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7876080" y="4162680"/>
            <a:ext cx="2147760" cy="171360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120" y="4162680"/>
            <a:ext cx="2147760" cy="17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549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>
            <a:fillRect/>
          </a:stretch>
        </p:blipFill>
        <p:spPr>
          <a:xfrm>
            <a:off x="7876080" y="4162680"/>
            <a:ext cx="2147760" cy="171360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120" y="4162680"/>
            <a:ext cx="2147760" cy="17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549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Picture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7876080" y="4162680"/>
            <a:ext cx="2147760" cy="171360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2661120" y="4162680"/>
            <a:ext cx="2147760" cy="17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5496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66680" y="416268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2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66680" y="2286000"/>
            <a:ext cx="4966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51720" y="4162680"/>
            <a:ext cx="10177560" cy="1713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885600" cy="685764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10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3557160" y="631080"/>
            <a:ext cx="5235120" cy="5229000"/>
          </a:xfrm>
          <a:prstGeom prst="rect">
            <a:avLst/>
          </a:prstGeom>
          <a:solidFill>
            <a:srgbClr val="F3F3F2"/>
          </a:solidFill>
          <a:ln>
            <a:noFill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0000">
                <a:solidFill>
                  <a:srgbClr val="2A1A00"/>
                </a:solidFill>
                <a:latin typeface="Impact"/>
              </a:rPr>
              <a:t>Kliknij, aby edytować format tekstu tytułuKliknij, aby edytować styl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1200">
                <a:solidFill>
                  <a:srgbClr val="B07906"/>
                </a:solidFill>
                <a:latin typeface="Gill Sans MT"/>
              </a:rPr>
              <a:t>22-3-31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7D5C828-9440-4987-9FB3-693D007495CB}" type="slidenum">
              <a:rPr lang="pl-PL" sz="1200">
                <a:solidFill>
                  <a:srgbClr val="B07906"/>
                </a:solidFill>
                <a:latin typeface="Gill Sans MT"/>
              </a:rPr>
              <a:t>‹#›</a:t>
            </a:fld>
            <a:endParaRPr/>
          </a:p>
        </p:txBody>
      </p:sp>
      <p:sp>
        <p:nvSpPr>
          <p:cNvPr id="7" name="CustomShape 8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rgbClr val="2A1A00"/>
          </a:solidFill>
          <a:ln w="12600">
            <a:noFill/>
          </a:ln>
        </p:spPr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Szósty poziom konspektu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885600" cy="685764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44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2A1A00"/>
                </a:solidFill>
                <a:latin typeface="Impact"/>
              </a:rPr>
              <a:t>Kliknij, aby edytować format tekstu tytułuKliknij, aby edytować styl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Gill Sans MT"/>
              <a:buChar char="–"/>
            </a:pPr>
            <a:r>
              <a:rPr lang="en-US">
                <a:solidFill>
                  <a:srgbClr val="595959"/>
                </a:solidFill>
                <a:latin typeface="Gill Sans MT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595959"/>
                </a:solidFill>
                <a:latin typeface="Gill Sans MT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Gill Sans MT"/>
              <a:buChar char="–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Piąty poziom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1251720" y="6375600"/>
            <a:ext cx="2329200" cy="348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1200">
                <a:solidFill>
                  <a:srgbClr val="595959"/>
                </a:solidFill>
                <a:latin typeface="Gill Sans MT"/>
              </a:rPr>
              <a:t>22-3-31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4038480" y="6375600"/>
            <a:ext cx="4114440" cy="345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610480" y="6375600"/>
            <a:ext cx="2819160" cy="345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D3656D5-C898-4EFD-BAA1-043E69A9FA6A}" type="slidenum">
              <a:rPr lang="pl-PL" sz="1200">
                <a:solidFill>
                  <a:srgbClr val="595959"/>
                </a:solidFill>
                <a:latin typeface="Gill Sans MT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885600" cy="6857640"/>
          </a:xfrm>
          <a:prstGeom prst="rect">
            <a:avLst/>
          </a:prstGeom>
          <a:solidFill>
            <a:srgbClr val="2A1A00"/>
          </a:solidFill>
          <a:ln>
            <a:noFill/>
          </a:ln>
        </p:spPr>
      </p:sp>
      <p:sp>
        <p:nvSpPr>
          <p:cNvPr id="85" name="CustomShape 2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rgbClr val="F8B323"/>
          </a:solidFill>
          <a:ln w="12600">
            <a:noFill/>
          </a:ln>
        </p:spPr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2A1A00"/>
                </a:solidFill>
                <a:latin typeface="Impact"/>
              </a:rPr>
              <a:t>Kliknij, aby edytować format tekstu tytułuKliknij, aby edytować styl</a:t>
            </a: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Gill Sans MT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Gill Sans MT"/>
              <a:buChar char="–"/>
            </a:pPr>
            <a:r>
              <a:rPr lang="en-US">
                <a:solidFill>
                  <a:srgbClr val="595959"/>
                </a:solidFill>
                <a:latin typeface="Gill Sans MT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595959"/>
                </a:solidFill>
                <a:latin typeface="Gill Sans MT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Gill Sans MT"/>
              <a:buChar char="–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Piąty poziom</a:t>
            </a:r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647760" y="2286000"/>
            <a:ext cx="4800240" cy="361908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Kliknij, aby edytować format tekstu konspektu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Drugi poziom konspektu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Trzeci poziom konspektu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Czwarty poziom konspektu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Piąty poziom konspektu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200">
                <a:solidFill>
                  <a:srgbClr val="595959"/>
                </a:solidFill>
                <a:latin typeface="Gill Sans MT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Gill Sans MT"/>
              <a:buChar char="–"/>
            </a:pPr>
            <a:r>
              <a:rPr lang="en-US">
                <a:solidFill>
                  <a:srgbClr val="595959"/>
                </a:solidFill>
                <a:latin typeface="Gill Sans MT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595959"/>
                </a:solidFill>
                <a:latin typeface="Gill Sans MT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Gill Sans MT"/>
              <a:buChar char="–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595959"/>
                </a:solidFill>
                <a:latin typeface="Gill Sans MT"/>
              </a:rPr>
              <a:t>Piąty poziom</a:t>
            </a:r>
            <a:endParaRPr/>
          </a:p>
        </p:txBody>
      </p:sp>
      <p:sp>
        <p:nvSpPr>
          <p:cNvPr id="89" name="PlaceHolder 6"/>
          <p:cNvSpPr>
            <a:spLocks noGrp="1"/>
          </p:cNvSpPr>
          <p:nvPr>
            <p:ph type="dt"/>
          </p:nvPr>
        </p:nvSpPr>
        <p:spPr>
          <a:xfrm>
            <a:off x="1251720" y="6375600"/>
            <a:ext cx="2329200" cy="348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1200">
                <a:solidFill>
                  <a:srgbClr val="595959"/>
                </a:solidFill>
                <a:latin typeface="Gill Sans MT"/>
              </a:rPr>
              <a:t>22-3-31</a:t>
            </a:r>
            <a:endParaRPr/>
          </a:p>
        </p:txBody>
      </p:sp>
      <p:sp>
        <p:nvSpPr>
          <p:cNvPr id="90" name="PlaceHolder 7"/>
          <p:cNvSpPr>
            <a:spLocks noGrp="1"/>
          </p:cNvSpPr>
          <p:nvPr>
            <p:ph type="ftr"/>
          </p:nvPr>
        </p:nvSpPr>
        <p:spPr>
          <a:xfrm>
            <a:off x="4038480" y="6375600"/>
            <a:ext cx="4114440" cy="3456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1" name="PlaceHolder 8"/>
          <p:cNvSpPr>
            <a:spLocks noGrp="1"/>
          </p:cNvSpPr>
          <p:nvPr>
            <p:ph type="sldNum"/>
          </p:nvPr>
        </p:nvSpPr>
        <p:spPr>
          <a:xfrm>
            <a:off x="8610480" y="6375600"/>
            <a:ext cx="2819160" cy="345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313D55-E906-4BFB-865C-696DC541B6E3}" type="slidenum">
              <a:rPr lang="pl-PL" sz="1200">
                <a:solidFill>
                  <a:srgbClr val="595959"/>
                </a:solidFill>
                <a:latin typeface="Gill Sans MT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kieradio.pl/18/4775/Artykul/2707563,Zooterapia-Na-zdrowie?fbclid=IwAR1gH5Upgb0qtfUphkJnow9BIoG7vq_lLkn5HVZhHZDYf0tlajOmiLgCXHQ" TargetMode="External"/><Relationship Id="rId2" Type="http://schemas.openxmlformats.org/officeDocument/2006/relationships/hyperlink" Target="https://www.youtube.com/watch?v=BRrRYoBukVQ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5eyZP5Uv6qY" TargetMode="Externa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youtu.be/czZUFNhBJA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s://www.youtube.com/watch?v=LJFvqBL2Z1w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watch?v=nI7ZYbNWFlI%22%20\t%20%22_blank%2200d0c9ea79f9bace118c8200aa004ba90b0200000083000000070000005f0062006c0061006e006b000000e0c9ea79f9bace118c8200aa004ba90b70000000680074007400700073003a002f002f007700770077002e0079006f00750074007500620065002e0063006f006d002f00770061007400630068003f0076003d006e00490037005a00590062004e00570046006c0049000000795881f43b1d7f48af2c825dc485276300000000a5ab000" TargetMode="External"/><Relationship Id="rId5" Type="http://schemas.openxmlformats.org/officeDocument/2006/relationships/hyperlink" Target="https://www.youtube.com/watch?v=LEwBkwPSP9s%22%20\t%20%22_blank%2200d0c9ea79f9bace118c8200aa004ba90b0200000083000000070000005f0062006c0061006e006b000000e0c9ea79f9bace118c8200aa004ba90b70000000680074007400700073003a002f002f007700770077002e0079006f00750074007500620065002e0063006f006d002f00770061007400630068003f0076003d004c004500770042006b007700500053005000390073000000795881f43b1d7f48af2c825dc485276300000000a5ab000" TargetMode="External"/><Relationship Id="rId4" Type="http://schemas.openxmlformats.org/officeDocument/2006/relationships/hyperlink" Target="https://www.youtube.com/watch?v=Goqp9wKRw4A%22%20\t%20%22_blank%2200d0c9ea79f9bace118c8200aa004ba90b0200000083000000070000005f0062006c0061006e006b000000e0c9ea79f9bace118c8200aa004ba90b70000000680074007400700073003a002f002f007700770077002e0079006f00750074007500620065002e0063006f006d002f00770061007400630068003f0076003d0047006f0071007000390077004b0052007700340041000000795881f43b1d7f48af2c825dc485276300000000a5ab000" TargetMode="External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lBIUNm70YtE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zdrowiadziecka.pl/index.php/video/terapia-poprzez-muzyke/" TargetMode="External"/><Relationship Id="rId3" Type="http://schemas.openxmlformats.org/officeDocument/2006/relationships/hyperlink" Target="http://www.zwierzetaludziom.pl/" TargetMode="External"/><Relationship Id="rId7" Type="http://schemas.openxmlformats.org/officeDocument/2006/relationships/hyperlink" Target="http://www.delfinoterapia.net.pl/" TargetMode="External"/><Relationship Id="rId2" Type="http://schemas.openxmlformats.org/officeDocument/2006/relationships/hyperlink" Target="http://www.animaloterapia.eu/6-polskie-stowarzyszenie-hodowcow-oslow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ettherapysociety.com/" TargetMode="External"/><Relationship Id="rId5" Type="http://schemas.openxmlformats.org/officeDocument/2006/relationships/hyperlink" Target="http://www.pthip.org.pl/" TargetMode="External"/><Relationship Id="rId4" Type="http://schemas.openxmlformats.org/officeDocument/2006/relationships/hyperlink" Target="http://www.kynoterapia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bczdrowie.pl/rehabilitacja-dzieci-z-autyzmem" TargetMode="External"/><Relationship Id="rId2" Type="http://schemas.openxmlformats.org/officeDocument/2006/relationships/hyperlink" Target="https://parenting.pl/autystyczny-chlopiec-w-podrozy-zachowanie-zalogi-wzrusza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nstytutaroma.pl/top-10-olejkow-eterycznych-dla-autystow/" TargetMode="External"/><Relationship Id="rId4" Type="http://schemas.openxmlformats.org/officeDocument/2006/relationships/hyperlink" Target="https://cordis.europa.eu/article/id/123847-teaching-robots-how-to-interact-with-children-with-autism/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amaniezawszebylamama.pl/index.php/film?lang=pl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3577320" y="513360"/>
            <a:ext cx="5261400" cy="5465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B050"/>
                </a:solidFill>
                <a:latin typeface="Calibri"/>
              </a:rPr>
              <a:t>Projekt 
„elise”
tematyka
 podróże rodzin 
z dziećmi niepełnosprawnymi 
toolkit 
narzędzie dla rodziców
autorski projekt 
„KOM”
„KORCZAKOWSKa
 opieka MARZEń” </a:t>
            </a:r>
            <a:endParaRPr/>
          </a:p>
        </p:txBody>
      </p:sp>
      <p:pic>
        <p:nvPicPr>
          <p:cNvPr id="12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7320" y="311040"/>
            <a:ext cx="1638000" cy="1238040"/>
          </a:xfrm>
          <a:prstGeom prst="rect">
            <a:avLst/>
          </a:prstGeom>
          <a:ln>
            <a:noFill/>
          </a:ln>
        </p:spPr>
      </p:pic>
      <p:pic>
        <p:nvPicPr>
          <p:cNvPr id="12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519480" y="5705640"/>
            <a:ext cx="2410200" cy="863640"/>
          </a:xfrm>
          <a:prstGeom prst="rect">
            <a:avLst/>
          </a:prstGeom>
          <a:ln>
            <a:noFill/>
          </a:ln>
        </p:spPr>
      </p:pic>
      <p:pic>
        <p:nvPicPr>
          <p:cNvPr id="129" name="Obraz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8920" y="288360"/>
            <a:ext cx="2723400" cy="998280"/>
          </a:xfrm>
          <a:prstGeom prst="rect">
            <a:avLst/>
          </a:prstGeom>
          <a:ln>
            <a:noFill/>
          </a:ln>
        </p:spPr>
      </p:pic>
      <p:pic>
        <p:nvPicPr>
          <p:cNvPr id="130" name="Obraz 7"/>
          <p:cNvPicPr/>
          <p:nvPr/>
        </p:nvPicPr>
        <p:blipFill>
          <a:blip r:embed="rId5"/>
          <a:stretch>
            <a:fillRect/>
          </a:stretch>
        </p:blipFill>
        <p:spPr>
          <a:xfrm>
            <a:off x="448920" y="4997160"/>
            <a:ext cx="1639800" cy="163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996480" y="1454760"/>
            <a:ext cx="5390280" cy="5233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Tak hipoterapię widzi Mama Karola, Kasia Lefanowicz: 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Link do wypowiedzi Mamy Karola: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u="sng">
                <a:solidFill>
                  <a:srgbClr val="46B2B5"/>
                </a:solidFill>
                <a:latin typeface="Calibri"/>
                <a:ea typeface="Calibri"/>
                <a:hlinkClick r:id="rId2"/>
              </a:rPr>
              <a:t>https://www.youtube.com/watch?v=BRrRYoBukVQ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Opinie innych rodziców o wpływie hipoterapii w trakcie wakacji znajdą Państwo w filmie „Bariery społeczne w podróżowaniu rodzin z dziećmi niepełnosprawnymi.”(pierwszy podany link w tym mailu)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Link do audycji edukacyjnej dla najmłodszych o animaloterapii,  widzianej oczami dziecka i wprowadzającej  w magiczny świat lekarzy zwierząt’: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u="sng">
                <a:solidFill>
                  <a:srgbClr val="46B2B5"/>
                </a:solidFill>
                <a:latin typeface="Calibri"/>
                <a:ea typeface="Calibri"/>
                <a:hlinkClick r:id="rId3"/>
              </a:rPr>
              <a:t>https://www.polskieradio.pl/18/4775/Artykul/2707563,Zooterapia-Nazdrowie?fbclid=IwAR1gH5Upgb0qtfUphkJnow9BIoG7vq_lLkn5HVZhHZDYf0tlajOmiLgCXHQ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6387120" y="1454760"/>
            <a:ext cx="5061240" cy="4450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W opcjach agroturystyki jesteśmy otoczeni zwierzętami, co wzmacnia pozytywne efekty terapii. Przy wyborze innych form turystyki mamy możliwości spędzenia czasu ze zwierzętami i skorzystania z zooterapii np. poprzez zabranie własnego psa do hotelu, pływanie z delfinami, obserwowanie ptaków,  czy poszukanie w okolicy, bez względu na destynację podróży, stadniny, żeby dzieci miałyby szansę obcować z końmi i kucykami oraz uczestniczyć w hipoterapii na swoich wakacjach, czerpiąc z tego radość.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6" name="Obraz 5"/>
          <p:cNvPicPr/>
          <p:nvPr/>
        </p:nvPicPr>
        <p:blipFill>
          <a:blip r:embed="rId4"/>
          <a:stretch>
            <a:fillRect/>
          </a:stretch>
        </p:blipFill>
        <p:spPr>
          <a:xfrm>
            <a:off x="7481520" y="3764880"/>
            <a:ext cx="3020040" cy="2923200"/>
          </a:xfrm>
          <a:prstGeom prst="rect">
            <a:avLst/>
          </a:prstGeom>
          <a:ln>
            <a:noFill/>
          </a:ln>
        </p:spPr>
      </p:pic>
      <p:pic>
        <p:nvPicPr>
          <p:cNvPr id="167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3080" y="0"/>
            <a:ext cx="1638000" cy="123804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0" y="-304560"/>
            <a:ext cx="12191760" cy="60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1155CC"/>
                </a:solidFill>
                <a:latin typeface="Arial"/>
                <a:hlinkClick r:id="rId2"/>
              </a:rPr>
              <a:t>ttps://www.youtube.com/watch?v=BRrRYoBukVQ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69" name="CustomShape 5"/>
          <p:cNvSpPr/>
          <p:nvPr/>
        </p:nvSpPr>
        <p:spPr>
          <a:xfrm>
            <a:off x="152280" y="-152280"/>
            <a:ext cx="12191760" cy="60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1155CC"/>
                </a:solidFill>
                <a:latin typeface="Arial"/>
                <a:hlinkClick r:id="rId2"/>
              </a:rPr>
              <a:t>ttps://www.youtube.com/watch?v=BRrRYoBukVQ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70" name="CustomShape 6"/>
          <p:cNvSpPr/>
          <p:nvPr/>
        </p:nvSpPr>
        <p:spPr>
          <a:xfrm>
            <a:off x="304920" y="360"/>
            <a:ext cx="12191760" cy="609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1155CC"/>
                </a:solidFill>
                <a:latin typeface="Arial"/>
                <a:hlinkClick r:id="rId2"/>
              </a:rPr>
              <a:t>ttps://www.youtube.com/watch?v=BRrRYoBukVQ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1104840" y="169668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AROMATERAPIA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Wspomaga koncentrację oraz odporność, w naturalny sposób oddziałuje na system immunologiczny i nerwowy.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Poprawia nastrój i samopoczucie, redukuje objawy bólu, oczyszcza organizm z toksyn, wspiera cały układ odpornościowy, obniża agresję, wspomaga proces koncentracji, myślenia oraz kreacji.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Aromaterapia sprawdza się na dwóch obszarach działania. Pierwszy dotyczy właściwości bakterio- i wirusobójczych. Drugi pozytywnego wpływu na nasze emocje i nastrój, poprzez stymulację układu nerwowego.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3" name="TextShape 3"/>
          <p:cNvSpPr txBox="1"/>
          <p:nvPr/>
        </p:nvSpPr>
        <p:spPr>
          <a:xfrm>
            <a:off x="6536160" y="1874520"/>
            <a:ext cx="4800240" cy="36190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Jak to osiągnąć? Miejsca, w których przebywają dzieci czy w domu czy w szkole czy w pokoju hotelowym powinno się odpowiednio nawilżyć parą wodną z kroplami naturalnych olejków dobranych dokładnie według indywidualnych potrzeb zdrowotnych i preferencji zapachowych naszych dzieci (oddziałujemy innymi olejami na brak koncentracji, nadpobudliwość, apatię, agresję, a katar czy kaszel )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Wystarczające  jest również naniesienie kilku kropli na ubranie dziecka – np. kołnierzyk bluzki będzie idealnym miejscem, co pozwoli na wykorzystanie poprzez zmysł węchu i dostarczenie do mózgu impulsów, bodźców, mających dobry wpływ na nasz organizm.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To naprawdę proste i możliwe dosłownie w każdych warunkach.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4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41840" y="4730760"/>
            <a:ext cx="2852280" cy="1899360"/>
          </a:xfrm>
          <a:prstGeom prst="rect">
            <a:avLst/>
          </a:prstGeom>
          <a:ln>
            <a:noFill/>
          </a:ln>
        </p:spPr>
      </p:pic>
      <p:pic>
        <p:nvPicPr>
          <p:cNvPr id="175" name="Obraz 6"/>
          <p:cNvPicPr/>
          <p:nvPr/>
        </p:nvPicPr>
        <p:blipFill>
          <a:blip r:embed="rId3"/>
          <a:srcRect t="13138"/>
          <a:stretch>
            <a:fillRect/>
          </a:stretch>
        </p:blipFill>
        <p:spPr>
          <a:xfrm>
            <a:off x="7686720" y="5316120"/>
            <a:ext cx="2400480" cy="1388520"/>
          </a:xfrm>
          <a:prstGeom prst="rect">
            <a:avLst/>
          </a:prstGeom>
          <a:ln>
            <a:noFill/>
          </a:ln>
        </p:spPr>
      </p:pic>
      <p:pic>
        <p:nvPicPr>
          <p:cNvPr id="176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69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178" name="Symbol zastępczy zawartości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200" y="2116800"/>
            <a:ext cx="4972680" cy="3344400"/>
          </a:xfrm>
          <a:prstGeom prst="rect">
            <a:avLst/>
          </a:prstGeom>
          <a:ln>
            <a:noFill/>
          </a:ln>
        </p:spPr>
      </p:pic>
      <p:pic>
        <p:nvPicPr>
          <p:cNvPr id="179" name="Symbol zastępczy zawartości 7"/>
          <p:cNvPicPr/>
          <p:nvPr/>
        </p:nvPicPr>
        <p:blipFill>
          <a:blip r:embed="rId3"/>
          <a:srcRect t="15087" r="4295" b="12853"/>
          <a:stretch>
            <a:fillRect/>
          </a:stretch>
        </p:blipFill>
        <p:spPr>
          <a:xfrm>
            <a:off x="6340680" y="2116800"/>
            <a:ext cx="5333760" cy="3344400"/>
          </a:xfrm>
          <a:prstGeom prst="rect">
            <a:avLst/>
          </a:prstGeom>
          <a:ln>
            <a:noFill/>
          </a:ln>
        </p:spPr>
      </p:pic>
      <p:pic>
        <p:nvPicPr>
          <p:cNvPr id="180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308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1251720" y="1874520"/>
            <a:ext cx="4806000" cy="4575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 dzisiejszych czasach, w dobie pandemicznej, temat zdrowia ma inny, większy i ważniejszy wymiar, stąd ranga aromaterapii w przypadku olejków działających antybakteryjnie, rośnie.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Tak jest, ponieważ chorobotwórcze mikroby nie potrafią się uodpornić na wszystkie substancje chemiczne i organiczne, których  w najprostszym olejku eterycznym jest od 200 do 400, a część z nich występuje w tak małych stężeniach, że nawet nie potrafimy ich wyodrębnić. Nie jest to zatem jedna substancja działająca, ale ogromny wachlarz.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Dzieje się tu inaczej niż np. z antybiotykami, którym opiera się  coraz więcej drobno- ustrojów, ponieważ działa w nich tylko jedna substancja, a nie cała armia.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Dlatego do dziś nie zidentyfikowano choćby jednej bakterii opornej na olejek eteryczny, a aromaterapia świetnie się sprawdza jako terapia wspomagająca.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3" name="TextShape 3"/>
          <p:cNvSpPr txBox="1"/>
          <p:nvPr/>
        </p:nvSpPr>
        <p:spPr>
          <a:xfrm>
            <a:off x="6647760" y="2286000"/>
            <a:ext cx="4800240" cy="36190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Lista dedykowanych olejków eterycznych, specjalnie dla dzieci ze specjalnymi potrzebami jest następująca: lawenda, cytrusy, tymianek, rozmaryn, cynamon, goździki, mięta, drzewo herbaciane, eukaliptus.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Ważne jest, aby pierwotnie skontaktować się z aromaterapeutą, w celu odpowiedniego połączenia zapachów i dopasowania olejków do indywidualnych potrzeb zmysłów i doświadczeń emocjonalnych dziecka.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Link do filmu z lekcji geografii połączonej z wprowadzeniem aromaterapii</a:t>
            </a:r>
            <a:endParaRPr/>
          </a:p>
          <a:p>
            <a:pPr>
              <a:lnSpc>
                <a:spcPct val="100000"/>
              </a:lnSpc>
            </a:pPr>
            <a:r>
              <a:rPr lang="en-US" u="sng">
                <a:solidFill>
                  <a:srgbClr val="1155CC"/>
                </a:solidFill>
                <a:latin typeface="Arial"/>
                <a:ea typeface="Times New Roman"/>
                <a:hlinkClick r:id="rId2"/>
              </a:rPr>
              <a:t>https://www.youtube.com/watch?v=5eyZP5Uv6qY</a:t>
            </a:r>
            <a:endParaRPr/>
          </a:p>
        </p:txBody>
      </p:sp>
      <p:pic>
        <p:nvPicPr>
          <p:cNvPr id="18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51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Lawenda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Właściwości: zwiększa aktywność fal beta w mózgu, uspokoją,  zwalcza bezsenność dodatkowo wakacyjnie odstrasza insekty – mole, komary, meszki.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Pomocna przy: bólach głowy, gojeniu ran, oparzeń i owrzodzeń także w miejscach intymnych i w jamie ustnej, dezynfekuje w razie przeziębień, anginy, kataru i kaszlu, ADHD i nadpobudliwości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7" name="Symbol zastępczy zawartości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48480" y="2745720"/>
            <a:ext cx="4800240" cy="2700000"/>
          </a:xfrm>
          <a:prstGeom prst="rect">
            <a:avLst/>
          </a:prstGeom>
          <a:ln>
            <a:noFill/>
          </a:ln>
        </p:spPr>
      </p:pic>
      <p:pic>
        <p:nvPicPr>
          <p:cNvPr id="18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836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1215000" y="1619280"/>
            <a:ext cx="4800240" cy="5140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Eukaliptus 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– Właściwości; bakteriobójcze, antywirusowe działające przeciwzapalnie oraz pobudzająco.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Pomocny przy: gęstym katarze, bólu gardła czy zapchanych zatokach, wspomaga krążenie -ogrzeje zmarznięte stopy i serce, pobudzi szare komórki do działania.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Drzewo Herbaciane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 – Właściwości: uspokaja, pomaga opanować szok, histerię, wzmaga odporność psychiczną i fizyczną.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Pomocne przy: stanach grzybiczych, wirusowych, bakteryjnych skóry, infekcjach zatoki płuc (zwalcza flegmę).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6523200" y="1619280"/>
            <a:ext cx="4800240" cy="4856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Rozmaryn – 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Właściwości: przeciwnowotworowe, poprawia trawienie, działa przeciwzapalnie, antybakteryjnie, przeciwutleniająco, wirusobójczo i grzybobójczo. Wzmacnia odporność, chroni przed promieniowaniem UV.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Pomocny w:</a:t>
            </a:r>
            <a:r>
              <a:rPr lang="en-US" sz="1500">
                <a:solidFill>
                  <a:srgbClr val="202124"/>
                </a:solidFill>
                <a:latin typeface="Calibri"/>
                <a:ea typeface="Calibri"/>
              </a:rPr>
              <a:t> obniżeniu poziomu glukozy we krwi, poprawieniu profilu lipidowego, stanach grypowych..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Tymianek 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- Właściwości: pomaga w regeneracji po przebytej chorobie, działa przeciwstarzeniowo, podnosi z umysłowej ociężałości, wspiera przy Zespole Alzheimera.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Pomocny przy: chorobach układu sercowo-naczyniowego, obrzękach kończyn, nadmiernej potliwość, zapaleniach wątroby i innych.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2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32200" y="3276360"/>
            <a:ext cx="2797560" cy="1706760"/>
          </a:xfrm>
          <a:prstGeom prst="rect">
            <a:avLst/>
          </a:prstGeom>
          <a:ln>
            <a:noFill/>
          </a:ln>
        </p:spPr>
      </p:pic>
      <p:pic>
        <p:nvPicPr>
          <p:cNvPr id="193" name="Obraz 7"/>
          <p:cNvPicPr/>
          <p:nvPr/>
        </p:nvPicPr>
        <p:blipFill>
          <a:blip r:embed="rId3"/>
          <a:stretch>
            <a:fillRect/>
          </a:stretch>
        </p:blipFill>
        <p:spPr>
          <a:xfrm>
            <a:off x="7287480" y="3269880"/>
            <a:ext cx="2678040" cy="1501920"/>
          </a:xfrm>
          <a:prstGeom prst="rect">
            <a:avLst/>
          </a:prstGeom>
          <a:ln>
            <a:noFill/>
          </a:ln>
        </p:spPr>
      </p:pic>
      <p:pic>
        <p:nvPicPr>
          <p:cNvPr id="194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308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Mięta 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Właściwości: oczyszcza i stymuluje pracę umysłu, wspomaga koncentrację, wakacyjnie odstrasza owady, szczególnie kleszcze.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Pomocna przy: trawieniu, nadmiernym apetycie, nudnościach i innych problemach żołądkowych, przegrzaniu mięśni, gorączce. Dedykowany dla dzieci z autyzmem i ADHD.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97" name="Symbol zastępczy zawartości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48480" y="2496240"/>
            <a:ext cx="4800240" cy="3198960"/>
          </a:xfrm>
          <a:prstGeom prst="rect">
            <a:avLst/>
          </a:prstGeom>
          <a:ln>
            <a:noFill/>
          </a:ln>
        </p:spPr>
      </p:pic>
      <p:pic>
        <p:nvPicPr>
          <p:cNvPr id="19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0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1258560" y="20088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Cynamon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 – Właściwości: wykazuje działanie, antyseptyczne, przeciwbólowe, bakteriobójcze i przeciwzapalne.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Pomaga na: immunologię i odporność, problemy skórne i stany zapalne, 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Goździki 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– Właściwości: ma działanie przeciwbakteryjne, przeciwwirusowe oraz przeciwgrzybiczne, ma właściwości przeciwalergiczne i antyseptyczne.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Pomagają na: nastrój, poprawiają samopoczucie i dodają energii do działania, Łagodzą objawy chorób układu oddechowego i przeziębień, anginy, grypy, kataru i kaszlu, astmy. Dodatkowo nerwobóli, problemów gastrycznych, wzdęć, biegunek, nudności.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1" name="Obraz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39360" y="3891240"/>
            <a:ext cx="3731400" cy="2584080"/>
          </a:xfrm>
          <a:prstGeom prst="rect">
            <a:avLst/>
          </a:prstGeom>
          <a:ln>
            <a:noFill/>
          </a:ln>
        </p:spPr>
      </p:pic>
      <p:pic>
        <p:nvPicPr>
          <p:cNvPr id="202" name="Symbol zastępczy zawartości 5"/>
          <p:cNvPicPr/>
          <p:nvPr/>
        </p:nvPicPr>
        <p:blipFill>
          <a:blip r:embed="rId3"/>
          <a:stretch>
            <a:fillRect/>
          </a:stretch>
        </p:blipFill>
        <p:spPr>
          <a:xfrm>
            <a:off x="6990480" y="1656000"/>
            <a:ext cx="3680280" cy="2453400"/>
          </a:xfrm>
          <a:prstGeom prst="rect">
            <a:avLst/>
          </a:prstGeom>
          <a:ln>
            <a:noFill/>
          </a:ln>
        </p:spPr>
      </p:pic>
      <p:pic>
        <p:nvPicPr>
          <p:cNvPr id="203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60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251720" y="382320"/>
            <a:ext cx="10177920" cy="950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1161360" y="161928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Cytryna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Właściwości: usprawnia pamięć, koncentrację, znosi stany niepokoju, redukuje stres, wprowadza w pozytywny nastrój.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Pomocna przy: oczyszczaniu wątroby, nadmiernej kwasowości, pielęgnacji włosów, paznokci i skórę, depresji i apatii, rozkojarzeniu. Polecana dla dzieci z autyzmem.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6" name="TextShape 3"/>
          <p:cNvSpPr txBox="1"/>
          <p:nvPr/>
        </p:nvSpPr>
        <p:spPr>
          <a:xfrm>
            <a:off x="6516360" y="1619280"/>
            <a:ext cx="4931640" cy="4285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Pomarańcza</a:t>
            </a: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 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Właściwości: przynosi do serca radość i optymizm. 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Pomocna przy: stanach depresyjnych i apycznych, problemach z krążeniem, przy opuchliznach, ziemistej lub tłustej cerze. Polecana dla dzieci z autyzmem.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7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15760" y="4062240"/>
            <a:ext cx="3691080" cy="2491560"/>
          </a:xfrm>
          <a:prstGeom prst="rect">
            <a:avLst/>
          </a:prstGeom>
          <a:ln>
            <a:noFill/>
          </a:ln>
        </p:spPr>
      </p:pic>
      <p:pic>
        <p:nvPicPr>
          <p:cNvPr id="208" name="Obraz 7"/>
          <p:cNvPicPr/>
          <p:nvPr/>
        </p:nvPicPr>
        <p:blipFill>
          <a:blip r:embed="rId3"/>
          <a:stretch>
            <a:fillRect/>
          </a:stretch>
        </p:blipFill>
        <p:spPr>
          <a:xfrm>
            <a:off x="7359120" y="3698640"/>
            <a:ext cx="2876760" cy="2876760"/>
          </a:xfrm>
          <a:prstGeom prst="rect">
            <a:avLst/>
          </a:prstGeom>
          <a:ln>
            <a:noFill/>
          </a:ln>
        </p:spPr>
      </p:pic>
      <p:pic>
        <p:nvPicPr>
          <p:cNvPr id="20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3624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1203840" y="1591560"/>
            <a:ext cx="3274920" cy="4581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FIZJOTERAPIA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Wspomaga powrót do sprawności ruchowej, łagodzi napięcia mięśniowe, reguluje układ limfatyczny, koryguje postawę, relaksuje, wspiera układ mięśniowy.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Potrzebujemy wizyty u doktora nauk z fizjoterapii, który  przeprowadzi diagnozę i przekaże Rodzicom z odpowiednimi zaleceniami oraz zestawem ćwiczeń, które można wykonywać na 2m kwadratowych dosłownie wszędzie w domu i na wakacjach. 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12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85120" y="30650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213" name="Obraz 7"/>
          <p:cNvPicPr/>
          <p:nvPr/>
        </p:nvPicPr>
        <p:blipFill>
          <a:blip r:embed="rId3"/>
          <a:srcRect l="-457" t="3572" r="457" b="36267"/>
          <a:stretch>
            <a:fillRect/>
          </a:stretch>
        </p:blipFill>
        <p:spPr>
          <a:xfrm>
            <a:off x="8139240" y="2111760"/>
            <a:ext cx="3382200" cy="3238920"/>
          </a:xfrm>
          <a:prstGeom prst="rect">
            <a:avLst/>
          </a:prstGeom>
          <a:ln>
            <a:noFill/>
          </a:ln>
        </p:spPr>
      </p:pic>
      <p:pic>
        <p:nvPicPr>
          <p:cNvPr id="214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69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132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80" y="-174960"/>
            <a:ext cx="12123720" cy="703260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-180720" y="5328360"/>
            <a:ext cx="12451320" cy="1704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500" b="1">
                <a:solidFill>
                  <a:srgbClr val="FFFFFF"/>
                </a:solidFill>
                <a:latin typeface="Calibri"/>
                <a:ea typeface="Calibri"/>
              </a:rPr>
              <a:t>  TOOLKIT ELISE</a:t>
            </a:r>
            <a:endParaRPr/>
          </a:p>
          <a:p>
            <a:pPr algn="ctr">
              <a:lnSpc>
                <a:spcPct val="107000"/>
              </a:lnSpc>
            </a:pPr>
            <a:r>
              <a:rPr lang="en-US" sz="2500" b="1">
                <a:solidFill>
                  <a:srgbClr val="FFFFFF"/>
                </a:solidFill>
                <a:latin typeface="Calibri"/>
                <a:ea typeface="Calibri"/>
              </a:rPr>
              <a:t>  	Projekt autorski Joanny Sikorskiej w postaci narzędzi terapeutycznych dla rodziców,       	opiekunów i nauczycieli dzieci ze specjalnymi potrzebami.</a:t>
            </a:r>
            <a:endParaRPr/>
          </a:p>
          <a:p>
            <a:pPr>
              <a:lnSpc>
                <a:spcPct val="110000"/>
              </a:lnSpc>
            </a:pPr>
            <a:endParaRPr/>
          </a:p>
        </p:txBody>
      </p:sp>
      <p:pic>
        <p:nvPicPr>
          <p:cNvPr id="13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60" y="-17496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216" name="Symbol zastępczy zawartości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22400" y="1851120"/>
            <a:ext cx="3513960" cy="4685400"/>
          </a:xfrm>
          <a:prstGeom prst="rect">
            <a:avLst/>
          </a:prstGeom>
          <a:ln>
            <a:noFill/>
          </a:ln>
        </p:spPr>
      </p:pic>
      <p:pic>
        <p:nvPicPr>
          <p:cNvPr id="217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7786080" y="2485440"/>
            <a:ext cx="4045320" cy="3033720"/>
          </a:xfrm>
          <a:prstGeom prst="rect">
            <a:avLst/>
          </a:prstGeom>
          <a:ln>
            <a:noFill/>
          </a:ln>
        </p:spPr>
      </p:pic>
      <p:pic>
        <p:nvPicPr>
          <p:cNvPr id="218" name="Obraz 8"/>
          <p:cNvPicPr/>
          <p:nvPr/>
        </p:nvPicPr>
        <p:blipFill>
          <a:blip r:embed="rId4"/>
          <a:stretch>
            <a:fillRect/>
          </a:stretch>
        </p:blipFill>
        <p:spPr>
          <a:xfrm>
            <a:off x="927360" y="2433600"/>
            <a:ext cx="4183560" cy="3137760"/>
          </a:xfrm>
          <a:prstGeom prst="rect">
            <a:avLst/>
          </a:prstGeom>
          <a:ln>
            <a:noFill/>
          </a:ln>
        </p:spPr>
      </p:pic>
      <p:pic>
        <p:nvPicPr>
          <p:cNvPr id="219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27836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MANUALOTERAPIA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Wspomaga: terapię ręki, sensorykę, czucie głębokie, koncentrację, cierpliwość, precyzję, twórcze myślenie, wyobraźnię przestrzenną, kreację. sprawczość.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 ramach wakacji bawimy się w codzienne warsztaty manualne, dobrane do miejsca pobytu i zasobów lokalnych.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Przykładowo szałasy, domki z szyszek, rzeźby z kawałków drewna, ozdoby z muszelek, słoiczki z piaskiem, rzeczy wyplatane z gałęzi, rzeźby na plaży z piasku.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7836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224" name="Symbol zastępczy zawartości 4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1133640" y="2290320"/>
            <a:ext cx="3322800" cy="2491920"/>
          </a:xfrm>
          <a:prstGeom prst="rect">
            <a:avLst/>
          </a:prstGeom>
          <a:ln>
            <a:noFill/>
          </a:ln>
        </p:spPr>
      </p:pic>
      <p:pic>
        <p:nvPicPr>
          <p:cNvPr id="225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8407440" y="1820160"/>
            <a:ext cx="2754000" cy="3541680"/>
          </a:xfrm>
          <a:prstGeom prst="rect">
            <a:avLst/>
          </a:prstGeom>
          <a:ln>
            <a:noFill/>
          </a:ln>
        </p:spPr>
      </p:pic>
      <p:pic>
        <p:nvPicPr>
          <p:cNvPr id="226" name="Obraz 8"/>
          <p:cNvPicPr/>
          <p:nvPr/>
        </p:nvPicPr>
        <p:blipFill>
          <a:blip r:embed="rId4"/>
          <a:stretch>
            <a:fillRect/>
          </a:stretch>
        </p:blipFill>
        <p:spPr>
          <a:xfrm>
            <a:off x="4081320" y="1285920"/>
            <a:ext cx="4285800" cy="4285800"/>
          </a:xfrm>
          <a:prstGeom prst="rect">
            <a:avLst/>
          </a:prstGeom>
          <a:ln>
            <a:noFill/>
          </a:ln>
        </p:spPr>
      </p:pic>
      <p:pic>
        <p:nvPicPr>
          <p:cNvPr id="227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260720" y="4752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1251720" y="1864800"/>
            <a:ext cx="453924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 </a:t>
            </a:r>
            <a:r>
              <a:rPr lang="en-US" sz="1500" b="1">
                <a:solidFill>
                  <a:srgbClr val="595959"/>
                </a:solidFill>
                <a:latin typeface="Calibri"/>
                <a:ea typeface="Calibri"/>
              </a:rPr>
              <a:t>MUZYKOTERAPIA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Wspomaga relaksację, obniża napięcie mięśniowe, uspokaja. Pomaga w problemach z nadwrażliwością słuchową.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Codzienny półgodzinny, poobiedni relaks czy na plaży czy na sofie ze słuchawkami na uszach, z których płynie relaksująca i ulubiona przez dziecko muzyka. 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0" name="Obraz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08520" y="1508760"/>
            <a:ext cx="4331520" cy="2277360"/>
          </a:xfrm>
          <a:prstGeom prst="rect">
            <a:avLst/>
          </a:prstGeom>
          <a:ln>
            <a:noFill/>
          </a:ln>
        </p:spPr>
      </p:pic>
      <p:pic>
        <p:nvPicPr>
          <p:cNvPr id="23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51720" y="97560"/>
            <a:ext cx="1638000" cy="1238040"/>
          </a:xfrm>
          <a:prstGeom prst="rect">
            <a:avLst/>
          </a:prstGeom>
          <a:ln>
            <a:noFill/>
          </a:ln>
        </p:spPr>
      </p:pic>
      <p:pic>
        <p:nvPicPr>
          <p:cNvPr id="232" name="Obraz 9"/>
          <p:cNvPicPr/>
          <p:nvPr/>
        </p:nvPicPr>
        <p:blipFill>
          <a:blip r:embed="rId4"/>
          <a:srcRect l="20696" r="15578"/>
          <a:stretch>
            <a:fillRect/>
          </a:stretch>
        </p:blipFill>
        <p:spPr>
          <a:xfrm>
            <a:off x="7825320" y="4086000"/>
            <a:ext cx="2537280" cy="2454840"/>
          </a:xfrm>
          <a:prstGeom prst="rect">
            <a:avLst/>
          </a:prstGeom>
          <a:ln>
            <a:noFill/>
          </a:ln>
        </p:spPr>
      </p:pic>
      <p:pic>
        <p:nvPicPr>
          <p:cNvPr id="233" name="Obraz 11"/>
          <p:cNvPicPr/>
          <p:nvPr/>
        </p:nvPicPr>
        <p:blipFill>
          <a:blip r:embed="rId5"/>
          <a:srcRect l="3934" r="30544"/>
          <a:stretch>
            <a:fillRect/>
          </a:stretch>
        </p:blipFill>
        <p:spPr>
          <a:xfrm>
            <a:off x="1642320" y="4168440"/>
            <a:ext cx="2463840" cy="2409480"/>
          </a:xfrm>
          <a:prstGeom prst="rect">
            <a:avLst/>
          </a:prstGeom>
          <a:ln>
            <a:noFill/>
          </a:ln>
        </p:spPr>
      </p:pic>
      <p:pic>
        <p:nvPicPr>
          <p:cNvPr id="234" name="Obraz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437000" y="4763160"/>
            <a:ext cx="3057480" cy="171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36" name="TextShape 2"/>
          <p:cNvSpPr txBox="1"/>
          <p:nvPr/>
        </p:nvSpPr>
        <p:spPr>
          <a:xfrm>
            <a:off x="1006920" y="15408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595959"/>
                </a:solidFill>
                <a:latin typeface="Calibri"/>
                <a:ea typeface="Calibri"/>
              </a:rPr>
              <a:t>PHOTONOTERAPIA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Wspomaga naukę informatyki, programowania, kontroli emocji, budowania relacji, ćwiczenia sensoryki, kreatywnego myślenia.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Zabranie ze sobą na wakacje robo-psa Photona sterowanego przez tablet wyposażony w odpowiednie oprogramowanie dostosowane do chorób orzeczeniowych dziecka, de facto nie powinno być problemem, a świetnie odciągnie dziecko od gier i telefonu, prowadząc przez zabawę regularną terapią edukacyjno – sensoryczną, plus stymulującą.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Atuty Photona, bazującego na innowacyjnej technologii stworzonej przez polskich specjalistów, doceniono na rynkach w 72 krajach na świecie.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Link do filmu p. „Nowoczesne technologie w edukacji uwzględniające naukę dzieci ze specjalnymi potrzebami”: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1155CC"/>
                </a:solidFill>
                <a:latin typeface="Calibri"/>
                <a:ea typeface="Times New Roman"/>
                <a:hlinkClick r:id="rId2"/>
              </a:rPr>
              <a:t>https://youtu.be/czZUFNhBJAo</a:t>
            </a:r>
            <a:r>
              <a:rPr lang="en-US" u="sng">
                <a:solidFill>
                  <a:srgbClr val="1155CC"/>
                </a:solidFill>
                <a:latin typeface="Calibri"/>
                <a:ea typeface="Times New Roman"/>
              </a:rPr>
              <a:t>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7" name="Symbol zastępczy zawartości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86720" y="4422240"/>
            <a:ext cx="5087520" cy="2106360"/>
          </a:xfrm>
          <a:prstGeom prst="rect">
            <a:avLst/>
          </a:prstGeom>
          <a:ln>
            <a:noFill/>
          </a:ln>
        </p:spPr>
      </p:pic>
      <p:pic>
        <p:nvPicPr>
          <p:cNvPr id="23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51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240" name="Symbol zastępczy zawartości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48360" y="4267080"/>
            <a:ext cx="3534480" cy="2356920"/>
          </a:xfrm>
          <a:prstGeom prst="rect">
            <a:avLst/>
          </a:prstGeom>
          <a:ln>
            <a:noFill/>
          </a:ln>
        </p:spPr>
      </p:pic>
      <p:sp>
        <p:nvSpPr>
          <p:cNvPr id="241" name="TextShape 2"/>
          <p:cNvSpPr txBox="1"/>
          <p:nvPr/>
        </p:nvSpPr>
        <p:spPr>
          <a:xfrm>
            <a:off x="1199880" y="1152000"/>
            <a:ext cx="506412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Link do filmu instruktażowego dla rodziców, nauczycieli i opiekunów tłumaczący zasady terapii dziecka z robotem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3"/>
              </a:rPr>
              <a:t>https://www.youtube.com/watch?v=LJFvqBL2Z1w</a:t>
            </a:r>
            <a:endParaRPr/>
          </a:p>
          <a:p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4"/>
              </a:rPr>
              <a:t>https://www.youtube.com/watch?v=Goqp9wKRw4A</a:t>
            </a:r>
            <a:endParaRPr/>
          </a:p>
          <a:p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5"/>
              </a:rPr>
              <a:t>https://www.youtube.com/watch?v=LEwBkwPSP9s</a:t>
            </a:r>
            <a:endParaRPr/>
          </a:p>
          <a:p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6"/>
              </a:rPr>
              <a:t>https://www.youtube.com/watch?v=nI7ZYbNWFlI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2" name="Obraz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948360" y="2254680"/>
            <a:ext cx="3534480" cy="1766880"/>
          </a:xfrm>
          <a:prstGeom prst="rect">
            <a:avLst/>
          </a:prstGeom>
          <a:ln>
            <a:noFill/>
          </a:ln>
        </p:spPr>
      </p:pic>
      <p:pic>
        <p:nvPicPr>
          <p:cNvPr id="243" name="Obraz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365840" y="3999240"/>
            <a:ext cx="5361840" cy="2625120"/>
          </a:xfrm>
          <a:prstGeom prst="rect">
            <a:avLst/>
          </a:prstGeom>
          <a:ln>
            <a:noFill/>
          </a:ln>
        </p:spPr>
      </p:pic>
      <p:pic>
        <p:nvPicPr>
          <p:cNvPr id="244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10260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Możliwość najbardziej efektywnego skorzystania z wsparcia terapii KOM w ramach wyjazdu na urlop powinna być poprzedzona świadomym wyborem samej formy turystyki, tak aby uwzględnić wszystkie jej plusy i minusy widziane oczami samego dziecka.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Dla rodzin z dziećmi o specjalnych potrzebach polecaną formą turystyki, dodatkowo bez problemu wzbogacona pełną terapią KOM, jest agroturystyka.</a:t>
            </a:r>
            <a:endParaRPr/>
          </a:p>
        </p:txBody>
      </p:sp>
      <p:sp>
        <p:nvSpPr>
          <p:cNvPr id="247" name="TextShape 3"/>
          <p:cNvSpPr txBox="1"/>
          <p:nvPr/>
        </p:nvSpPr>
        <p:spPr>
          <a:xfrm>
            <a:off x="6647760" y="2286000"/>
            <a:ext cx="4800240" cy="36190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Na koniec chciałabym pokazać efekty pracy pedagogiczno – terapeutycznej, chłopca z ADHD oraz spektrum autyzmu, ucznia Korczakowskiej Szkoły Marzeń.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13 letni Antek kocha góry, jak sam mówi każde góry, ale najbardziej Himalaje. 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Pomimo choroby, ma marzenia i wraz z pomocą rodziców je realizuje czerpiąc z tego radość, jak wtedy, kiedy był na Mont Everest.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Na lekcję geografii przygotował prezentację wzbogaconą opowieściami o rodzinnych wakacjach w Himalajach.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1155CC"/>
                </a:solidFill>
                <a:latin typeface="Arial"/>
                <a:ea typeface="Calibri"/>
                <a:hlinkClick r:id="rId2"/>
              </a:rPr>
              <a:t>https://www.youtube.com/watch?v=lBIUNm70YtE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 </a:t>
            </a:r>
            <a:endParaRPr/>
          </a:p>
        </p:txBody>
      </p:sp>
      <p:pic>
        <p:nvPicPr>
          <p:cNvPr id="248" name="Obraz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440" y="4301640"/>
            <a:ext cx="1847520" cy="247608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24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7836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251" name="Symbol zastępczy zawartości 9"/>
          <p:cNvPicPr/>
          <p:nvPr/>
        </p:nvPicPr>
        <p:blipFill>
          <a:blip r:embed="rId2"/>
          <a:srcRect r="7280" b="9441"/>
          <a:stretch>
            <a:fillRect/>
          </a:stretch>
        </p:blipFill>
        <p:spPr>
          <a:xfrm>
            <a:off x="7426800" y="4023000"/>
            <a:ext cx="3704760" cy="2422080"/>
          </a:xfrm>
          <a:prstGeom prst="rect">
            <a:avLst/>
          </a:prstGeom>
          <a:ln>
            <a:noFill/>
          </a:ln>
        </p:spPr>
      </p:pic>
      <p:pic>
        <p:nvPicPr>
          <p:cNvPr id="252" name="Obraz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374840" y="1190160"/>
            <a:ext cx="3817800" cy="2658240"/>
          </a:xfrm>
          <a:prstGeom prst="rect">
            <a:avLst/>
          </a:prstGeom>
          <a:ln>
            <a:noFill/>
          </a:ln>
        </p:spPr>
      </p:pic>
      <p:pic>
        <p:nvPicPr>
          <p:cNvPr id="253" name="Obraz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315040" y="1172520"/>
            <a:ext cx="2775240" cy="2662560"/>
          </a:xfrm>
          <a:prstGeom prst="rect">
            <a:avLst/>
          </a:prstGeom>
          <a:ln>
            <a:noFill/>
          </a:ln>
        </p:spPr>
      </p:pic>
      <p:pic>
        <p:nvPicPr>
          <p:cNvPr id="254" name="Obraz 19"/>
          <p:cNvPicPr/>
          <p:nvPr/>
        </p:nvPicPr>
        <p:blipFill>
          <a:blip r:embed="rId5"/>
          <a:srcRect b="39238"/>
          <a:stretch>
            <a:fillRect/>
          </a:stretch>
        </p:blipFill>
        <p:spPr>
          <a:xfrm>
            <a:off x="3302640" y="4023000"/>
            <a:ext cx="4024800" cy="2422080"/>
          </a:xfrm>
          <a:prstGeom prst="rect">
            <a:avLst/>
          </a:prstGeom>
          <a:ln>
            <a:noFill/>
          </a:ln>
        </p:spPr>
      </p:pic>
      <p:pic>
        <p:nvPicPr>
          <p:cNvPr id="255" name="Obraz 21"/>
          <p:cNvPicPr/>
          <p:nvPr/>
        </p:nvPicPr>
        <p:blipFill>
          <a:blip r:embed="rId6"/>
          <a:srcRect l="7918" r="49611"/>
          <a:stretch>
            <a:fillRect/>
          </a:stretch>
        </p:blipFill>
        <p:spPr>
          <a:xfrm>
            <a:off x="1374840" y="4023000"/>
            <a:ext cx="1828440" cy="2422080"/>
          </a:xfrm>
          <a:prstGeom prst="rect">
            <a:avLst/>
          </a:prstGeom>
          <a:ln>
            <a:noFill/>
          </a:ln>
        </p:spPr>
      </p:pic>
      <p:pic>
        <p:nvPicPr>
          <p:cNvPr id="256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0221480" y="0"/>
            <a:ext cx="1638000" cy="1238040"/>
          </a:xfrm>
          <a:prstGeom prst="rect">
            <a:avLst/>
          </a:prstGeom>
          <a:ln>
            <a:noFill/>
          </a:ln>
        </p:spPr>
      </p:pic>
      <p:pic>
        <p:nvPicPr>
          <p:cNvPr id="257" name="Obraz 17"/>
          <p:cNvPicPr/>
          <p:nvPr/>
        </p:nvPicPr>
        <p:blipFill>
          <a:blip r:embed="rId8"/>
          <a:stretch>
            <a:fillRect/>
          </a:stretch>
        </p:blipFill>
        <p:spPr>
          <a:xfrm>
            <a:off x="8264880" y="1172520"/>
            <a:ext cx="2775240" cy="266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577320" y="513360"/>
            <a:ext cx="5261400" cy="5465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2A1A00"/>
                </a:solidFill>
                <a:latin typeface="Impact"/>
              </a:rPr>
              <a:t>POWODZENIA
z
„kom”!</a:t>
            </a:r>
            <a:endParaRPr/>
          </a:p>
        </p:txBody>
      </p:sp>
      <p:pic>
        <p:nvPicPr>
          <p:cNvPr id="259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3000" y="266400"/>
            <a:ext cx="1638000" cy="1238040"/>
          </a:xfrm>
          <a:prstGeom prst="rect">
            <a:avLst/>
          </a:prstGeom>
          <a:ln>
            <a:noFill/>
          </a:ln>
        </p:spPr>
      </p:pic>
      <p:pic>
        <p:nvPicPr>
          <p:cNvPr id="26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550440" y="5725800"/>
            <a:ext cx="2410200" cy="863640"/>
          </a:xfrm>
          <a:prstGeom prst="rect">
            <a:avLst/>
          </a:prstGeom>
          <a:ln>
            <a:noFill/>
          </a:ln>
        </p:spPr>
      </p:pic>
      <p:pic>
        <p:nvPicPr>
          <p:cNvPr id="261" name="Obraz 6"/>
          <p:cNvPicPr/>
          <p:nvPr/>
        </p:nvPicPr>
        <p:blipFill>
          <a:blip r:embed="rId4"/>
          <a:stretch>
            <a:fillRect/>
          </a:stretch>
        </p:blipFill>
        <p:spPr>
          <a:xfrm>
            <a:off x="418680" y="328680"/>
            <a:ext cx="2544120" cy="932760"/>
          </a:xfrm>
          <a:prstGeom prst="rect">
            <a:avLst/>
          </a:prstGeom>
          <a:ln>
            <a:noFill/>
          </a:ln>
        </p:spPr>
      </p:pic>
      <p:pic>
        <p:nvPicPr>
          <p:cNvPr id="262" name="Obraz 7"/>
          <p:cNvPicPr/>
          <p:nvPr/>
        </p:nvPicPr>
        <p:blipFill>
          <a:blip r:embed="rId5"/>
          <a:stretch>
            <a:fillRect/>
          </a:stretch>
        </p:blipFill>
        <p:spPr>
          <a:xfrm>
            <a:off x="515520" y="5000400"/>
            <a:ext cx="1589400" cy="158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Bibliografia: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2"/>
              </a:rPr>
              <a:t>http://www.animaloterapia.eu/6-polskie-stowarzyszenie-hodowcow-oslow/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3"/>
              </a:rPr>
              <a:t>www.zwierzetaludziom.pl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4"/>
              </a:rPr>
              <a:t>www.kynoterapia.eu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5"/>
              </a:rPr>
              <a:t>www.pthip.org.pl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6"/>
              </a:rPr>
              <a:t>www.pettherapysociety.com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7"/>
              </a:rPr>
              <a:t>www.delfinoterapia.net.pl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8"/>
              </a:rPr>
              <a:t>https://portalzdrowiadziecka.pl/index.php/video/terapia-poprzez-muzyke/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Kierując się myślą przewodnią międzynarodowego unijnego projektu Elise , dedykowanego rodzicom, nauczycielom i opiekunom dzieci z niepełnosprawnościami, przedstawiam Państwu propozycję terapii wspomagających, możliwych do zastosowania w przyjemny sposób, w podróży i w trakcie wakacyjnych wyjazdów.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Mam nadzieję, że każdy z Państwa znajdzie w tej terapii radość i progres funkcjonowania własnego dziecka.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Projekt jest przygotowany w taki sposób, aby widziany oczami dziecka, miał być bezpośrednim źródłem endorfin.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Wynika to z połączenia kilku dedykowanych terapii takich jak:  Animaloterapii, Aromaterapii, Fizjoterapii, Manualoterapii, Muzykoterapii i Photonoterapii, które na wakacjach stymulująco zadziałają na dzieci, dostarczając całej Rodzinie więcej pozytywnych wrażeń i emocji, w ramach super spędzonego czasu wolnego.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7980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Bibliografia: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Szczuciński,  A. (2005). Przygotowanie psychologiczno-motoryczne i możliwości organizacyjne osób niepełnosprawnych oraz organizacji skupiających osoby o specjalnych potrzebach do udziału w ruchu turystycznym, In Międzynarodowa Konferencja Osób Niepełnosprawnych Krajoznawstwo i turystyka osób niepełnosprawnych – bez granic i barier. 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2"/>
              </a:rPr>
              <a:t>https://parenting.pl/autystyczny-chlopiec-w-podrozy-zachowanie-zalogi-wzrusza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3"/>
              </a:rPr>
              <a:t>https://portal.abczdrowie.pl/rehabilitacja-dzieci-z-autyzmem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4"/>
              </a:rPr>
              <a:t>https://cordis.europa.eu/article/id/123847-teaching-robots-how-to-interact-with-children-with-autism/pl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5"/>
              </a:rPr>
              <a:t>https://www.instytutaroma.pl/top-10-olejkow-eterycznych-dla-autystow/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1251720" y="2286000"/>
            <a:ext cx="10177920" cy="359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Warto zauważyć, że propozycje terapii wspierających dla dzieci z niepełnosprawnościami, są specjalnie dobrane i  dostosowane do praktykowania w środowisku szkolno – domowym, czyli codziennym jak i na wakacjach, są ogólnie dostępne i możliwe do praktykowania w różnych miejscach.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Inspirując się podejściem myśli Korczakowskiej, która w dziecku widzi człowieka, ale też patrzy na świat oczami dziecka, a nie dorosłego, nazwałam swój projekt „Korczakowska Opieka Marzeń’ i mam przyjemność zaprezentować go jako toolkit, czyli narzędzie terapeutyczne dla rodziców, opiekunów i nauczycieli dzieci ze specjalnymi potrzebami.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Link do filmu pt. „Bariery społeczne w podróżowaniu rodzin z dziećmi niepełnosprawnymi”:</a:t>
            </a:r>
            <a:endParaRPr/>
          </a:p>
          <a:p>
            <a:pPr>
              <a:lnSpc>
                <a:spcPct val="107000"/>
              </a:lnSpc>
            </a:pPr>
            <a:r>
              <a:rPr lang="en-US" u="sng">
                <a:solidFill>
                  <a:srgbClr val="46B2B5"/>
                </a:solidFill>
                <a:latin typeface="Calibri"/>
                <a:ea typeface="Calibri"/>
                <a:hlinkClick r:id="rId2"/>
              </a:rPr>
              <a:t>https://www.mamaniezawszebylamama.pl/index.php/film?lang=pl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0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9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000" b="1">
                <a:solidFill>
                  <a:srgbClr val="595959"/>
                </a:solidFill>
                <a:latin typeface="Calibri"/>
                <a:ea typeface="Calibri"/>
              </a:rPr>
              <a:t>ANIMALOTERAPIA</a:t>
            </a:r>
            <a:endParaRPr/>
          </a:p>
          <a:p>
            <a:pPr>
              <a:lnSpc>
                <a:spcPct val="107000"/>
              </a:lnSpc>
            </a:pPr>
            <a:r>
              <a:rPr lang="en-US" sz="2000">
                <a:solidFill>
                  <a:srgbClr val="595959"/>
                </a:solidFill>
                <a:latin typeface="Calibri"/>
                <a:ea typeface="Calibri"/>
              </a:rPr>
              <a:t>Terapia polegająca na bliskim kontakcie ze zwierzętami.</a:t>
            </a:r>
            <a:endParaRPr/>
          </a:p>
          <a:p>
            <a:pPr>
              <a:lnSpc>
                <a:spcPct val="107000"/>
              </a:lnSpc>
            </a:pPr>
            <a:r>
              <a:rPr lang="en-US" sz="2000">
                <a:solidFill>
                  <a:srgbClr val="595959"/>
                </a:solidFill>
                <a:latin typeface="Calibri"/>
                <a:ea typeface="Calibri"/>
              </a:rPr>
              <a:t>Wspomaga sensorykę, świadomość emocjonalną, błędnik, układ kostny, redukuję napięcie mięśniowe, podnosi samoocenę, sprawczość, relacje społeczne, uczy samodzielności, odpowiedzialności, odpręża, dostarcza endorfin, rehabilituje dzieci z porażeniem dziecięcym i stwardnieniem rozsianym. ze spektrum autyzmu, z zespołem Aspargera, z ADHD, z nadwrażliwościami i problemami emocjonalnymi, tj. wycofanie, strach, brak zaufania, depresja, przebodźcowanie</a:t>
            </a:r>
            <a:endParaRPr/>
          </a:p>
        </p:txBody>
      </p:sp>
      <p:pic>
        <p:nvPicPr>
          <p:cNvPr id="143" name="Symbol zastępczy zawartości 9"/>
          <p:cNvPicPr/>
          <p:nvPr/>
        </p:nvPicPr>
        <p:blipFill>
          <a:blip r:embed="rId2"/>
          <a:stretch>
            <a:fillRect/>
          </a:stretch>
        </p:blipFill>
        <p:spPr>
          <a:xfrm>
            <a:off x="6648480" y="2291760"/>
            <a:ext cx="4800240" cy="3607560"/>
          </a:xfrm>
          <a:prstGeom prst="rect">
            <a:avLst/>
          </a:prstGeom>
          <a:ln>
            <a:noFill/>
          </a:ln>
        </p:spPr>
      </p:pic>
      <p:pic>
        <p:nvPicPr>
          <p:cNvPr id="144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28736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1257480" y="2286000"/>
            <a:ext cx="4800240" cy="361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Rozróżniamy kilkanaście rodzajów animaloterapii, ze względu na kontakt z różnymi gatunkami zwierząt oraz ich bezpośrednim oddziaływaniem w kontakcie z człowiekiem.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Hipoterapia – komtakt z koniem 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Dogoterapia – kontakt z psem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Felinoterapia – kontakt z kotem</a:t>
            </a:r>
            <a:endParaRPr/>
          </a:p>
          <a:p>
            <a:pPr>
              <a:lnSpc>
                <a:spcPct val="107000"/>
              </a:lnSpc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</a:rPr>
              <a:t>Alpakoterapia – kontakt z lamami</a:t>
            </a:r>
            <a:endParaRPr/>
          </a:p>
        </p:txBody>
      </p:sp>
      <p:sp>
        <p:nvSpPr>
          <p:cNvPr id="147" name="TextShape 3"/>
          <p:cNvSpPr txBox="1"/>
          <p:nvPr/>
        </p:nvSpPr>
        <p:spPr>
          <a:xfrm>
            <a:off x="6647760" y="2286000"/>
            <a:ext cx="4800240" cy="36190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Awioterapia – kontakt z ptakami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Onoterapia – kontakt z osłem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4D5156"/>
                </a:solidFill>
                <a:latin typeface="Arial"/>
                <a:ea typeface="Calibri"/>
              </a:rPr>
              <a:t>Lagoterapia – kontakt z królikami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4D5156"/>
                </a:solidFill>
                <a:latin typeface="Arial"/>
                <a:ea typeface="Calibri"/>
              </a:rPr>
              <a:t>Rodoterapia -kontakt z gryzoniami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Cavioterapia – kontakt ze świnką morską</a:t>
            </a:r>
            <a:endParaRPr/>
          </a:p>
          <a:p>
            <a:pPr>
              <a:lnSpc>
                <a:spcPct val="107000"/>
              </a:lnSpc>
            </a:pPr>
            <a:r>
              <a:rPr lang="en-US" sz="1600">
                <a:solidFill>
                  <a:srgbClr val="595959"/>
                </a:solidFill>
                <a:latin typeface="Calibri"/>
                <a:ea typeface="Calibri"/>
              </a:rPr>
              <a:t>Delfinoterapia – kontakt z delfinami</a:t>
            </a: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Bowiterapia – kontakt z </a:t>
            </a:r>
            <a:r>
              <a:rPr lang="en-US" sz="1500">
                <a:solidFill>
                  <a:srgbClr val="4D5156"/>
                </a:solidFill>
                <a:latin typeface="Arial"/>
                <a:ea typeface="Calibri"/>
              </a:rPr>
              <a:t>rogatymi zwierzętami domowymi (kozy, owce, bydło)</a:t>
            </a:r>
            <a:endParaRPr/>
          </a:p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51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pic>
        <p:nvPicPr>
          <p:cNvPr id="150" name="Symbol zastępczy zawartości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480" y="2295360"/>
            <a:ext cx="4800240" cy="3600000"/>
          </a:xfrm>
          <a:prstGeom prst="rect">
            <a:avLst/>
          </a:prstGeom>
          <a:ln>
            <a:noFill/>
          </a:ln>
        </p:spPr>
      </p:pic>
      <p:pic>
        <p:nvPicPr>
          <p:cNvPr id="151" name="Symbol zastępczy zawartości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52680" y="2295360"/>
            <a:ext cx="5396040" cy="3600000"/>
          </a:xfrm>
          <a:prstGeom prst="rect">
            <a:avLst/>
          </a:prstGeom>
          <a:ln>
            <a:noFill/>
          </a:ln>
        </p:spPr>
      </p:pic>
      <p:pic>
        <p:nvPicPr>
          <p:cNvPr id="152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51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1251720" y="1500480"/>
            <a:ext cx="4806000" cy="4404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Karol, chłopiec z autyzmem jest uczeniem 5 klasy Korczakowskiej Szkoły Marzeń. Karol od 4 miesięcy uczęszcza regularnie na hipoterapię, którą cotygodniowo organizuje mu szkoła na swoim podwórku, w ramach lekcji reedukacji.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5" name="Obraz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927760" y="2849760"/>
            <a:ext cx="3142440" cy="346680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8331120" y="2147400"/>
            <a:ext cx="914040" cy="914040"/>
          </a:xfrm>
          <a:prstGeom prst="heart">
            <a:avLst/>
          </a:prstGeom>
          <a:solidFill>
            <a:srgbClr val="F8B323"/>
          </a:solidFill>
          <a:ln w="12600">
            <a:solidFill>
              <a:srgbClr val="B78419"/>
            </a:solidFill>
            <a:round/>
          </a:ln>
        </p:spPr>
      </p:sp>
      <p:pic>
        <p:nvPicPr>
          <p:cNvPr id="157" name="Symbol zastępczy zawartości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420120" y="2147400"/>
            <a:ext cx="2098080" cy="4136400"/>
          </a:xfrm>
          <a:prstGeom prst="rect">
            <a:avLst/>
          </a:prstGeom>
          <a:ln>
            <a:noFill/>
          </a:ln>
        </p:spPr>
      </p:pic>
      <p:pic>
        <p:nvPicPr>
          <p:cNvPr id="15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269720" y="0"/>
            <a:ext cx="1638000" cy="1238040"/>
          </a:xfrm>
          <a:prstGeom prst="rect">
            <a:avLst/>
          </a:prstGeom>
          <a:ln>
            <a:noFill/>
          </a:ln>
        </p:spPr>
      </p:pic>
      <p:pic>
        <p:nvPicPr>
          <p:cNvPr id="159" name="Obraz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339920" y="2849760"/>
            <a:ext cx="4349160" cy="343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251720" y="382320"/>
            <a:ext cx="10177920" cy="14918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2A1A00"/>
                </a:solidFill>
                <a:latin typeface="Impact"/>
              </a:rPr>
              <a:t>Międzynarodowy PROJEKT ELISE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1251720" y="1287000"/>
            <a:ext cx="10177920" cy="5666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</a:pPr>
            <a:endParaRPr/>
          </a:p>
          <a:p>
            <a:pPr>
              <a:lnSpc>
                <a:spcPct val="107000"/>
              </a:lnSpc>
            </a:pPr>
            <a:r>
              <a:rPr lang="en-US" sz="1500">
                <a:solidFill>
                  <a:srgbClr val="595959"/>
                </a:solidFill>
                <a:latin typeface="Calibri"/>
                <a:ea typeface="Calibri"/>
              </a:rPr>
              <a:t>Tak hipoterapię widzi 11 letni Karol: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Najbardziej chyba lubię czwartki, czekam zawsze na nie bardzo długo, bo aż cały tydzień, ale spotkanie z Jerym całkowicie mi to wynagradza, bo z Jerym jest po prostu super.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Wiecie kim jest Jery? To mój prawdziwy przyjaciel, z którym uwielbiam się bawić w Indian i kowbojów, czasami jestem Zorro lub 1 z 3 Muszkieterów, albo dżokejem, bo przecież zawsze przed spotkaniem z nim zakładam kask lub toczek.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Z Jerym wszystko jest możliwe, każda zabawa się udaje, kiedy tylko uruchomię fantazję siedząc na jego grzbiecie, bo Jery to mój mały koń, prawdziwy kucyk, dla którego mama zawsze w czwartki dokłada do mojej śniadaniówki jabłuszka i marchewki, a ja karmię go nimi na koniec naszego spotkania, głaszcząc po długiej jasnej grzywie i przytulając się do jego brązowego kochanego pyska.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To samo zresztą robię jak siedzę w siodle, wychylam się do przodu kładę i przytulam się do Jerego obejmując jego gładką szyję i grzywę rękami, a on idąc powolutku niesie mnie na swoim grzbiecie. Bardzo lubię te chwile.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Muszę się jeszcze pochwalić, że ostatnio udało mi się samemu stanąć w siodle na prostych nogach z rękami do góry i do tego nawet się nie poruszyłem jak mój kucyk ruszył i zrobił ze mną, na stojąco, całe okrążenie szkolnego podwórka.</a:t>
            </a:r>
            <a:endParaRPr/>
          </a:p>
          <a:p>
            <a:pPr>
              <a:lnSpc>
                <a:spcPct val="107000"/>
              </a:lnSpc>
            </a:pPr>
            <a:r>
              <a:rPr lang="en-US" sz="1500" i="1">
                <a:solidFill>
                  <a:srgbClr val="595959"/>
                </a:solidFill>
                <a:latin typeface="Calibri"/>
                <a:ea typeface="Calibri"/>
              </a:rPr>
              <a:t>Wiecie, wszyscy bili mi brawo i poczułem się taki Wielki, niczym mój ulubiony bohater. Na 300% uwielbiam czwartki z Jerym.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2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60720" y="0"/>
            <a:ext cx="1638000" cy="123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2219</Words>
  <Application>Microsoft Office PowerPoint</Application>
  <PresentationFormat>Widescreen</PresentationFormat>
  <Paragraphs>174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DejaVu Sans</vt:lpstr>
      <vt:lpstr>Gill Sans MT</vt:lpstr>
      <vt:lpstr>Impact</vt:lpstr>
      <vt:lpstr>StarSymbol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2022-05-11T09:33:03Z</dcterms:modified>
</cp:coreProperties>
</file>