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3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4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19840" y="3681360"/>
            <a:ext cx="2377440" cy="189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720" y="3681360"/>
            <a:ext cx="2377440" cy="18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3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3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3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4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19840" y="3681360"/>
            <a:ext cx="2377440" cy="189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720" y="3681360"/>
            <a:ext cx="2377440" cy="18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3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3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3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4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19840" y="3681360"/>
            <a:ext cx="2377440" cy="189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720" y="3681360"/>
            <a:ext cx="2377440" cy="18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3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885240" cy="685728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1908440" y="0"/>
            <a:ext cx="282600" cy="6857280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3557160" y="631080"/>
            <a:ext cx="5234760" cy="522864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282600" cy="685728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51720" y="555480"/>
            <a:ext cx="1017756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885240" cy="685728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11908440" y="0"/>
            <a:ext cx="282600" cy="6857280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0" y="0"/>
            <a:ext cx="885240" cy="685728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7"/>
          <p:cNvSpPr/>
          <p:nvPr/>
        </p:nvSpPr>
        <p:spPr>
          <a:xfrm>
            <a:off x="11908440" y="0"/>
            <a:ext cx="282600" cy="6857280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251720" y="555480"/>
            <a:ext cx="1017756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1251720" y="2286000"/>
            <a:ext cx="49662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6467040" y="2286000"/>
            <a:ext cx="49662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rRYoBukV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g"/><Relationship Id="rId5" Type="http://schemas.openxmlformats.org/officeDocument/2006/relationships/image" Target="../media/image13.jpg"/><Relationship Id="rId4" Type="http://schemas.openxmlformats.org/officeDocument/2006/relationships/hyperlink" Target="https://www.polskieradio.pl/18/4775/Artykul/2707563,Zooterapia-Nazdrowie?fbclid=IwAR1gH5Upgb0qtfUphkJnow9BIoG7vq_lLkn5HVZhHZDYf0tlajOmiLgCXH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eyZP5Uv6q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zZUFNhBJA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hyperlink" Target="https://www.youtube.com/watch?v=LJFvqBL2Z1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IUNm70Yt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lfinoterapia.net.pl/" TargetMode="External"/><Relationship Id="rId3" Type="http://schemas.openxmlformats.org/officeDocument/2006/relationships/hyperlink" Target="http://www.animaloterapia.eu/6-polskie-stowarzyszenie-hodowcow-oslow/" TargetMode="External"/><Relationship Id="rId7" Type="http://schemas.openxmlformats.org/officeDocument/2006/relationships/hyperlink" Target="http://www.pettherapysociety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thip.org.pl/" TargetMode="External"/><Relationship Id="rId5" Type="http://schemas.openxmlformats.org/officeDocument/2006/relationships/hyperlink" Target="http://www.kynoterapia.eu/" TargetMode="External"/><Relationship Id="rId4" Type="http://schemas.openxmlformats.org/officeDocument/2006/relationships/hyperlink" Target="http://www.zwierzetaludziom.pl/" TargetMode="External"/><Relationship Id="rId9" Type="http://schemas.openxmlformats.org/officeDocument/2006/relationships/hyperlink" Target="https://portalzdrowiadziecka.pl/index.php/video/terapia-poprzez-muzyk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enting.pl/autystyczny-chlopiec-w-podrozy-zachowanie-zalogi-wzrusz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ytutaroma.pl/top-10-olejkow-eterycznych-dla-autystow/" TargetMode="External"/><Relationship Id="rId5" Type="http://schemas.openxmlformats.org/officeDocument/2006/relationships/hyperlink" Target="https://cordis.europa.eu/article/id/123847-teaching-robots-how-to-interact-with-children-with-autism/pl" TargetMode="External"/><Relationship Id="rId4" Type="http://schemas.openxmlformats.org/officeDocument/2006/relationships/hyperlink" Target="https://portal.abczdrowie.pl/rehabilitacja-dzieci-z-autyzme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maniezawszebylamama.pl/index.php/film?lang=p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jpg"/><Relationship Id="rId5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/>
          <p:nvPr/>
        </p:nvSpPr>
        <p:spPr>
          <a:xfrm>
            <a:off x="3577320" y="513360"/>
            <a:ext cx="5261040" cy="5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bg-BG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bg-BG" sz="18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роект</a:t>
            </a:r>
            <a: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"Elise"</a:t>
            </a:r>
            <a: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18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Тема</a:t>
            </a:r>
            <a: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Пътуване за семейства с деца с увреждания</a:t>
            </a:r>
            <a: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Инструментариум </a:t>
            </a:r>
            <a:endParaRPr lang="ru-RU" sz="1800" b="1" dirty="0" smtClean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</a:pPr>
            <a:r>
              <a:rPr lang="ru-RU" sz="18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Инструмент </a:t>
            </a:r>
            <a:r>
              <a:rPr lang="ru-RU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за родители </a:t>
            </a:r>
            <a:endParaRPr lang="ru-RU" sz="1800" b="1" dirty="0" smtClean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</a:pPr>
            <a:endParaRPr lang="ru-RU" sz="1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</a:pPr>
            <a:r>
              <a:rPr lang="ru-RU" sz="18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Оригинален </a:t>
            </a:r>
            <a:r>
              <a:rPr lang="ru-RU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проект</a:t>
            </a:r>
            <a: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"KOM"</a:t>
            </a:r>
            <a: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ru-RU" sz="1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ГРИЖАТА НА КОРЧАК ЗА МЕЧТИ</a:t>
            </a:r>
            <a:r>
              <a:rPr lang="pl-PL" sz="1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1800" b="0" i="0" u="none" strike="noStrike" cap="none" dirty="0"/>
          </a:p>
        </p:txBody>
      </p:sp>
      <p:pic>
        <p:nvPicPr>
          <p:cNvPr id="166" name="Google Shape;16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7320" y="311040"/>
            <a:ext cx="1637640" cy="123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9480" y="5705640"/>
            <a:ext cx="2409840" cy="86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920" y="288360"/>
            <a:ext cx="2723040" cy="99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920" y="4997160"/>
            <a:ext cx="1639440" cy="163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239" name="Google Shape;239;p49"/>
          <p:cNvSpPr/>
          <p:nvPr/>
        </p:nvSpPr>
        <p:spPr>
          <a:xfrm>
            <a:off x="996480" y="1454760"/>
            <a:ext cx="5389920" cy="523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Майката на Карол Каша Лефанович вижда хипотерапията по следния начин: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Връзка към историята на майката на Карол</a:t>
            </a:r>
            <a:r>
              <a:rPr lang="pl-PL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https://www.youtube.com/watch?v=BRrRYoBukVQ</a:t>
            </a: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Мнението на други родители за ефектите от хипотерапията по време на празниците може да намерите във филма „Социални бариери пред пътуването на семейства с деца с увреждания“. (Първата връзка в този имейл)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Връзка към образователна програма за деца за терапия с животни от гледна точка на детето и запознаването им с магическия свят на ветеринарните лекари:</a:t>
            </a:r>
            <a:r>
              <a:rPr lang="pl-PL" sz="1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</a:t>
            </a:r>
            <a:r>
              <a:rPr lang="pl-PL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://www.polskieradio.pl/18/4775/Artykul/2707563,Zooterapia-Nazdrowie?fbclid=IwAR1gH5Upgb0qtfUphkJnow9BIoG7vq_lLkn5HVZhHZDYf0tlajOmiLgCXHQ</a:t>
            </a:r>
            <a:endParaRPr sz="1800" b="0" i="0" u="none" strike="noStrike" cap="none" dirty="0"/>
          </a:p>
        </p:txBody>
      </p:sp>
      <p:sp>
        <p:nvSpPr>
          <p:cNvPr id="240" name="Google Shape;240;p49"/>
          <p:cNvSpPr/>
          <p:nvPr/>
        </p:nvSpPr>
        <p:spPr>
          <a:xfrm>
            <a:off x="6387120" y="1454760"/>
            <a:ext cx="5060880" cy="444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 предлагането на агротуризма сме заобиколени от животни, което засилва положителния ефект от терапията. В сравнение с други форми на туризъм, тук имаме възможността да прекараме време с животни и да се насладим на предимствата на зоототерапията, например да заведем кучето си до хотел, да плуваме с делфини, да наблюдаваме птици или да изследваме района, независимо от дестинацията, да отидем до конюшни, за да имат деца възможност да се запознаят с коне и понита, да участват в хипотерапия по време на почивката си и да се забавляват.</a:t>
            </a:r>
            <a:endParaRPr sz="1600" b="0" i="0" u="none" strike="noStrike" cap="none" dirty="0"/>
          </a:p>
        </p:txBody>
      </p:sp>
      <p:pic>
        <p:nvPicPr>
          <p:cNvPr id="241" name="Google Shape;24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520" y="4464000"/>
            <a:ext cx="2526480" cy="22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4308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/>
          <p:nvPr/>
        </p:nvSpPr>
        <p:spPr>
          <a:xfrm>
            <a:off x="1198020" y="364420"/>
            <a:ext cx="101775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248" name="Google Shape;248;p50"/>
          <p:cNvSpPr/>
          <p:nvPr/>
        </p:nvSpPr>
        <p:spPr>
          <a:xfrm>
            <a:off x="1008000" y="1152000"/>
            <a:ext cx="496800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АРОМАТЕРАПИЯ</a:t>
            </a:r>
          </a:p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Подпомага концентрацията и имунитета, има естествен ефект върху имунната и нервната система.</a:t>
            </a:r>
          </a:p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Освен това подобрява настроението и самочувствието, намалява симптомите на болка, почиства тялото от токсини, поддържа цялата имунна система, намалява агресията, насърчава процеса на концентрация, мислене и съзидание.</a:t>
            </a:r>
          </a:p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Ароматерапията работи в две области. Първата област се отнася до бактерицидни и вируцидни свойства. Втората зона има положителен ефект върху нашите емоции и настроение, като стимулира нервната система</a:t>
            </a:r>
            <a:r>
              <a:rPr lang="pl-PL" sz="16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 dirty="0"/>
          </a:p>
        </p:txBody>
      </p:sp>
      <p:sp>
        <p:nvSpPr>
          <p:cNvPr id="249" name="Google Shape;249;p50"/>
          <p:cNvSpPr/>
          <p:nvPr/>
        </p:nvSpPr>
        <p:spPr>
          <a:xfrm>
            <a:off x="6120000" y="1420920"/>
            <a:ext cx="561600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Как може да се постигне това? Местата, където децата остават вкъщи, в училище или в хотелска стая, трябва да бъдат добре навлажнени с водна пара, допълнена с капки натурални масла, за да отговарят на индивидуалните здравни нужди и миризма на нашите деца (използваме различни масла за намаляване на концентрацията, хиперактивността, апатията , агресия, хрема или кашлица)</a:t>
            </a:r>
          </a:p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Достатъчно е също така да сложите няколко капки върху дрехите на детето, например яката на блузата ще бъде идеално място за подушване на миризмата и осигуряване на мозъка с импулси и стимули, които влияят положително на тялото ни.</a:t>
            </a:r>
          </a:p>
          <a:p>
            <a:pPr lvl="0">
              <a:lnSpc>
                <a:spcPct val="107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Това е наистина лесно и лесно за изпълнение във всяка ситуация.</a:t>
            </a:r>
            <a:r>
              <a:rPr lang="pl-PL" sz="16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 dirty="0"/>
          </a:p>
        </p:txBody>
      </p:sp>
      <p:pic>
        <p:nvPicPr>
          <p:cNvPr id="250" name="Google Shape;25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5880" y="5037480"/>
            <a:ext cx="2489760" cy="151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0"/>
          <p:cNvPicPr preferRelativeResize="0"/>
          <p:nvPr/>
        </p:nvPicPr>
        <p:blipFill rotWithShape="1">
          <a:blip r:embed="rId4">
            <a:alphaModFix/>
          </a:blip>
          <a:srcRect t="13159"/>
          <a:stretch/>
        </p:blipFill>
        <p:spPr>
          <a:xfrm>
            <a:off x="7775425" y="5045045"/>
            <a:ext cx="2591640" cy="149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69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pic>
        <p:nvPicPr>
          <p:cNvPr id="258" name="Google Shape;25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200" y="2116800"/>
            <a:ext cx="4972320" cy="334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1"/>
          <p:cNvPicPr preferRelativeResize="0"/>
          <p:nvPr/>
        </p:nvPicPr>
        <p:blipFill rotWithShape="1">
          <a:blip r:embed="rId4">
            <a:alphaModFix/>
          </a:blip>
          <a:srcRect t="15087" r="4288" b="12853"/>
          <a:stretch/>
        </p:blipFill>
        <p:spPr>
          <a:xfrm>
            <a:off x="6340680" y="2116800"/>
            <a:ext cx="5333400" cy="334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308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2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266" name="Google Shape;266;p52"/>
          <p:cNvSpPr/>
          <p:nvPr/>
        </p:nvSpPr>
        <p:spPr>
          <a:xfrm>
            <a:off x="1251720" y="1224000"/>
            <a:ext cx="4805640" cy="5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 днешно време, в ерата на пандемията, темата за здравето има друго, по-голямо и по-важно измерение, поради което значението на ароматерапията при антибактериалните масла нараства.</a:t>
            </a:r>
          </a:p>
          <a:p>
            <a:pPr lvl="0">
              <a:lnSpc>
                <a:spcPct val="110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Причината е неспособността на патогенните микроби да се имунизират срещу всички химични и органични вещества, тъй като дори най-простото етерично масло съдържа от 200 до 400 вещества, като някои от тях са толкова ниски, че не могат да бъдат разграничени. Той съдържа не само едно активно вещество, а огромен набор от различни вещества.</a:t>
            </a:r>
          </a:p>
          <a:p>
            <a:pPr lvl="0">
              <a:lnSpc>
                <a:spcPct val="110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Например, антибиотиците се противопоставят на все повече и повече микроорганизми, защото съдържат само едно вещество, а не цялата армия.</a:t>
            </a:r>
          </a:p>
          <a:p>
            <a:pPr lvl="0">
              <a:lnSpc>
                <a:spcPct val="110000"/>
              </a:lnSpc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Към днешна дата не са идентифицирани бактерии, устойчиви на етерични масла, а ароматерапията работи чудесно като допълнителна терапия.</a:t>
            </a:r>
            <a:endParaRPr sz="1600" b="0" i="0" u="none" strike="noStrike" cap="none" dirty="0"/>
          </a:p>
        </p:txBody>
      </p:sp>
      <p:sp>
        <p:nvSpPr>
          <p:cNvPr id="267" name="Google Shape;267;p52"/>
          <p:cNvSpPr/>
          <p:nvPr/>
        </p:nvSpPr>
        <p:spPr>
          <a:xfrm>
            <a:off x="6192000" y="1512000"/>
            <a:ext cx="5616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Списъкът с етерични масла за деца със специални нужди е както следва: лавандула, цитрусови плодове, мащерка, розмарин, канела, карамфил, мента, чаено дърво, евкалипт.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Важно е първо да се свържете с вашия ароматерапевт, за да съчетаете ароматите и маслата с индивидуалните сензорни нужди и емоционални преживявания на вашето дете.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Връзка към видео от уроци по география, съчетано с въведение в ароматерапията</a:t>
            </a:r>
            <a:r>
              <a:rPr lang="pl-PL" sz="1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</a:t>
            </a:r>
            <a:r>
              <a:rPr lang="pl-PL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://www.youtube.com/watch?v=5eyZP5Uv6qY</a:t>
            </a:r>
            <a:endParaRPr sz="1800" b="0" i="0" u="none" strike="noStrike" cap="none" dirty="0"/>
          </a:p>
        </p:txBody>
      </p:sp>
      <p:pic>
        <p:nvPicPr>
          <p:cNvPr id="268" name="Google Shape;26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1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Starptautiskais PROJEKTS "ELISE"</a:t>
            </a:r>
            <a:endParaRPr sz="1800" b="0" i="0" u="none" strike="noStrike" cap="none"/>
          </a:p>
        </p:txBody>
      </p:sp>
      <p:sp>
        <p:nvSpPr>
          <p:cNvPr id="274" name="Google Shape;274;p53"/>
          <p:cNvSpPr/>
          <p:nvPr/>
        </p:nvSpPr>
        <p:spPr>
          <a:xfrm>
            <a:off x="1257480" y="2214000"/>
            <a:ext cx="479988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ru-RU" sz="1800" b="1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Лавандула</a:t>
            </a:r>
            <a:endParaRPr lang="ru-RU" sz="18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7000"/>
              </a:lnSpc>
            </a:pPr>
            <a:r>
              <a:rPr lang="ru-RU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Свойства: повишава активността на бета вълните в мозъка, успокоява, бори се с безсънието, допълнително отблъсква насекомите – молци, комари, мухи.</a:t>
            </a:r>
          </a:p>
          <a:p>
            <a:pPr lvl="0">
              <a:lnSpc>
                <a:spcPct val="107000"/>
              </a:lnSpc>
            </a:pPr>
            <a:endParaRPr lang="ru-RU" sz="18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7000"/>
              </a:lnSpc>
            </a:pPr>
            <a:r>
              <a:rPr lang="ru-RU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 с: главоболие, заздравяване на рани, изгаряния и язви, включително в интимните зони и устата, дезинфекцира настинки, ангина, хрема и кашлица, ADHD и хиперактивност</a:t>
            </a:r>
            <a:endParaRPr sz="1800" b="0" i="0" u="none" strike="noStrike" cap="none" dirty="0"/>
          </a:p>
        </p:txBody>
      </p:sp>
      <p:pic>
        <p:nvPicPr>
          <p:cNvPr id="275" name="Google Shape;27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50" y="2347925"/>
            <a:ext cx="4806000" cy="269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8360" y="0"/>
            <a:ext cx="1637640" cy="123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3"/>
          <p:cNvSpPr txBox="1"/>
          <p:nvPr/>
        </p:nvSpPr>
        <p:spPr>
          <a:xfrm>
            <a:off x="1330876" y="382320"/>
            <a:ext cx="10177500" cy="13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bg-BG" sz="1800" dirty="0" smtClean="0"/>
              <a:t> </a:t>
            </a:r>
            <a:endParaRPr sz="1800" b="0" i="0" u="none" strike="noStrike" cap="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4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283" name="Google Shape;283;p54"/>
          <p:cNvSpPr/>
          <p:nvPr/>
        </p:nvSpPr>
        <p:spPr>
          <a:xfrm>
            <a:off x="1214999" y="1169377"/>
            <a:ext cx="4983577" cy="559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Евкалипт - Свойства; бактерицидно, антивирусно, противовъзпалително и стимулиращо.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борбата: дебела хрема, възпалено гърло или запушени синуси, подпомага кръвообращението - затопля замръзналите крака и сърцето, стимулира сивите клетки.</a:t>
            </a: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Чаено </a:t>
            </a: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дърво - Свойства: успокоява, помага за контролиране на шока, истерията, повишава умствената и физическата устойчивост.</a:t>
            </a:r>
          </a:p>
          <a:p>
            <a:pPr lvl="0">
              <a:lnSpc>
                <a:spcPct val="107000"/>
              </a:lnSpc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 срещу: гъбични, вирусни, бактериални кожни проблеми, инфекции на белите дробове (бори слуз</a:t>
            </a: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 b="0" i="0" u="none" strike="noStrike" cap="none" dirty="0"/>
          </a:p>
        </p:txBody>
      </p:sp>
      <p:sp>
        <p:nvSpPr>
          <p:cNvPr id="284" name="Google Shape;284;p54"/>
          <p:cNvSpPr/>
          <p:nvPr/>
        </p:nvSpPr>
        <p:spPr>
          <a:xfrm>
            <a:off x="6460920" y="936000"/>
            <a:ext cx="5347080" cy="5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Розмарин </a:t>
            </a: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- Свойства: противораково, противовъзпалително, антибактериално, антиоксидантно, вируцидно и фунгицидно, подобрява храносмилането. Укрепва имунитета, предпазва от UV радиация.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 с: ниска кръвна захар, симптоми на грип; подобрява липидния профил</a:t>
            </a:r>
            <a:r>
              <a:rPr lang="pl-PL" sz="16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Мащерка - Свойства: помага за възстановяване от болестта, има свойства против стареене, насърчава ума след умствени преживявания, помага при синдром на Алцхаймер.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 със: заболявания на сърдечно-съдовата система, подуване на крайниците, прекомерно изпотяване, хепатит и други заболявания.</a:t>
            </a:r>
            <a:endParaRPr sz="1800" b="0" i="0" u="none" strike="noStrike" cap="none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pic>
        <p:nvPicPr>
          <p:cNvPr id="285" name="Google Shape;28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1525" y="3277963"/>
            <a:ext cx="2802425" cy="14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805" y="2750580"/>
            <a:ext cx="2677680" cy="150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308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5"/>
          <p:cNvSpPr/>
          <p:nvPr/>
        </p:nvSpPr>
        <p:spPr>
          <a:xfrm>
            <a:off x="861646" y="382320"/>
            <a:ext cx="10867292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"ELISE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endParaRPr sz="1800" b="0" i="0" u="none" strike="noStrike" cap="none" dirty="0"/>
          </a:p>
        </p:txBody>
      </p:sp>
      <p:sp>
        <p:nvSpPr>
          <p:cNvPr id="293" name="Google Shape;293;p55"/>
          <p:cNvSpPr/>
          <p:nvPr/>
        </p:nvSpPr>
        <p:spPr>
          <a:xfrm>
            <a:off x="1257480" y="2286000"/>
            <a:ext cx="479988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Мента</a:t>
            </a:r>
            <a:endParaRPr lang="ru-RU"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Свойства: почиства и стимулира ума, помага за концентрация, отблъсква насекомите, особено кърлежите.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endParaRPr lang="ru-RU"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 с: лошо храносмилане, прекомерен апетит, гадене и други стомашни проблеми, прегряване на мускулите, треска. Предназначен за деца с аутизъм и ADHD.</a:t>
            </a:r>
            <a:endParaRPr sz="1800" b="0" i="0" u="none" strike="noStrike" cap="none" dirty="0"/>
          </a:p>
        </p:txBody>
      </p:sp>
      <p:pic>
        <p:nvPicPr>
          <p:cNvPr id="294" name="Google Shape;29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480" y="2496240"/>
            <a:ext cx="4799880" cy="31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0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36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</a:t>
            </a:r>
            <a:r>
              <a:rPr lang="bg-BG" sz="36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ПРОЕКТ </a:t>
            </a:r>
            <a:r>
              <a:rPr lang="pl-PL" sz="36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"ELISE</a:t>
            </a:r>
            <a:r>
              <a:rPr lang="pl-PL" sz="36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endParaRPr sz="3600" b="0" i="0" u="none" strike="noStrike" cap="none" dirty="0"/>
          </a:p>
        </p:txBody>
      </p:sp>
      <p:sp>
        <p:nvSpPr>
          <p:cNvPr id="301" name="Google Shape;301;p56"/>
          <p:cNvSpPr/>
          <p:nvPr/>
        </p:nvSpPr>
        <p:spPr>
          <a:xfrm>
            <a:off x="1258560" y="1296000"/>
            <a:ext cx="558144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Канела - Свойства: има антисептични, аналгетични, бактерицидни и противовъзпалителни свойства.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 с: отслабен имунитет, кожни проблеми и възпаления.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endParaRPr lang="ru-RU" sz="1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Карамфил - Свойства: има антибактериални, антивирусни и противогъбични, антиалергични и антисептични свойства.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 с: лошо настроение и самочувствие (мотивира за работа), симптоми на респираторни заболявания и настинки, ангина, грип, хрема и кашлица, астма, както и невралгия, стомашно разстройство, метеоризъм, диария и гадене.</a:t>
            </a:r>
            <a:endParaRPr sz="1800" b="0" i="0" u="none" strike="noStrike" cap="none" dirty="0"/>
          </a:p>
        </p:txBody>
      </p:sp>
      <p:pic>
        <p:nvPicPr>
          <p:cNvPr id="302" name="Google Shape;30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9360" y="3891240"/>
            <a:ext cx="3731040" cy="258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0480" y="1656000"/>
            <a:ext cx="3679920" cy="245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60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7"/>
          <p:cNvSpPr/>
          <p:nvPr/>
        </p:nvSpPr>
        <p:spPr>
          <a:xfrm>
            <a:off x="1251720" y="382320"/>
            <a:ext cx="1017756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"ELISE"</a:t>
            </a:r>
            <a:endParaRPr sz="1800" b="0" i="0" u="none" strike="noStrike" cap="none" dirty="0"/>
          </a:p>
        </p:txBody>
      </p:sp>
      <p:sp>
        <p:nvSpPr>
          <p:cNvPr id="310" name="Google Shape;310;p57"/>
          <p:cNvSpPr/>
          <p:nvPr/>
        </p:nvSpPr>
        <p:spPr>
          <a:xfrm>
            <a:off x="1161360" y="1619280"/>
            <a:ext cx="479988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Лимон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Характеристики: подобрява паметта, концентрацията, намалява тревожността и стреса, осигурява положително настроение.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при: проблеми с черния дроб, прекомерна киселинност, отслабена коса, нокти и кожа, депресия и апатия, разсеяност. Препоръчва се за деца с аутизъм.</a:t>
            </a:r>
            <a:endParaRPr sz="1800" b="0" i="0" u="none" strike="noStrike" cap="none" dirty="0"/>
          </a:p>
        </p:txBody>
      </p:sp>
      <p:sp>
        <p:nvSpPr>
          <p:cNvPr id="311" name="Google Shape;311;p57"/>
          <p:cNvSpPr/>
          <p:nvPr/>
        </p:nvSpPr>
        <p:spPr>
          <a:xfrm>
            <a:off x="6516360" y="1224000"/>
            <a:ext cx="4931280" cy="46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5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Портокал</a:t>
            </a:r>
            <a:endParaRPr lang="ru-RU" sz="15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Качества: носи радост и оптимизъм в сърцето.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в борбата срещу: депресивни и апикални състояния, проблеми с кръвообращението, подуване, нездравословна или мазна кожа. Препоръчва се за деца с аутизъм.</a:t>
            </a:r>
            <a:endParaRPr sz="1800" b="0" i="0" u="none" strike="noStrike" cap="none" dirty="0"/>
          </a:p>
        </p:txBody>
      </p:sp>
      <p:pic>
        <p:nvPicPr>
          <p:cNvPr id="312" name="Google Shape;31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760" y="4062240"/>
            <a:ext cx="3690720" cy="24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9120" y="3698640"/>
            <a:ext cx="2876400" cy="28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624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8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320" name="Google Shape;320;p58"/>
          <p:cNvSpPr/>
          <p:nvPr/>
        </p:nvSpPr>
        <p:spPr>
          <a:xfrm>
            <a:off x="1203840" y="1591560"/>
            <a:ext cx="3274560" cy="45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ФИЗИОТЕРАПИЯ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Помага за връщане към физически упражнения, намалява мускулното напрежение, регулира лимфната система, коригира стойката, отпуска и поддържа мускулната система.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Необходимо </a:t>
            </a: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е посещение при физиотерапевт, който ще постави диагноза и ще предостави на родителите подходящи препоръки и комплекс от упражнения, които могат да се изпълняват на 2 квадратни метра както у дома, така и на почивка.</a:t>
            </a:r>
            <a:endParaRPr sz="1800" b="0" i="0" u="none" strike="noStrike" cap="none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pic>
        <p:nvPicPr>
          <p:cNvPr id="321" name="Google Shape;32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5120" y="3065040"/>
            <a:ext cx="3047400" cy="228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8"/>
          <p:cNvPicPr preferRelativeResize="0"/>
          <p:nvPr/>
        </p:nvPicPr>
        <p:blipFill rotWithShape="1">
          <a:blip r:embed="rId4">
            <a:alphaModFix/>
          </a:blip>
          <a:srcRect l="-457" t="3572" r="457" b="36260"/>
          <a:stretch/>
        </p:blipFill>
        <p:spPr>
          <a:xfrm>
            <a:off x="8139240" y="2111760"/>
            <a:ext cx="3381840" cy="323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69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100" b="0" i="0" u="none" strike="noStrike" cap="none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Międzynarodowy PROJEKT ELISE</a:t>
            </a:r>
            <a:endParaRPr sz="1800" b="0" i="0" u="none" strike="noStrike" cap="none"/>
          </a:p>
        </p:txBody>
      </p:sp>
      <p:pic>
        <p:nvPicPr>
          <p:cNvPr id="175" name="Google Shape;17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0" y="-174960"/>
            <a:ext cx="12123360" cy="703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1"/>
          <p:cNvSpPr/>
          <p:nvPr/>
        </p:nvSpPr>
        <p:spPr>
          <a:xfrm>
            <a:off x="-180720" y="5328360"/>
            <a:ext cx="12450960" cy="17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pl-PL" sz="2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2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ELISE </a:t>
            </a:r>
            <a:r>
              <a:rPr lang="bg-BG" sz="2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ИНСТРУМЕНТ</a:t>
            </a:r>
            <a:endParaRPr sz="1800" b="0" i="0" u="none" strike="noStrike" cap="none" dirty="0"/>
          </a:p>
          <a:p>
            <a:pPr lvl="0" algn="ctr">
              <a:lnSpc>
                <a:spcPct val="107000"/>
              </a:lnSpc>
            </a:pPr>
            <a:r>
              <a:rPr lang="pl-PL" sz="2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	</a:t>
            </a:r>
            <a:r>
              <a:rPr lang="ru-RU" sz="2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Оригинален проект на Йоанна Сикорска под формата на терапевтични инструменти за родители, настойници и учители на деца със специални нужди</a:t>
            </a:r>
            <a:r>
              <a:rPr lang="pl-PL" sz="25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/>
          </a:p>
        </p:txBody>
      </p:sp>
      <p:pic>
        <p:nvPicPr>
          <p:cNvPr id="177" name="Google Shape;17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3760" y="-17496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pic>
        <p:nvPicPr>
          <p:cNvPr id="329" name="Google Shape;32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2400" y="1851120"/>
            <a:ext cx="3513600" cy="468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6080" y="2485440"/>
            <a:ext cx="4044960" cy="303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360" y="2433600"/>
            <a:ext cx="4183200" cy="31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7836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/>
          <p:nvPr/>
        </p:nvSpPr>
        <p:spPr>
          <a:xfrm>
            <a:off x="1251720" y="382320"/>
            <a:ext cx="101775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"ELISE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endParaRPr sz="1800" b="0" i="0" u="none" strike="noStrike" cap="none" dirty="0"/>
          </a:p>
        </p:txBody>
      </p:sp>
      <p:sp>
        <p:nvSpPr>
          <p:cNvPr id="338" name="Google Shape;338;p60"/>
          <p:cNvSpPr/>
          <p:nvPr/>
        </p:nvSpPr>
        <p:spPr>
          <a:xfrm>
            <a:off x="1251720" y="2286000"/>
            <a:ext cx="1017756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МАНУАЛНА ТЕРАПИЯ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Насърчава: ръчна терапия, сетивност, дълбоко сетиво, концентрация, търпение, точност, творческо мислене, пространствено въображение, съзидание.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През почивните дни ние провеждаме ръчни работилници всеки ден, съобразени с настаняването и местните ресурси.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Например колиби, къщи от шишарки, скулптури от парчета дърво, орнаменти от черупки, буркани с пясък, неща от клонки, пясъчни скулптури на плажа.</a:t>
            </a:r>
            <a:endParaRPr sz="1800" b="0" i="0" u="none" strike="noStrike" cap="none" dirty="0"/>
          </a:p>
        </p:txBody>
      </p:sp>
      <p:pic>
        <p:nvPicPr>
          <p:cNvPr id="339" name="Google Shape;33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836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"ELISE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endParaRPr sz="1800" b="0" i="0" u="none" strike="noStrike" cap="none" dirty="0"/>
          </a:p>
        </p:txBody>
      </p:sp>
      <p:pic>
        <p:nvPicPr>
          <p:cNvPr id="345" name="Google Shape;34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133640" y="2290680"/>
            <a:ext cx="3322440" cy="249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7440" y="1820160"/>
            <a:ext cx="2753640" cy="354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1320" y="1285920"/>
            <a:ext cx="4285440" cy="428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60720" y="4752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36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</a:t>
            </a:r>
            <a:r>
              <a:rPr lang="bg-BG" sz="36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ПРОЕКТ </a:t>
            </a:r>
            <a:r>
              <a:rPr lang="pl-PL" sz="36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"ELISE</a:t>
            </a:r>
            <a:r>
              <a:rPr lang="pl-PL" sz="36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endParaRPr sz="3600" b="0" i="0" u="none" strike="noStrike" cap="none" dirty="0"/>
          </a:p>
        </p:txBody>
      </p:sp>
      <p:sp>
        <p:nvSpPr>
          <p:cNvPr id="354" name="Google Shape;354;p62"/>
          <p:cNvSpPr/>
          <p:nvPr/>
        </p:nvSpPr>
        <p:spPr>
          <a:xfrm>
            <a:off x="1220760" y="1152000"/>
            <a:ext cx="5115240" cy="395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МУЗИКАТЕРАПИЯ</a:t>
            </a:r>
            <a:endParaRPr lang="ru-RU"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Насърчава релаксацията, намалява мускулното напрежение и успокоява. Помага при проблеми със загубата на слуха.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Терапията включва слушане на релаксиращата музика на детето в слушалките им всеки ден в продължение на поне половин час, релакс след вечеря, независимо дали на плажа или на дивана.</a:t>
            </a:r>
            <a:endParaRPr sz="1800" b="0" i="0" u="none" strike="noStrike" cap="none" dirty="0"/>
          </a:p>
        </p:txBody>
      </p:sp>
      <p:pic>
        <p:nvPicPr>
          <p:cNvPr id="355" name="Google Shape;35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8520" y="1508760"/>
            <a:ext cx="4331160" cy="22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1720" y="97560"/>
            <a:ext cx="1637640" cy="123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2"/>
          <p:cNvPicPr preferRelativeResize="0"/>
          <p:nvPr/>
        </p:nvPicPr>
        <p:blipFill rotWithShape="1">
          <a:blip r:embed="rId5">
            <a:alphaModFix/>
          </a:blip>
          <a:srcRect l="20687" r="15578"/>
          <a:stretch/>
        </p:blipFill>
        <p:spPr>
          <a:xfrm>
            <a:off x="7825320" y="4086000"/>
            <a:ext cx="2536920" cy="24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2"/>
          <p:cNvPicPr preferRelativeResize="0"/>
          <p:nvPr/>
        </p:nvPicPr>
        <p:blipFill rotWithShape="1">
          <a:blip r:embed="rId6">
            <a:alphaModFix/>
          </a:blip>
          <a:srcRect l="3941" r="30544"/>
          <a:stretch/>
        </p:blipFill>
        <p:spPr>
          <a:xfrm>
            <a:off x="1642320" y="4168440"/>
            <a:ext cx="2463480" cy="24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37000" y="4763160"/>
            <a:ext cx="3057120" cy="17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"ELISE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endParaRPr sz="1800" b="0" i="0" u="none" strike="noStrike" cap="none" dirty="0"/>
          </a:p>
        </p:txBody>
      </p:sp>
      <p:sp>
        <p:nvSpPr>
          <p:cNvPr id="365" name="Google Shape;365;p63"/>
          <p:cNvSpPr/>
          <p:nvPr/>
        </p:nvSpPr>
        <p:spPr>
          <a:xfrm>
            <a:off x="1006920" y="1237680"/>
            <a:ext cx="10177560" cy="389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ФОТОННА ТЕРАПИЯ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Той насърчава компютърните науки, програмирането, емоционалния контрол, изграждането на взаимоотношения, сензорното обучение и творческото мислене.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Вземането на робо-куче, управлявано от таблет, на почивка, оборудвано с подходящ и удобен за децата софтуер, всъщност не би трябвало да е проблем; той перфектно ще отвлече вниманието от игрите и телефона, като ги води през игри с редовна образователна, сензорна и стимулираща терапия.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Предимствата на фотона, базирана на иновативна технология, разработена от полски специалисти, са оценени на 72 пазара по целия свят.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Линк към филма „Съвременни технологии в образованието, отчитащи обучението на деца със специални потребности“:</a:t>
            </a:r>
            <a:r>
              <a:rPr lang="pl-PL" sz="1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</a:t>
            </a:r>
            <a:r>
              <a:rPr lang="pl-PL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://youtu.be/czZUFNhBJAo</a:t>
            </a:r>
            <a:endParaRPr sz="1800" b="0" i="0" u="none" strike="noStrike" cap="none" dirty="0"/>
          </a:p>
        </p:txBody>
      </p:sp>
      <p:pic>
        <p:nvPicPr>
          <p:cNvPr id="366" name="Google Shape;366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9695" y="4655040"/>
            <a:ext cx="5087160" cy="2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1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4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pic>
        <p:nvPicPr>
          <p:cNvPr id="373" name="Google Shape;37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360" y="4267080"/>
            <a:ext cx="3534120" cy="23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4"/>
          <p:cNvSpPr/>
          <p:nvPr/>
        </p:nvSpPr>
        <p:spPr>
          <a:xfrm>
            <a:off x="1271880" y="1996920"/>
            <a:ext cx="506376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Връзка към образователно видео за родители, учители и настойници, обясняващо принципите на терапия за дете </a:t>
            </a: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 робот</a:t>
            </a:r>
            <a:r>
              <a:rPr lang="pl-PL" sz="1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</a:t>
            </a:r>
            <a:r>
              <a:rPr lang="pl-PL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://www.youtube.com/watch?v=LJFvqBL2Z1w</a:t>
            </a:r>
            <a:endParaRPr sz="1800" b="0" i="0" u="none" strike="noStrike" cap="none" dirty="0"/>
          </a:p>
        </p:txBody>
      </p:sp>
      <p:pic>
        <p:nvPicPr>
          <p:cNvPr id="375" name="Google Shape;375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360" y="2254680"/>
            <a:ext cx="3534120" cy="176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5840" y="3999240"/>
            <a:ext cx="5361480" cy="262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60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5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383" name="Google Shape;383;p65"/>
          <p:cNvSpPr/>
          <p:nvPr/>
        </p:nvSpPr>
        <p:spPr>
          <a:xfrm>
            <a:off x="1175760" y="1636920"/>
            <a:ext cx="479988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Преди да се използва CRS терапията възможно най-ефективно като част от почивката, трябва да се направи изборът на самия вид туризъм, за да се вземат предвид всичките му предимства и недостатъци в очите на детето.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Агротуризмът е препоръчителният вид туризъм за семейства с деца със специални нужди, тъй като лесно се допълва с пълна CRS терапия</a:t>
            </a: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/>
          </a:p>
        </p:txBody>
      </p:sp>
      <p:sp>
        <p:nvSpPr>
          <p:cNvPr id="384" name="Google Shape;384;p65"/>
          <p:cNvSpPr/>
          <p:nvPr/>
        </p:nvSpPr>
        <p:spPr>
          <a:xfrm>
            <a:off x="6503760" y="1656000"/>
            <a:ext cx="479988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Накрая бих искал да покажа влиянието на педагогическата и терапевтичната работа на ученик от Korchak Dream School, момче с ADHD и аутистичен спектър.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13-годишният Антек обича планините, както казва "Всяка планина", но най-много Хималаите.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Въпреки болестта си, той има мечти и с помощта на родителите си ги реализира и се наслаждава, както когато беше на Еверест.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Той направи презентация за часа по география, която беше допълнена с разкази за семейни празници в </a:t>
            </a: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Хималаите.</a:t>
            </a:r>
            <a:r>
              <a:rPr lang="pl-PL" sz="1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</a:t>
            </a:r>
            <a:r>
              <a:rPr lang="pl-PL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://www.youtube.com/watch?v=lBIUNm70YtE</a:t>
            </a: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sp>
        <p:nvSpPr>
          <p:cNvPr id="385" name="Google Shape;385;p65"/>
          <p:cNvSpPr/>
          <p:nvPr/>
        </p:nvSpPr>
        <p:spPr>
          <a:xfrm>
            <a:off x="4181275" y="3923905"/>
            <a:ext cx="1373400" cy="21621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6335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836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6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pic>
        <p:nvPicPr>
          <p:cNvPr id="392" name="Google Shape;392;p66"/>
          <p:cNvPicPr preferRelativeResize="0"/>
          <p:nvPr/>
        </p:nvPicPr>
        <p:blipFill rotWithShape="1">
          <a:blip r:embed="rId3">
            <a:alphaModFix/>
          </a:blip>
          <a:srcRect r="7279" b="9440"/>
          <a:stretch/>
        </p:blipFill>
        <p:spPr>
          <a:xfrm>
            <a:off x="7426800" y="4023000"/>
            <a:ext cx="3704400" cy="24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840" y="1190160"/>
            <a:ext cx="3817440" cy="265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5040" y="1172520"/>
            <a:ext cx="2774880" cy="26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6"/>
          <p:cNvPicPr preferRelativeResize="0"/>
          <p:nvPr/>
        </p:nvPicPr>
        <p:blipFill rotWithShape="1">
          <a:blip r:embed="rId6">
            <a:alphaModFix/>
          </a:blip>
          <a:srcRect b="39246"/>
          <a:stretch/>
        </p:blipFill>
        <p:spPr>
          <a:xfrm>
            <a:off x="3302640" y="4023000"/>
            <a:ext cx="4024440" cy="24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6"/>
          <p:cNvPicPr preferRelativeResize="0"/>
          <p:nvPr/>
        </p:nvPicPr>
        <p:blipFill rotWithShape="1">
          <a:blip r:embed="rId7">
            <a:alphaModFix/>
          </a:blip>
          <a:srcRect l="7918" r="49602"/>
          <a:stretch/>
        </p:blipFill>
        <p:spPr>
          <a:xfrm>
            <a:off x="1374840" y="4023000"/>
            <a:ext cx="1828080" cy="24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21480" y="0"/>
            <a:ext cx="1637640" cy="123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64880" y="1172520"/>
            <a:ext cx="2774880" cy="26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7"/>
          <p:cNvSpPr/>
          <p:nvPr/>
        </p:nvSpPr>
        <p:spPr>
          <a:xfrm>
            <a:off x="3577320" y="513360"/>
            <a:ext cx="5261040" cy="5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bg-BG" sz="2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УСПЕХ С</a:t>
            </a:r>
            <a:r>
              <a:rPr lang="pl-PL" sz="2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pl-PL" sz="2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pl-PL" sz="2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pl-PL" sz="2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pl-PL" sz="2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2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KRS</a:t>
            </a:r>
            <a:r>
              <a:rPr lang="pl-PL" sz="2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"!</a:t>
            </a:r>
            <a:endParaRPr sz="1800" b="0" i="0" u="none" strike="noStrike" cap="none" dirty="0"/>
          </a:p>
        </p:txBody>
      </p:sp>
      <p:pic>
        <p:nvPicPr>
          <p:cNvPr id="404" name="Google Shape;404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3000" y="266400"/>
            <a:ext cx="1637640" cy="123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440" y="5725800"/>
            <a:ext cx="2409840" cy="86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680" y="328680"/>
            <a:ext cx="2543760" cy="9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520" y="5000400"/>
            <a:ext cx="1589040" cy="158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8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40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Starptautiskais PROJEKTS "ELISE"</a:t>
            </a:r>
            <a:endParaRPr sz="1800" b="0" i="0" u="none" strike="noStrike" cap="none"/>
          </a:p>
        </p:txBody>
      </p:sp>
      <p:sp>
        <p:nvSpPr>
          <p:cNvPr id="413" name="Google Shape;413;p68"/>
          <p:cNvSpPr/>
          <p:nvPr/>
        </p:nvSpPr>
        <p:spPr>
          <a:xfrm>
            <a:off x="1251720" y="2286000"/>
            <a:ext cx="1017756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Bibliogr</a:t>
            </a:r>
            <a:r>
              <a:rPr lang="pl-PL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āfija</a:t>
            </a:r>
            <a:r>
              <a:rPr lang="pl-PL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http://www.animaloterapia.eu/6-polskie-stowarzyszenie-hodowcow-oslow/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www.zwierzetaludziom.pl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www.kynoterapia.eu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www.pthip.org.pl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www.pettherapysociety.com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www.delfinoterapia.net.pl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https://portalzdrowiadziecka.pl/index.php/video/terapia-poprzez-muzyke/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ПРОЕКТ </a:t>
            </a:r>
            <a:r>
              <a:rPr lang="pl-PL" sz="4000" b="0" i="0" u="none" strike="noStrike" cap="none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"ELISE</a:t>
            </a:r>
            <a:r>
              <a:rPr lang="pl-PL" sz="4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endParaRPr sz="1800" b="0" i="0" u="none" strike="noStrike" cap="none" dirty="0"/>
          </a:p>
        </p:txBody>
      </p:sp>
      <p:sp>
        <p:nvSpPr>
          <p:cNvPr id="183" name="Google Shape;183;p42"/>
          <p:cNvSpPr/>
          <p:nvPr/>
        </p:nvSpPr>
        <p:spPr>
          <a:xfrm>
            <a:off x="1251720" y="2286000"/>
            <a:ext cx="1017756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Следвайки ръководния принцип на международния проект на ЕС „Elise”, който е посветен на родители, учители и настойници на деца с увреждания, предлагам поддържащи терапии, които могат да се използват по приятен начин както при пътувания, така и при ваканционни пътувания.</a:t>
            </a:r>
          </a:p>
          <a:p>
            <a:pPr lvl="0">
              <a:lnSpc>
                <a:spcPct val="110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Надявам се, че всеки от вас в тази терапия ще донесе радост и ще насърчи развитието на вашето дете.</a:t>
            </a:r>
          </a:p>
          <a:p>
            <a:pPr lvl="0">
              <a:lnSpc>
                <a:spcPct val="110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Дизайнът е проектиран да бъде директен източник на ендорфини, когато се гледа през очите на дете.</a:t>
            </a:r>
          </a:p>
          <a:p>
            <a:pPr lvl="0">
              <a:lnSpc>
                <a:spcPct val="110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Инструментариумът е комбинация от няколко специализирани терапии, като анималотерапия, ароматерапия, физиотерапия, мануална терапия, музикотерапия и фототерапия, които ще стимулират децата на почивка, дарявайки на цялото семейство повече положителни впечатления и емоции в свободното им време</a:t>
            </a: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/>
          </a:p>
        </p:txBody>
      </p:sp>
      <p:pic>
        <p:nvPicPr>
          <p:cNvPr id="184" name="Google Shape;18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980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9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400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Starptautiskais PROJEKTS "ELISE"</a:t>
            </a:r>
            <a:endParaRPr sz="1800" b="0" i="0" u="none" strike="noStrike" cap="none"/>
          </a:p>
        </p:txBody>
      </p:sp>
      <p:sp>
        <p:nvSpPr>
          <p:cNvPr id="419" name="Google Shape;419;p69"/>
          <p:cNvSpPr/>
          <p:nvPr/>
        </p:nvSpPr>
        <p:spPr>
          <a:xfrm>
            <a:off x="1251720" y="1374840"/>
            <a:ext cx="10177560" cy="50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Bibliogr</a:t>
            </a:r>
            <a:r>
              <a:rPr lang="pl-PL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āfija</a:t>
            </a:r>
            <a:r>
              <a:rPr lang="pl-PL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Szczuciński,  A. (2005). Przygotowanie psychologiczno-motoryczne i możliwości organizacyjne osób niepełnosprawnych oraz organizacji skupiających osoby o specjalnych potrzebach do udziału w ruchu turystycznym, In Międzynarodowa Konferencja Osób Niepełnosprawnych Krajoznawstwo i turystyka osób niepełnosprawnych – bez granic i barier. 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Janusz Korczak “jak Kochać Dziecko” Data 1. wyd. pol.:1998-01-01 ISBN:9788366719064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https://parenting.pl/autystyczny-chlopiec-w-podrozy-zachowanie-zalogi-wzrusza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https://portal.abczdrowie.pl/rehabilitacja-dzieci-z-autyzmem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https://cordis.europa.eu/article/id/123847-teaching-robots-how-to-interact-with-children-with-autism/pl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https://www.instytutaroma.pl/top-10-olejkow-eterycznych-dla-autystow/</a:t>
            </a:r>
            <a:endParaRPr sz="1800" b="0" i="0" u="none" strike="noStrike" cap="none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b="0" i="0" u="none" strike="noStrike" cap="none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190" name="Google Shape;190;p43"/>
          <p:cNvSpPr/>
          <p:nvPr/>
        </p:nvSpPr>
        <p:spPr>
          <a:xfrm>
            <a:off x="1251720" y="2286000"/>
            <a:ext cx="1017756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Заслужава да се отбележи, че предложенията за поддържаща грижа за деца с увреждания са специално подбрани и адаптирани за практикуване в училищна и домашна среда, т.е. на ежедневна база и на почивка, и са широко достъпни и удобни за практикуване в различни условия .</a:t>
            </a:r>
          </a:p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Вдъхновен от подхода на Корчак, който вижда човек в дете, но и гледа на света през очите на дете, а не на възрастен, аз наричам проекта си „Грижата на Корчак за мечтите“ и с удоволствие го представям като инструментариум, т.е. терапевтично средство за родители на деца със специални потребности, настойници и учители.</a:t>
            </a:r>
          </a:p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Линк към филма „Социални бариери пред пътуването за семейства с деца с увреждания</a:t>
            </a: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“:</a:t>
            </a:r>
          </a:p>
          <a:p>
            <a:pPr lvl="0">
              <a:lnSpc>
                <a:spcPct val="107000"/>
              </a:lnSpc>
            </a:pPr>
            <a:endParaRPr lang="ru-RU" sz="1800" b="0" i="0" u="sng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lvl="0">
              <a:lnSpc>
                <a:spcPct val="107000"/>
              </a:lnSpc>
            </a:pPr>
            <a:r>
              <a:rPr lang="pl-PL" sz="18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</a:t>
            </a:r>
            <a:r>
              <a:rPr lang="pl-PL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://www.mamaniezawszebylamama.pl/index.php/film?lang=pl</a:t>
            </a:r>
            <a:endParaRPr sz="1800" b="0" i="0" u="none" strike="noStrike" cap="none"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pic>
        <p:nvPicPr>
          <p:cNvPr id="191" name="Google Shape;19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b="0" i="0" u="none" strike="noStrike" cap="none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197" name="Google Shape;197;p44"/>
          <p:cNvSpPr/>
          <p:nvPr/>
        </p:nvSpPr>
        <p:spPr>
          <a:xfrm>
            <a:off x="1257480" y="1547446"/>
            <a:ext cx="4799880" cy="43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ТЕРАПИЯ С ЖИВОТИНИ</a:t>
            </a: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Тази терапия включва близък контакт с животните и подпомага сетивното, емоционалното съзнание, лабиринта, скелетната система, намалява мускулното напрежение, повишава самочувствието, ефективността, социалните взаимоотношения, учи на независимост, отговорност, релаксира, осигурява ендорфини, рехабилитира деца с детска парализа и множество склероза, аутизъм, синдром на аспержи, ADHD, свръхчувствителност и емоционални проблеми, т.е. отдаване, страх, недоверие, депресия, стимулация</a:t>
            </a:r>
            <a:endParaRPr sz="1800" b="0" i="0" u="none" strike="noStrike" cap="none" dirty="0"/>
          </a:p>
        </p:txBody>
      </p:sp>
      <p:pic>
        <p:nvPicPr>
          <p:cNvPr id="198" name="Google Shape;19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480" y="2291760"/>
            <a:ext cx="4799880" cy="36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36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b="0" i="0" u="none" strike="noStrike" cap="none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b="0" i="0" u="none" strike="noStrike" cap="none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205" name="Google Shape;205;p45"/>
          <p:cNvSpPr/>
          <p:nvPr/>
        </p:nvSpPr>
        <p:spPr>
          <a:xfrm>
            <a:off x="1257480" y="2286000"/>
            <a:ext cx="479988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Разграничаваме няколко вида терапия с животни, като отчитаме контакта с различни видове животни и прякото им взаимодействие с човека.</a:t>
            </a:r>
          </a:p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Хипотерапия - взаимодействие с коня</a:t>
            </a:r>
          </a:p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Куче терапия - контакт с кучето</a:t>
            </a:r>
          </a:p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Котешка терапия - контакт с котки</a:t>
            </a:r>
          </a:p>
          <a:p>
            <a:pPr lvl="0">
              <a:lnSpc>
                <a:spcPct val="107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Алпака терапия - контакт с лами</a:t>
            </a:r>
            <a:endParaRPr sz="1800" b="0" i="0" u="none" strike="noStrike" cap="none" dirty="0"/>
          </a:p>
        </p:txBody>
      </p:sp>
      <p:sp>
        <p:nvSpPr>
          <p:cNvPr id="206" name="Google Shape;206;p45"/>
          <p:cNvSpPr/>
          <p:nvPr/>
        </p:nvSpPr>
        <p:spPr>
          <a:xfrm>
            <a:off x="6647760" y="2286000"/>
            <a:ext cx="4799880" cy="361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Авиационна терапия – контакт с птици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Онотерапия – контакт с магаре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Лаготерапия - контакт със зайци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Родотерапия - контакт с гризачи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Кавиотерапия - контакт с морско свинче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Делфинотерапия – контакт с делфини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Бовитеротерапия - контакт с рогати домашни любимци (кози, овце, говеда)</a:t>
            </a:r>
            <a:endParaRPr sz="1800" b="0" i="0" u="none" strike="noStrike" cap="none" dirty="0"/>
          </a:p>
        </p:txBody>
      </p:sp>
      <p:pic>
        <p:nvPicPr>
          <p:cNvPr id="207" name="Google Shape;20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1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pic>
        <p:nvPicPr>
          <p:cNvPr id="213" name="Google Shape;21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480" y="2295360"/>
            <a:ext cx="4799880" cy="359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2680" y="2295360"/>
            <a:ext cx="5395680" cy="359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1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221" name="Google Shape;221;p47"/>
          <p:cNvSpPr/>
          <p:nvPr/>
        </p:nvSpPr>
        <p:spPr>
          <a:xfrm>
            <a:off x="1170360" y="1139400"/>
            <a:ext cx="4805640" cy="4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Карол, момче с аутизъм, е в 5-и клас на училище за мечти Корчак. Вече 4 месеца Карол редовно посещава хипотерапия, която се организира ежеседмично от училището в двора му</a:t>
            </a:r>
            <a:r>
              <a:rPr lang="ru-RU" sz="18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/>
          </a:p>
        </p:txBody>
      </p:sp>
      <p:pic>
        <p:nvPicPr>
          <p:cNvPr id="222" name="Google Shape;22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7760" y="2849760"/>
            <a:ext cx="3142080" cy="34664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7"/>
          <p:cNvSpPr/>
          <p:nvPr/>
        </p:nvSpPr>
        <p:spPr>
          <a:xfrm>
            <a:off x="8331120" y="2147400"/>
            <a:ext cx="913680" cy="913680"/>
          </a:xfrm>
          <a:prstGeom prst="heart">
            <a:avLst/>
          </a:prstGeom>
          <a:solidFill>
            <a:srgbClr val="F8B323"/>
          </a:solidFill>
          <a:ln w="25550" cap="flat" cmpd="sng">
            <a:solidFill>
              <a:srgbClr val="B784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0120" y="2147400"/>
            <a:ext cx="2097720" cy="413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69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9920" y="2849760"/>
            <a:ext cx="4348800" cy="343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8"/>
          <p:cNvSpPr/>
          <p:nvPr/>
        </p:nvSpPr>
        <p:spPr>
          <a:xfrm>
            <a:off x="1251720" y="382320"/>
            <a:ext cx="10177560" cy="14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bg-BG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Международен ПРОЕКТ </a:t>
            </a:r>
            <a:r>
              <a:rPr lang="bg-BG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pl-PL" sz="4000" dirty="0" smtClean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"</a:t>
            </a:r>
            <a:r>
              <a:rPr lang="pl-PL" sz="4000" dirty="0">
                <a:solidFill>
                  <a:srgbClr val="2A1A00"/>
                </a:solidFill>
                <a:latin typeface="Impact"/>
                <a:ea typeface="Impact"/>
                <a:cs typeface="Impact"/>
                <a:sym typeface="Impact"/>
              </a:rPr>
              <a:t>ELISE"</a:t>
            </a:r>
            <a:endParaRPr sz="1800" b="0" i="0" u="none" strike="noStrike" cap="none" dirty="0"/>
          </a:p>
        </p:txBody>
      </p:sp>
      <p:sp>
        <p:nvSpPr>
          <p:cNvPr id="232" name="Google Shape;232;p48"/>
          <p:cNvSpPr/>
          <p:nvPr/>
        </p:nvSpPr>
        <p:spPr>
          <a:xfrm>
            <a:off x="1251720" y="1287000"/>
            <a:ext cx="1017756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Ето как 11-годишната Карол вижда хипотерапията: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Вероятно най-много харесвам четвъртъка, винаги ги чакам дълго, цяла седмица, но срещата с Джери ме възнаграждава напълно, защото Джери е просто страхотен.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Знаеш ли кой е Джери? Той е истински приятел, с удоволствие играя с индианци и каубои; понякога съм Зоро или 3-ма мускетари или жокей, защото винаги нося каска, преди да се срещна с него.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 Джери всичко е възможно, всяка игра е успешна, щом активирам въображението си седяйки на гърба му, защото Джери е моето малко конче, истинско пони; в закуската ми за закуска мама винаги слага ябълки и моркови, които му давам в края на срещата ни, като галя дългата му светла грива и разбивайки кафявата му сладка муцуна.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Правя същото, докато седя на седлото, навеждам се напред, лягам и прегръщам Джери, като държа гладката му шия и грива с ръце, а той бавно ме носи на гърба ми. Много харесвам тези моменти.</a:t>
            </a:r>
          </a:p>
          <a:p>
            <a:pPr lvl="0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ru-RU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Трябва да се отбележи, че наскоро успях да стоя сам в седлото на прави крака с вдигнати ръце; Дори не помръднах, когато понито ми се размърда и направи кръг около училищния двор. Знаеш ли, всички ме аплодираха и аз се почувствах страхотно като любимия си герой. Обичам четвъртък с Джери за всички 300%!</a:t>
            </a:r>
            <a:endParaRPr sz="1800" b="0" i="0" u="none" strike="noStrike" cap="none" dirty="0"/>
          </a:p>
        </p:txBody>
      </p:sp>
      <p:pic>
        <p:nvPicPr>
          <p:cNvPr id="233" name="Google Shape;23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0720" y="0"/>
            <a:ext cx="1637640" cy="12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2386</Words>
  <Application>Microsoft Office PowerPoint</Application>
  <PresentationFormat>Widescreen</PresentationFormat>
  <Paragraphs>163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Impact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Owner</cp:lastModifiedBy>
  <cp:revision>56</cp:revision>
  <dcterms:modified xsi:type="dcterms:W3CDTF">2022-04-30T11:12:25Z</dcterms:modified>
</cp:coreProperties>
</file>