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82" r:id="rId5"/>
    <p:sldId id="260" r:id="rId6"/>
    <p:sldId id="28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1029" autoAdjust="0"/>
  </p:normalViewPr>
  <p:slideViewPr>
    <p:cSldViewPr snapToGrid="0">
      <p:cViewPr varScale="1">
        <p:scale>
          <a:sx n="74" d="100"/>
          <a:sy n="74" d="100"/>
        </p:scale>
        <p:origin x="5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11522-55E7-424E-9BC8-19C0B6A180AB}" type="datetimeFigureOut">
              <a:rPr lang="en-US" smtClean="0"/>
              <a:t>3/21/2022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Edycja stylów tekstu wzorcowego</a:t>
            </a:r>
          </a:p>
          <a:p>
            <a:pPr lvl="1"/>
            <a:r>
              <a:rPr lang="en-US" smtClean="0"/>
              <a:t>Drugi poziom</a:t>
            </a:r>
          </a:p>
          <a:p>
            <a:pPr lvl="2"/>
            <a:r>
              <a:rPr lang="en-US" smtClean="0"/>
              <a:t>Poziom trzeci</a:t>
            </a:r>
          </a:p>
          <a:p>
            <a:pPr lvl="3"/>
            <a:r>
              <a:rPr lang="en-US" smtClean="0"/>
              <a:t>Poziom czwarty</a:t>
            </a:r>
          </a:p>
          <a:p>
            <a:pPr lvl="4"/>
            <a:r>
              <a:rPr lang="en-US" smtClean="0"/>
              <a:t>Poziom piąty</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785E-A816-4678-95E8-F15927D59372}" type="slidenum">
              <a:rPr lang="en-US" smtClean="0"/>
              <a:t>‹#›</a:t>
            </a:fld>
            <a:endParaRPr lang="en-US"/>
          </a:p>
        </p:txBody>
      </p:sp>
    </p:spTree>
    <p:extLst>
      <p:ext uri="{BB962C8B-B14F-4D97-AF65-F5344CB8AC3E}">
        <p14:creationId xmlns:p14="http://schemas.microsoft.com/office/powerpoint/2010/main" val="370798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Należy zdefiniować zasady identyfikacji i integracji </a:t>
            </a:r>
            <a:r>
              <a:rPr lang="lv-LV" dirty="0" err="1" smtClean="0"/>
              <a:t>czujników </a:t>
            </a:r>
            <a:r>
              <a:rPr lang="lv-LV" dirty="0" smtClean="0"/>
              <a:t>bez interwencji. Šie jēdzieni veido uzticības platformu, kurā var novērtēt individuālās intervences atbilstību noteiktajiem un pieņemtajiem </a:t>
            </a:r>
            <a:r>
              <a:rPr lang="lv-LV" dirty="0" err="1" smtClean="0"/>
              <a:t>sensorās </a:t>
            </a:r>
            <a:r>
              <a:rPr lang="lv-LV" dirty="0" smtClean="0"/>
              <a:t>integrācijas principiem. (</a:t>
            </a:r>
            <a:r>
              <a:rPr lang="lv-LV" dirty="0" err="1" smtClean="0"/>
              <a:t>Parham</a:t>
            </a:r>
            <a:r>
              <a:rPr lang="lv-LV" dirty="0" smtClean="0"/>
              <a:t>, </a:t>
            </a:r>
            <a:r>
              <a:rPr lang="lv-LV" dirty="0" err="1" smtClean="0"/>
              <a:t>Cohn</a:t>
            </a:r>
            <a:r>
              <a:rPr lang="lv-LV" dirty="0" smtClean="0"/>
              <a:t>, &amp; </a:t>
            </a:r>
            <a:r>
              <a:rPr lang="lv-LV" dirty="0" err="1" smtClean="0"/>
              <a:t>Koomar</a:t>
            </a:r>
            <a:r>
              <a:rPr lang="lv-LV" dirty="0" smtClean="0"/>
              <a:t>, 2003).</a:t>
            </a:r>
          </a:p>
          <a:p>
            <a:r>
              <a:rPr lang="lv-LV" dirty="0" smtClean="0"/>
              <a:t>Raksturīgā attīstība</a:t>
            </a:r>
          </a:p>
          <a:p>
            <a:r>
              <a:rPr lang="lv-LV" dirty="0" smtClean="0"/>
              <a:t>Intervence, izmantojot </a:t>
            </a:r>
            <a:r>
              <a:rPr lang="lv-LV" dirty="0" err="1" smtClean="0"/>
              <a:t>sensorās </a:t>
            </a:r>
            <a:r>
              <a:rPr lang="lv-LV" dirty="0" smtClean="0"/>
              <a:t>integrācijas teoriju, imitē dabīgo, fizikālo rotaļu un paliek bērna atmiņā, lai mācītos un attīstītos. Integracja jest procesem dynamicznym, w którym każdy pracownik jest w stanie określić swoje potrzeby i możliwości. Drošas terapeitiskās struktūras ietvaros un ar īpašiem norādījumiem kā darboties ar cilvēkiem un priekšmetiem, bērns sajūtas apstrādā dažādos ātrumos, intensitātē un nozīmīguma pakāpē un pēc tam veido darbību paraugus, kas nepieciešami, lai veidotu prasmes, kuras bērns nevar iegūt pats par sevi. Notikumi tiek veidoti tāpat kā ikdienas dzīve, ir nepieciešama virkne arvien sarežģītāku, pielāgotāku reakciju, kas balstās uz </a:t>
            </a:r>
            <a:r>
              <a:rPr lang="lv-LV" dirty="0" err="1" smtClean="0"/>
              <a:t>sensoro </a:t>
            </a:r>
            <a:r>
              <a:rPr lang="lv-LV" dirty="0" smtClean="0"/>
              <a:t>uztveri. Šī saskarsme, kas paredzēta pozitīvai un pilnvērtīgai pieredzei, palīdz veidot bērna izaugsmi un attīstību, veicina turpmāku attiecību izpēti (</a:t>
            </a:r>
            <a:r>
              <a:rPr lang="lv-LV" dirty="0" err="1" smtClean="0"/>
              <a:t>Parham </a:t>
            </a:r>
            <a:r>
              <a:rPr lang="lv-LV" dirty="0" smtClean="0"/>
              <a:t>&amp; </a:t>
            </a:r>
            <a:r>
              <a:rPr lang="lv-LV" dirty="0" err="1" smtClean="0"/>
              <a:t>Mailloux</a:t>
            </a:r>
            <a:r>
              <a:rPr lang="lv-LV" dirty="0" smtClean="0"/>
              <a:t>, 2004; </a:t>
            </a:r>
            <a:r>
              <a:rPr lang="lv-LV" dirty="0" err="1" smtClean="0"/>
              <a:t>Spitzer </a:t>
            </a:r>
            <a:r>
              <a:rPr lang="lv-LV" dirty="0" smtClean="0"/>
              <a:t>&amp; </a:t>
            </a:r>
            <a:r>
              <a:rPr lang="lv-LV" dirty="0" err="1" smtClean="0"/>
              <a:t>Smith RoleY</a:t>
            </a:r>
            <a:r>
              <a:rPr lang="lv-LV" dirty="0" smtClean="0"/>
              <a:t>, 2001).</a:t>
            </a:r>
            <a:endParaRPr lang="lv-LV" dirty="0"/>
          </a:p>
        </p:txBody>
      </p:sp>
      <p:sp>
        <p:nvSpPr>
          <p:cNvPr id="4" name="Slide Number Placeholder 3"/>
          <p:cNvSpPr>
            <a:spLocks noGrp="1"/>
          </p:cNvSpPr>
          <p:nvPr>
            <p:ph type="sldNum" sz="quarter" idx="10"/>
          </p:nvPr>
        </p:nvSpPr>
        <p:spPr/>
        <p:txBody>
          <a:bodyPr/>
          <a:lstStyle/>
          <a:p>
            <a:fld id="{8CA5785E-A816-4678-95E8-F15927D59372}" type="slidenum">
              <a:rPr lang="en-US" smtClean="0"/>
              <a:t>2</a:t>
            </a:fld>
            <a:endParaRPr lang="en-US"/>
          </a:p>
        </p:txBody>
      </p:sp>
    </p:spTree>
    <p:extLst>
      <p:ext uri="{BB962C8B-B14F-4D97-AF65-F5344CB8AC3E}">
        <p14:creationId xmlns:p14="http://schemas.microsoft.com/office/powerpoint/2010/main" val="2414731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Maņu ietekmes uz motorikas un praktiskajām prasmēm noteikšana</a:t>
            </a:r>
          </a:p>
          <a:p>
            <a:r>
              <a:rPr lang="lv-LV" dirty="0" smtClean="0"/>
              <a:t>Apsveriet dažādu </a:t>
            </a:r>
            <a:r>
              <a:rPr lang="lv-LV" dirty="0" err="1" smtClean="0"/>
              <a:t>sensoro </a:t>
            </a:r>
            <a:r>
              <a:rPr lang="lv-LV" dirty="0" smtClean="0"/>
              <a:t>sistēmu un darbošanās mijiedarbību. Tablica. ir parādīta struktūra kā analizēt maņu un darbošanās mijiedarbību un sniegti ieteikumi, kā šī analīze noved pie intervences un tās rezultātiem. Maņas ir augšpusē, un </a:t>
            </a:r>
            <a:r>
              <a:rPr lang="lv-LV" dirty="0" err="1" smtClean="0"/>
              <a:t>pamatnodarbes ir </a:t>
            </a:r>
            <a:r>
              <a:rPr lang="lv-LV" dirty="0" smtClean="0"/>
              <a:t>otrajā rindā. Rezultaty i prasa atrodas apakšējā rindā. Sensorā sistēma katras kolonnas augšpusē ir galvenais maņu veicinātājs zemāk esošajām nodarbēm un rezultātiem (sk.. tabulu).</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15</a:t>
            </a:fld>
            <a:endParaRPr lang="en-US"/>
          </a:p>
        </p:txBody>
      </p:sp>
    </p:spTree>
    <p:extLst>
      <p:ext uri="{BB962C8B-B14F-4D97-AF65-F5344CB8AC3E}">
        <p14:creationId xmlns:p14="http://schemas.microsoft.com/office/powerpoint/2010/main" val="2131268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Praksē tiek pielietots PEO modelis - (Braun, 2014) PEOP modelis ir modelis, kas koncentrējas uz četriem galvenajiem elementiem. Pirmais elements ir persona (P), kurā ietilpst vērtības, intereses, prasmes un dzīves pieredze, kā arī izziņas, indivīda fizioloģiskie, garīgie, </a:t>
            </a:r>
            <a:r>
              <a:rPr lang="lv-LV" sz="1200" kern="1200" dirty="0" err="1" smtClean="0">
                <a:solidFill>
                  <a:schemeClr val="tx1"/>
                </a:solidFill>
                <a:effectLst/>
                <a:latin typeface="+mn-lt"/>
                <a:ea typeface="+mn-ea"/>
                <a:cs typeface="+mn-cs"/>
              </a:rPr>
              <a:t>neiro-uzvedības un </a:t>
            </a:r>
            <a:r>
              <a:rPr lang="lv-LV" sz="1200" kern="1200" dirty="0" smtClean="0">
                <a:solidFill>
                  <a:schemeClr val="tx1"/>
                </a:solidFill>
                <a:effectLst/>
                <a:latin typeface="+mn-lt"/>
                <a:ea typeface="+mn-ea"/>
                <a:cs typeface="+mn-cs"/>
              </a:rPr>
              <a:t>psiholoģiskie aspekti. Nākamais elements ir vide (E-environment). Tas ietver fizisko un kultūras vidi, kā arī sociālo atbalstu. Rīcība (O-occupational) šajā modelī ietver darbības, kuras ir novērojamas kā uzvedība, kas ir veikta ar noteiktu mērķi. Rīcības modulācija (OP-occupational performance) abus iepriekšminētos faktorus un realizējas modificētā uzvedībā.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20</a:t>
            </a:fld>
            <a:endParaRPr lang="en-US"/>
          </a:p>
        </p:txBody>
      </p:sp>
    </p:spTree>
    <p:extLst>
      <p:ext uri="{BB962C8B-B14F-4D97-AF65-F5344CB8AC3E}">
        <p14:creationId xmlns:p14="http://schemas.microsoft.com/office/powerpoint/2010/main" val="755625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9541FFBC-6079-411D-9345-A86558742643}" type="slidenum">
              <a:rPr lang="en-US" sz="1200" smtClean="0"/>
              <a:t>21</a:t>
            </a:fld>
            <a:endParaRPr lang="en-US" sz="1200" dirty="0" smtClean="0"/>
          </a:p>
        </p:txBody>
      </p:sp>
    </p:spTree>
    <p:extLst>
      <p:ext uri="{BB962C8B-B14F-4D97-AF65-F5344CB8AC3E}">
        <p14:creationId xmlns:p14="http://schemas.microsoft.com/office/powerpoint/2010/main" val="995001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Terapeitiskais un profesionālais atbalsts</a:t>
            </a:r>
          </a:p>
          <a:p>
            <a:r>
              <a:rPr lang="lv-LV" dirty="0" smtClean="0"/>
              <a:t>W razie potrzeby interweniuje w sieć. Czujnik może być zintegrowany z urządzeniem. Terapeits nodrošina pozitīvu atmospherefēru, kur bērns var justies droši un ērti, kā arī izveidot saikni ar terapeitu. Eira (</a:t>
            </a:r>
            <a:r>
              <a:rPr lang="lv-LV" dirty="0" err="1" smtClean="0"/>
              <a:t>Ayers</a:t>
            </a:r>
            <a:r>
              <a:rPr lang="lv-LV" dirty="0" smtClean="0"/>
              <a:t>) to sauca par "izpriecu saikni" (personīgā komunikācija, 1981). Viņa uzskatīja, ka "izpriecu saikne" aktivizē limbiskās funkcijas un iekšējo dziņu turpmāku mijiedarbību un izpēti. Lai izprastu bērna darbības nodomu un jēgu, terapeitam jābūt prasmīgam verbālo un neverbālo norāžu saskatīšanā.  </a:t>
            </a:r>
          </a:p>
          <a:p>
            <a:r>
              <a:rPr lang="lv-LV" dirty="0" smtClean="0"/>
              <a:t>Atbalsts (no angļu valodas - </a:t>
            </a:r>
            <a:r>
              <a:rPr lang="lv-LV" dirty="0" err="1" smtClean="0"/>
              <a:t>rusztowanie</a:t>
            </a:r>
            <a:r>
              <a:rPr lang="lv-LV" dirty="0" smtClean="0"/>
              <a:t>) - proces, kura ietvaros vecāki atbalsta bērna sasniegumus, kas ir lielāki par viņu tā brīža spējām, lai veidotu prasmes un iemaņas, kas nepieciešamas mācībām (</a:t>
            </a:r>
            <a:r>
              <a:rPr lang="lv-LV" dirty="0" err="1" smtClean="0"/>
              <a:t>Wood</a:t>
            </a:r>
            <a:r>
              <a:rPr lang="lv-LV" dirty="0" smtClean="0"/>
              <a:t>, </a:t>
            </a:r>
            <a:r>
              <a:rPr lang="lv-LV" dirty="0" err="1" smtClean="0"/>
              <a:t>Bruner, </a:t>
            </a:r>
            <a:r>
              <a:rPr lang="lv-LV" dirty="0" smtClean="0"/>
              <a:t>&amp; Ross, 1976). Atbalsts ir "process, kurā terapeits vai cits asistents pielāgo un kontrolē uzdevuma elementus, kas neatbilst bērna prasmēm, ļaujot bērnam koncentrēties uz elementiem, kas ir viņa spēju robežās, tādējādi gūstot panākumus uzdevuma izpildē". (</a:t>
            </a:r>
            <a:r>
              <a:rPr lang="lv-LV" dirty="0" err="1" smtClean="0"/>
              <a:t>Bundy</a:t>
            </a:r>
            <a:r>
              <a:rPr lang="lv-LV" dirty="0" smtClean="0"/>
              <a:t>, </a:t>
            </a:r>
            <a:r>
              <a:rPr lang="lv-LV" dirty="0" err="1" smtClean="0"/>
              <a:t>Lane</a:t>
            </a:r>
            <a:r>
              <a:rPr lang="lv-LV" dirty="0" smtClean="0"/>
              <a:t>, &amp; </a:t>
            </a:r>
            <a:r>
              <a:rPr lang="lv-LV" dirty="0" err="1" smtClean="0"/>
              <a:t>Marray</a:t>
            </a:r>
            <a:r>
              <a:rPr lang="lv-LV" dirty="0" smtClean="0"/>
              <a:t>, 2002, 479. lpp.). "Profesionālais atbalsts raksturo to, kā vecāki veido un atbalsta bērna iesaistīšanos mājsaimniecības darbos" (</a:t>
            </a:r>
            <a:r>
              <a:rPr lang="lv-LV" dirty="0" err="1" smtClean="0"/>
              <a:t>Spitzer </a:t>
            </a:r>
            <a:r>
              <a:rPr lang="lv-LV" dirty="0" smtClean="0"/>
              <a:t>&amp; </a:t>
            </a:r>
            <a:r>
              <a:rPr lang="lv-LV" dirty="0" err="1" smtClean="0"/>
              <a:t>Smith Roley</a:t>
            </a:r>
            <a:r>
              <a:rPr lang="lv-LV" dirty="0" smtClean="0"/>
              <a:t>, 2001, 19. lpp.).</a:t>
            </a:r>
          </a:p>
          <a:p>
            <a:r>
              <a:rPr lang="lv-LV" dirty="0" smtClean="0"/>
              <a:t>Atkarībā no tā, cik lielā mērā bērnam ir vai iespējams iegūt darbošanās neatkarību ar aktivitātes palīdzību, terapeits pielāgo sava atbalsta piedāvājumu. Pēc vajadzības terapeits virza bērnu, izmantojot paraugus, verbālās instrukcijas, neverbālos norādījumus vai fiziskās norādes. Terapeits var mudināt uz savstarpējo sociālo, motorisko un priekšmetu rotaļu, kas atšķiras no brīža uz brīdi un no nodarbības uz nodarbību, atkarībā no bērna vajadzībām un spējām tajā laikā. Vienmēr, cienot un pieņemot bērnu, terapeits dod bērnam iespēju noteikt viņa pārbaudījumus, ļaujot realizēt bērna paveikto. Kad panākumi ir gūti, terapeits palīdz bērnam radīt jaunas idejas un stratēģijas. Tādā veidā bērns veido pozitīvu Es tēlu tādās nodarbēs kā rotaļas, sociālā mijiedarbība un līdzdalība.</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3</a:t>
            </a:fld>
            <a:endParaRPr lang="en-US"/>
          </a:p>
        </p:txBody>
      </p:sp>
    </p:spTree>
    <p:extLst>
      <p:ext uri="{BB962C8B-B14F-4D97-AF65-F5344CB8AC3E}">
        <p14:creationId xmlns:p14="http://schemas.microsoft.com/office/powerpoint/2010/main" val="2883388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Czujniki</a:t>
            </a:r>
          </a:p>
          <a:p>
            <a:r>
              <a:rPr lang="lv-LV" dirty="0" smtClean="0"/>
              <a:t>Parasti </a:t>
            </a:r>
            <a:r>
              <a:rPr lang="lv-LV" dirty="0" err="1" smtClean="0"/>
              <a:t>sensorās </a:t>
            </a:r>
            <a:r>
              <a:rPr lang="lv-LV" dirty="0" smtClean="0"/>
              <a:t>integrācijas intervences stratēģijas tiek lietotas </a:t>
            </a:r>
            <a:r>
              <a:rPr lang="lv-LV" dirty="0" err="1" smtClean="0"/>
              <a:t>sensorālā </a:t>
            </a:r>
            <a:r>
              <a:rPr lang="lv-LV" dirty="0" smtClean="0"/>
              <a:t>vidē ar krāsainām un aicinošām šūpolēm, paklājiem, bumbiņām un rotaļlietām. Ņemot vērā atbilstošos resursus, klīnikas vide nodrošina piedāvājumu, kas bagāts ar </a:t>
            </a:r>
            <a:r>
              <a:rPr lang="lv-LV" dirty="0" err="1" smtClean="0"/>
              <a:t>sensorām</a:t>
            </a:r>
            <a:r>
              <a:rPr lang="lv-LV" dirty="0" smtClean="0"/>
              <a:t> iespējām, ar organizētu, bet elastīgi izkārtotu teritoriju, veidojot klīniku kā labvēlīgu vietu terapijas nodrošināšanai. Šī vide ļauj bērnam droši skriet, lēkt, šūpoties, krist un droši piezemēties; un vilina bērnu rotaļāties un izaicināt savas prasmes un spējas. Izmantojot </a:t>
            </a:r>
            <a:r>
              <a:rPr lang="lv-LV" dirty="0" err="1" smtClean="0"/>
              <a:t>sensoro </a:t>
            </a:r>
            <a:r>
              <a:rPr lang="lv-LV" dirty="0" smtClean="0"/>
              <a:t>integrāciju, intervences iezīme ir koncentrēšanās trim uz ķermeni vērstām maņām, lai uzlabotu darbošanos:</a:t>
            </a:r>
          </a:p>
          <a:p>
            <a:r>
              <a:rPr lang="lv-LV" dirty="0" smtClean="0"/>
              <a:t>1) Taustei;</a:t>
            </a:r>
          </a:p>
          <a:p>
            <a:r>
              <a:rPr lang="lv-LV" dirty="0" smtClean="0"/>
              <a:t>2) Vestibulārajam aparātam;</a:t>
            </a:r>
          </a:p>
          <a:p>
            <a:r>
              <a:rPr lang="lv-LV" dirty="0" smtClean="0"/>
              <a:t>3) </a:t>
            </a:r>
            <a:r>
              <a:rPr lang="lv-LV" dirty="0" err="1" smtClean="0"/>
              <a:t>Propriocepcijai</a:t>
            </a:r>
            <a:r>
              <a:rPr lang="lv-LV" dirty="0" smtClean="0"/>
              <a:t>. </a:t>
            </a:r>
          </a:p>
          <a:p>
            <a:r>
              <a:rPr lang="lv-LV" dirty="0" smtClean="0"/>
              <a:t>Pieejamība - Gibsons ierosināja, ka vide nodrošina priekšmetus, kuru īpašības izraisa un sekmē saskarsmi (Gibson, 1977; Gibson, 1988). Viņu paraugs parāda, ka priekšmetu pielietojums aizrauj un veicina ideju un darbību rašanos.  "</a:t>
            </a:r>
            <a:r>
              <a:rPr lang="lv-LV" dirty="0" err="1" smtClean="0"/>
              <a:t>Sensorās </a:t>
            </a:r>
            <a:r>
              <a:rPr lang="lv-LV" dirty="0" smtClean="0"/>
              <a:t>integrācijas svarīgākais līdzeklis praktiskajā attīstībā ir atbilstoša līmeņa vides piedāvājums" (</a:t>
            </a:r>
            <a:r>
              <a:rPr lang="lv-LV" dirty="0" err="1" smtClean="0"/>
              <a:t>May-Benson</a:t>
            </a:r>
            <a:r>
              <a:rPr lang="lv-LV" dirty="0" smtClean="0"/>
              <a:t>, 2001, 173. lpp.). </a:t>
            </a:r>
          </a:p>
          <a:p>
            <a:r>
              <a:rPr lang="lv-LV" dirty="0" smtClean="0"/>
              <a:t>Terapeiti var izveidot labvēlīgu vidi rotaļu laukumos, tukšās klases telpās un vingrošanas zālēs, ja vien bērns var brīvi pārkārtot telpu un aprīkojumu un ir droša pieeja </a:t>
            </a:r>
            <a:r>
              <a:rPr lang="lv-LV" dirty="0" err="1" smtClean="0"/>
              <a:t>sensorajiem un </a:t>
            </a:r>
            <a:r>
              <a:rPr lang="lv-LV" dirty="0" smtClean="0"/>
              <a:t>motorikas vingrinājumu pārbaudījumiem, kas nav ne pārāk viegli, ne pārāk grūti.</a:t>
            </a:r>
          </a:p>
          <a:p>
            <a:endParaRPr lang="lv-LV" dirty="0" smtClean="0"/>
          </a:p>
          <a:p>
            <a:r>
              <a:rPr lang="en-US" sz="1200" b="1" kern="1200" dirty="0" err="1" smtClean="0">
                <a:solidFill>
                  <a:schemeClr val="tx1"/>
                </a:solidFill>
                <a:effectLst/>
                <a:latin typeface="+mn-lt"/>
                <a:ea typeface="+mn-ea"/>
                <a:cs typeface="+mn-cs"/>
              </a:rPr>
              <a:t>Spēlei labvēlīgas </a:t>
            </a:r>
            <a:r>
              <a:rPr lang="en-US" sz="1200" b="1" kern="1200" dirty="0" smtClean="0">
                <a:solidFill>
                  <a:schemeClr val="tx1"/>
                </a:solidFill>
                <a:effectLst/>
                <a:latin typeface="+mn-lt"/>
                <a:ea typeface="+mn-ea"/>
                <a:cs typeface="+mn-cs"/>
              </a:rPr>
              <a:t>vides </a:t>
            </a:r>
            <a:r>
              <a:rPr lang="en-US" sz="1200" b="1" kern="1200" dirty="0" err="1" smtClean="0">
                <a:solidFill>
                  <a:schemeClr val="tx1"/>
                </a:solidFill>
                <a:effectLst/>
                <a:latin typeface="+mn-lt"/>
                <a:ea typeface="+mn-ea"/>
                <a:cs typeface="+mn-cs"/>
              </a:rPr>
              <a:t>sakārtošana</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Spēļu laikā videi ir liela nozīme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Rubins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kolēģi </a:t>
            </a:r>
            <a:r>
              <a:rPr lang="en-US" sz="1200" kern="1200" dirty="0" smtClean="0">
                <a:solidFill>
                  <a:schemeClr val="tx1"/>
                </a:solidFill>
                <a:effectLst/>
                <a:latin typeface="+mn-lt"/>
                <a:ea typeface="+mn-ea"/>
                <a:cs typeface="+mn-cs"/>
              </a:rPr>
              <a:t>(1983) </a:t>
            </a:r>
            <a:r>
              <a:rPr lang="en-US" sz="1200" kern="1200" dirty="0" err="1" smtClean="0">
                <a:solidFill>
                  <a:schemeClr val="tx1"/>
                </a:solidFill>
                <a:effectLst/>
                <a:latin typeface="+mn-lt"/>
                <a:ea typeface="+mn-ea"/>
                <a:cs typeface="+mn-cs"/>
              </a:rPr>
              <a:t>identyfikuje</a:t>
            </a:r>
            <a:r>
              <a:rPr lang="en-US" sz="1200" kern="1200" dirty="0" smtClean="0">
                <a:solidFill>
                  <a:schemeClr val="tx1"/>
                </a:solidFill>
                <a:effectLst/>
                <a:latin typeface="+mn-lt"/>
                <a:ea typeface="+mn-ea"/>
                <a:cs typeface="+mn-cs"/>
              </a:rPr>
              <a:t> šādas īpašības, </a:t>
            </a:r>
            <a:r>
              <a:rPr lang="en-US" sz="1200" kern="1200" dirty="0" err="1" smtClean="0">
                <a:solidFill>
                  <a:schemeClr val="tx1"/>
                </a:solidFill>
                <a:effectLst/>
                <a:latin typeface="+mn-lt"/>
                <a:ea typeface="+mn-ea"/>
                <a:cs typeface="+mn-cs"/>
              </a:rPr>
              <a:t>kas palīdz uzturēt spēles garu</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daudzu pazīstamu bērnu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rotaļlietu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citu priekšmetu klātbūtne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 izraisa bernā interesi</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iepriekšējā vienošanās starp pieaugušajiem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bērniem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 bērni varēs izvēlēties aktivitāte nodarbības 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pieaugušajam nevajadzētu uzspiest savu viedokli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iejaukties bērna aktivitātēs</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Draudzīga </a:t>
            </a:r>
            <a:r>
              <a:rPr lang="en-US" sz="1200" kern="1200" dirty="0" smtClean="0">
                <a:solidFill>
                  <a:schemeClr val="tx1"/>
                </a:solidFill>
                <a:effectLst/>
                <a:latin typeface="+mn-lt"/>
                <a:ea typeface="+mn-ea"/>
                <a:cs typeface="+mn-cs"/>
              </a:rPr>
              <a:t>vide, </a:t>
            </a:r>
            <a:r>
              <a:rPr lang="en-US" sz="1200" kern="1200" dirty="0" err="1" smtClean="0">
                <a:solidFill>
                  <a:schemeClr val="tx1"/>
                </a:solidFill>
                <a:effectLst/>
                <a:latin typeface="+mn-lt"/>
                <a:ea typeface="+mn-ea"/>
                <a:cs typeface="+mn-cs"/>
              </a:rPr>
              <a:t>kuras mērķis ir likt bērnam justies</a:t>
            </a:r>
            <a:r>
              <a:rPr lang="en-US" sz="1200" kern="1200" dirty="0" smtClean="0">
                <a:solidFill>
                  <a:schemeClr val="tx1"/>
                </a:solidFill>
                <a:effectLst/>
                <a:latin typeface="+mn-lt"/>
                <a:ea typeface="+mn-ea"/>
                <a:cs typeface="+mn-cs"/>
              </a:rPr>
              <a:t> ērti un </a:t>
            </a:r>
            <a:r>
              <a:rPr lang="en-US" sz="1200" kern="1200" dirty="0" err="1" smtClean="0">
                <a:solidFill>
                  <a:schemeClr val="tx1"/>
                </a:solidFill>
                <a:effectLst/>
                <a:latin typeface="+mn-lt"/>
                <a:ea typeface="+mn-ea"/>
                <a:cs typeface="+mn-cs"/>
              </a:rPr>
              <a:t>droši</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nodarbībai jānorit 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 bērnam nerastos izsalkuma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noguruma vai kāda cita diskomforta sjaūta</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Kad visi iepriekš pārskaitīti faktori pastāv</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ir maksimāla</a:t>
            </a:r>
            <a:r>
              <a:rPr lang="en-US" sz="1200" kern="1200" dirty="0" smtClean="0">
                <a:solidFill>
                  <a:schemeClr val="tx1"/>
                </a:solidFill>
                <a:effectLst/>
                <a:latin typeface="+mn-lt"/>
                <a:ea typeface="+mn-ea"/>
                <a:cs typeface="+mn-cs"/>
              </a:rPr>
              <a:t> iespējamība, </a:t>
            </a:r>
            <a:r>
              <a:rPr lang="en-US" sz="1200" kern="1200" dirty="0" err="1" smtClean="0">
                <a:solidFill>
                  <a:schemeClr val="tx1"/>
                </a:solidFill>
                <a:effectLst/>
                <a:latin typeface="+mn-lt"/>
                <a:ea typeface="+mn-ea"/>
                <a:cs typeface="+mn-cs"/>
              </a:rPr>
              <a:t>ka radīsies 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 teorētiski spēļu </a:t>
            </a:r>
            <a:r>
              <a:rPr lang="en-US" sz="1200" kern="1200" dirty="0" smtClean="0">
                <a:solidFill>
                  <a:schemeClr val="tx1"/>
                </a:solidFill>
                <a:effectLst/>
                <a:latin typeface="+mn-lt"/>
                <a:ea typeface="+mn-ea"/>
                <a:cs typeface="+mn-cs"/>
              </a:rPr>
              <a:t>vides </a:t>
            </a:r>
            <a:r>
              <a:rPr lang="en-US" sz="1200" kern="1200" dirty="0" err="1" smtClean="0">
                <a:solidFill>
                  <a:schemeClr val="tx1"/>
                </a:solidFill>
                <a:effectLst/>
                <a:latin typeface="+mn-lt"/>
                <a:ea typeface="+mn-ea"/>
                <a:cs typeface="+mn-cs"/>
              </a:rPr>
              <a:t>radīšana </a:t>
            </a:r>
            <a:r>
              <a:rPr lang="en-US" sz="1200" kern="1200" dirty="0" smtClean="0">
                <a:solidFill>
                  <a:schemeClr val="tx1"/>
                </a:solidFill>
                <a:effectLst/>
                <a:latin typeface="+mn-lt"/>
                <a:ea typeface="+mn-ea"/>
                <a:cs typeface="+mn-cs"/>
              </a:rPr>
              <a:t>ne </a:t>
            </a:r>
            <a:r>
              <a:rPr lang="en-US" sz="1200" kern="1200" dirty="0" err="1" smtClean="0">
                <a:solidFill>
                  <a:schemeClr val="tx1"/>
                </a:solidFill>
                <a:effectLst/>
                <a:latin typeface="+mn-lt"/>
                <a:ea typeface="+mn-ea"/>
                <a:cs typeface="+mn-cs"/>
              </a:rPr>
              <a:t>vienmēr nozīmē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 spēle radīsies</a:t>
            </a:r>
            <a:r>
              <a:rPr lang="en-US" sz="1200" kern="1200" dirty="0" smtClean="0">
                <a:solidFill>
                  <a:schemeClr val="tx1"/>
                </a:solidFill>
                <a:effectLst/>
                <a:latin typeface="+mn-lt"/>
                <a:ea typeface="+mn-ea"/>
                <a:cs typeface="+mn-cs"/>
              </a:rPr>
              <a:t>. W przypadku, </a:t>
            </a:r>
            <a:r>
              <a:rPr lang="en-US" sz="1200" kern="1200" dirty="0" err="1" smtClean="0">
                <a:solidFill>
                  <a:schemeClr val="tx1"/>
                </a:solidFill>
                <a:effectLst/>
                <a:latin typeface="+mn-lt"/>
                <a:ea typeface="+mn-ea"/>
                <a:cs typeface="+mn-cs"/>
              </a:rPr>
              <a:t>gdy użytkownik nie jest w stanie określić, czy jest to jego specjalista</a:t>
            </a:r>
            <a:r>
              <a:rPr lang="en-US" sz="1200" kern="1200" dirty="0" smtClean="0">
                <a:solidFill>
                  <a:schemeClr val="tx1"/>
                </a:solidFill>
                <a:effectLst/>
                <a:latin typeface="+mn-lt"/>
                <a:ea typeface="+mn-ea"/>
                <a:cs typeface="+mn-cs"/>
              </a:rPr>
              <a:t>, czy też nie, może to oznaczać, </a:t>
            </a:r>
            <a:r>
              <a:rPr lang="en-US" sz="1200" kern="1200" dirty="0" err="1" smtClean="0">
                <a:solidFill>
                  <a:schemeClr val="tx1"/>
                </a:solidFill>
                <a:effectLst/>
                <a:latin typeface="+mn-lt"/>
                <a:ea typeface="+mn-ea"/>
                <a:cs typeface="+mn-cs"/>
              </a:rPr>
              <a:t>że nie jest w stanie tego zrobić</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5</a:t>
            </a:fld>
            <a:endParaRPr lang="en-US"/>
          </a:p>
        </p:txBody>
      </p:sp>
    </p:spTree>
    <p:extLst>
      <p:ext uri="{BB962C8B-B14F-4D97-AF65-F5344CB8AC3E}">
        <p14:creationId xmlns:p14="http://schemas.microsoft.com/office/powerpoint/2010/main" val="2552795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Uz bērnu centrēta intervence</a:t>
            </a:r>
          </a:p>
          <a:p>
            <a:r>
              <a:rPr lang="lv-LV" dirty="0" smtClean="0"/>
              <a:t>Uz bērnu centrētā nodarbībā, bērna reakcija nosaka aktivitātes un saskarsmi, nevis pieaugušā norādījumi. Terapeits var nodrošināt papildu struktūru tiem bērniem, kuriem ir minimālas iespējas pašiem veidot savas rotaļas, vidi vai saskarsmi. Šajā struktūrā bērnam ir iespējas izdarīt izvēli un plānot savu saskarsmi. Terapeits sniedz norādījumus un idejas, ja bērnam trūkst kādas organizatorisko prasmju vai izvēles iespēju. Bērns vienmēr tiek mudināts piedalīties intervences nodarbības laikā izmantoto priekšmetu izvietošanās, sakopšanā un nolikšanā atpakaļ. Tas veicina nodarbību gaitu, organizē </a:t>
            </a:r>
            <a:r>
              <a:rPr lang="lv-LV" dirty="0" err="1" smtClean="0"/>
              <a:t>sensorās </a:t>
            </a:r>
            <a:r>
              <a:rPr lang="lv-LV" dirty="0" smtClean="0"/>
              <a:t>maņas, piemēram, pastiprina </a:t>
            </a:r>
            <a:r>
              <a:rPr lang="lv-LV" dirty="0" err="1" smtClean="0"/>
              <a:t>proprioceptīvo</a:t>
            </a:r>
            <a:r>
              <a:rPr lang="lv-LV" dirty="0" smtClean="0"/>
              <a:t> ieguldījumu. Uz bērnu centrētā nodarbībā, aktivitātes tiek pārveidotas pēc nepieciešamības, lai bērns varētu uzturēt optimālu uzbudinājuma, uzmanības un pozitīva emocionālā stāvokļa līmeni, vienlaikus izaicinot viņa motoriskās prasmes, organizatoriskās prasmes, kā arī spējas plānot un organizēt savu darbību un vidi.</a:t>
            </a:r>
          </a:p>
          <a:p>
            <a:endParaRPr lang="lv-LV" dirty="0" smtClean="0"/>
          </a:p>
          <a:p>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spēle ir līdzeklis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 kuru cilvēks iepazīst apkārtējo vidi</a:t>
            </a:r>
            <a:r>
              <a:rPr lang="en-US" sz="1200" kern="1200" dirty="0" smtClean="0">
                <a:solidFill>
                  <a:schemeClr val="tx1"/>
                </a:solidFill>
                <a:effectLst/>
                <a:latin typeface="+mn-lt"/>
                <a:ea typeface="+mn-ea"/>
                <a:cs typeface="+mn-cs"/>
              </a:rPr>
              <a:t>, tad tai </a:t>
            </a:r>
            <a:r>
              <a:rPr lang="en-US" sz="1200" kern="1200" dirty="0" err="1" smtClean="0">
                <a:solidFill>
                  <a:schemeClr val="tx1"/>
                </a:solidFill>
                <a:effectLst/>
                <a:latin typeface="+mn-lt"/>
                <a:ea typeface="+mn-ea"/>
                <a:cs typeface="+mn-cs"/>
              </a:rPr>
              <a:t>vajadzētu būt vienai </a:t>
            </a:r>
            <a:r>
              <a:rPr lang="en-US" sz="1200" kern="1200" dirty="0" smtClean="0">
                <a:solidFill>
                  <a:schemeClr val="tx1"/>
                </a:solidFill>
                <a:effectLst/>
                <a:latin typeface="+mn-lt"/>
                <a:ea typeface="+mn-ea"/>
                <a:cs typeface="+mn-cs"/>
              </a:rPr>
              <a:t>no </a:t>
            </a:r>
            <a:r>
              <a:rPr lang="en-US" sz="1200" kern="1200" dirty="0" err="1" smtClean="0">
                <a:solidFill>
                  <a:schemeClr val="tx1"/>
                </a:solidFill>
                <a:effectLst/>
                <a:latin typeface="+mn-lt"/>
                <a:ea typeface="+mn-ea"/>
                <a:cs typeface="+mn-cs"/>
              </a:rPr>
              <a:t>visspēcīgākajām terapeitiskajiem instrumentiem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Spēja spēlēt ar klientiem ir māksla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 daudzi eksperti nav apguvuši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 uztver ergoterapeitu kā personu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 kuru var spēlēt jautri</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tā ir augstākā uzslavas </a:t>
            </a:r>
            <a:r>
              <a:rPr lang="en-US" sz="1200" kern="1200" dirty="0" smtClean="0">
                <a:solidFill>
                  <a:schemeClr val="tx1"/>
                </a:solidFill>
                <a:effectLst/>
                <a:latin typeface="+mn-lt"/>
                <a:ea typeface="+mn-ea"/>
                <a:cs typeface="+mn-cs"/>
              </a:rPr>
              <a:t>forma. </a:t>
            </a:r>
            <a:r>
              <a:rPr lang="en-US" sz="1200" kern="1200" dirty="0" err="1" smtClean="0">
                <a:solidFill>
                  <a:schemeClr val="tx1"/>
                </a:solidFill>
                <a:effectLst/>
                <a:latin typeface="+mn-lt"/>
                <a:ea typeface="+mn-ea"/>
                <a:cs typeface="+mn-cs"/>
              </a:rPr>
              <a:t>Spēlei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terapijai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 pamatā ir maņu integrācijas principi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 daudz līdzības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Sensorycznie zintegrowana terapia pozwala na podejmowanie </a:t>
            </a:r>
            <a:r>
              <a:rPr lang="en-US" sz="1200" kern="1200" dirty="0" smtClean="0">
                <a:solidFill>
                  <a:schemeClr val="tx1"/>
                </a:solidFill>
                <a:effectLst/>
                <a:latin typeface="+mn-lt"/>
                <a:ea typeface="+mn-ea"/>
                <a:cs typeface="+mn-cs"/>
              </a:rPr>
              <a:t>różnych </a:t>
            </a:r>
            <a:r>
              <a:rPr lang="en-US" sz="1200" kern="1200" dirty="0" err="1" smtClean="0">
                <a:solidFill>
                  <a:schemeClr val="tx1"/>
                </a:solidFill>
                <a:effectLst/>
                <a:latin typeface="+mn-lt"/>
                <a:ea typeface="+mn-ea"/>
                <a:cs typeface="+mn-cs"/>
              </a:rPr>
              <a:t>działań</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np. poprzez stosowanie pastiprinātas sajūtas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nodrošina pareizo uzdevumu formēšanu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prasa adaptīvu mijiedarbību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Terapia i efekty</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pati darbība interesē </a:t>
            </a:r>
            <a:r>
              <a:rPr lang="en-US" sz="1200" kern="1200" dirty="0" smtClean="0">
                <a:solidFill>
                  <a:schemeClr val="tx1"/>
                </a:solidFill>
                <a:effectLst/>
                <a:latin typeface="+mn-lt"/>
                <a:ea typeface="+mn-ea"/>
                <a:cs typeface="+mn-cs"/>
              </a:rPr>
              <a:t>-klients </a:t>
            </a:r>
            <a:r>
              <a:rPr lang="en-US" sz="1200" kern="1200" dirty="0" err="1" smtClean="0">
                <a:solidFill>
                  <a:schemeClr val="tx1"/>
                </a:solidFill>
                <a:effectLst/>
                <a:latin typeface="+mn-lt"/>
                <a:ea typeface="+mn-ea"/>
                <a:cs typeface="+mn-cs"/>
              </a:rPr>
              <a:t>ir aktīvs dalībnieks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kontrolē vismaz dažus aspektus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Visās diskusijās </a:t>
            </a:r>
            <a:r>
              <a:rPr lang="en-US" sz="1200" kern="1200" dirty="0" smtClean="0">
                <a:solidFill>
                  <a:schemeClr val="tx1"/>
                </a:solidFill>
                <a:effectLst/>
                <a:latin typeface="+mn-lt"/>
                <a:ea typeface="+mn-ea"/>
                <a:cs typeface="+mn-cs"/>
              </a:rPr>
              <a:t>par </a:t>
            </a:r>
            <a:r>
              <a:rPr lang="en-US" sz="1200" kern="1200" dirty="0" err="1" smtClean="0">
                <a:solidFill>
                  <a:schemeClr val="tx1"/>
                </a:solidFill>
                <a:effectLst/>
                <a:latin typeface="+mn-lt"/>
                <a:ea typeface="+mn-ea"/>
                <a:cs typeface="+mn-cs"/>
              </a:rPr>
              <a:t>sensoro integrējošo terapiju ir skaidri noteikts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 klientiem ir jāsniedz gan fiziskā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gan psiholoģiskā drošība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Citiem vārdiem sakot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 jābūt dažiem objektīvās realitātes ierobežojumiem, kā arī nevajadzētu pastāvēt grūtībām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uzdevumu izpildes 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 var spēlēt terapijas laikā</a:t>
            </a:r>
            <a:r>
              <a:rPr lang="en-US" sz="1200" kern="1200" dirty="0" smtClean="0">
                <a:solidFill>
                  <a:schemeClr val="tx1"/>
                </a:solidFill>
                <a:effectLst/>
                <a:latin typeface="+mn-lt"/>
                <a:ea typeface="+mn-ea"/>
                <a:cs typeface="+mn-cs"/>
              </a:rPr>
              <a:t>, bet tai </a:t>
            </a:r>
            <a:r>
              <a:rPr lang="en-US" sz="1200" kern="1200" dirty="0" err="1" smtClean="0">
                <a:solidFill>
                  <a:schemeClr val="tx1"/>
                </a:solidFill>
                <a:effectLst/>
                <a:latin typeface="+mn-lt"/>
                <a:ea typeface="+mn-ea"/>
                <a:cs typeface="+mn-cs"/>
              </a:rPr>
              <a:t>nevajadzētu izskatīties kā spēle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Rast</a:t>
            </a:r>
            <a:r>
              <a:rPr lang="en-US" sz="1200" kern="1200" dirty="0" smtClean="0">
                <a:solidFill>
                  <a:schemeClr val="tx1"/>
                </a:solidFill>
                <a:effectLst/>
                <a:latin typeface="+mn-lt"/>
                <a:ea typeface="+mn-ea"/>
                <a:cs typeface="+mn-cs"/>
              </a:rPr>
              <a:t>, 1986). </a:t>
            </a:r>
            <a:r>
              <a:rPr lang="en-US" sz="1200" kern="1200" dirty="0" err="1" smtClean="0">
                <a:solidFill>
                  <a:schemeClr val="tx1"/>
                </a:solidFill>
                <a:effectLst/>
                <a:latin typeface="+mn-lt"/>
                <a:ea typeface="+mn-ea"/>
                <a:cs typeface="+mn-cs"/>
              </a:rPr>
              <a:t>Terapija nāk </a:t>
            </a:r>
            <a:r>
              <a:rPr lang="en-US" sz="1200" kern="1200" dirty="0" smtClean="0">
                <a:solidFill>
                  <a:schemeClr val="tx1"/>
                </a:solidFill>
                <a:effectLst/>
                <a:latin typeface="+mn-lt"/>
                <a:ea typeface="+mn-ea"/>
                <a:cs typeface="+mn-cs"/>
              </a:rPr>
              <a:t>no </a:t>
            </a:r>
            <a:r>
              <a:rPr lang="en-US" sz="1200" kern="1200" dirty="0" err="1" smtClean="0">
                <a:solidFill>
                  <a:schemeClr val="tx1"/>
                </a:solidFill>
                <a:effectLst/>
                <a:latin typeface="+mn-lt"/>
                <a:ea typeface="+mn-ea"/>
                <a:cs typeface="+mn-cs"/>
              </a:rPr>
              <a:t>reālās dzīves mērķiem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Daudzi bērni var piedalīties dzīves mērķu izvirzīšanā</a:t>
            </a:r>
            <a:r>
              <a:rPr lang="en-US" sz="1200" kern="1200" dirty="0" smtClean="0">
                <a:solidFill>
                  <a:schemeClr val="tx1"/>
                </a:solidFill>
                <a:effectLst/>
                <a:latin typeface="+mn-lt"/>
                <a:ea typeface="+mn-ea"/>
                <a:cs typeface="+mn-cs"/>
              </a:rPr>
              <a:t>. Mums </a:t>
            </a:r>
            <a:r>
              <a:rPr lang="en-US" sz="1200" kern="1200" dirty="0" err="1" smtClean="0">
                <a:solidFill>
                  <a:schemeClr val="tx1"/>
                </a:solidFill>
                <a:effectLst/>
                <a:latin typeface="+mn-lt"/>
                <a:ea typeface="+mn-ea"/>
                <a:cs typeface="+mn-cs"/>
              </a:rPr>
              <a:t>tikai jāpalīdz viņiem saprast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 noteikts darbības veids palīdz mērķi sasniegt</a:t>
            </a:r>
            <a:r>
              <a:rPr lang="en-US" sz="1200" kern="1200" dirty="0" smtClean="0">
                <a:solidFill>
                  <a:schemeClr val="tx1"/>
                </a:solidFill>
                <a:effectLst/>
                <a:latin typeface="+mn-lt"/>
                <a:ea typeface="+mn-ea"/>
                <a:cs typeface="+mn-cs"/>
              </a:rPr>
              <a:t>. </a:t>
            </a:r>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7</a:t>
            </a:fld>
            <a:endParaRPr lang="en-US"/>
          </a:p>
        </p:txBody>
      </p:sp>
    </p:spTree>
    <p:extLst>
      <p:ext uri="{BB962C8B-B14F-4D97-AF65-F5344CB8AC3E}">
        <p14:creationId xmlns:p14="http://schemas.microsoft.com/office/powerpoint/2010/main" val="321897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Rotaļas izmantošana intervences ietvaros</a:t>
            </a:r>
          </a:p>
          <a:p>
            <a:r>
              <a:rPr lang="lv-LV" dirty="0" smtClean="0"/>
              <a:t>Terapeitiskā saskarsme tiek veidota, veidojot aktivitātes ārpus bērna interesēm un iesaistot bērnu rotaļās, vienlaikus ņemot vērā bērna spēju līmeni, </a:t>
            </a:r>
            <a:r>
              <a:rPr lang="lv-LV" dirty="0" err="1" smtClean="0"/>
              <a:t>sensoro </a:t>
            </a:r>
            <a:r>
              <a:rPr lang="lv-LV" dirty="0" smtClean="0"/>
              <a:t>jutīgumu un </a:t>
            </a:r>
            <a:r>
              <a:rPr lang="lv-LV" dirty="0" err="1" smtClean="0"/>
              <a:t>sensoro </a:t>
            </a:r>
            <a:r>
              <a:rPr lang="lv-LV" dirty="0" smtClean="0"/>
              <a:t>maņu izvēles iespējas. Izmantojot šo rotaļīgo pieeju, terapeits veicina sadarbību un uzticamu attiecību veidošanu. Terapeits iesaista bērnu kā aktīvu partneri terapijas procesā, paplašinot idejas, kuras bērns ierosina. Bieżące działania terapeutyczne mogą być prowadzone w sposób ciągły i radosny, a także w sposób ciągły w różnych miejscach, w których nie ma możliwości korzystania z pomocy społecznej, a także w różnych miejscach, w których nie ma możliwości korzystania z pomocy społecznej. </a:t>
            </a:r>
          </a:p>
          <a:p>
            <a:r>
              <a:rPr lang="lv-LV" dirty="0" smtClean="0"/>
              <a:t>Pieskaršanās iekšējai dziņai</a:t>
            </a:r>
          </a:p>
          <a:p>
            <a:r>
              <a:rPr lang="lv-LV" dirty="0" err="1" smtClean="0"/>
              <a:t>Sensorālas </a:t>
            </a:r>
            <a:r>
              <a:rPr lang="lv-LV" dirty="0" smtClean="0"/>
              <a:t>integrācijas aktivitātes bieži ir jautras un aizraujošas, tāpēc tās paša par sevi motivē un apbalvo. Użytkownicy mogą korzystać z radia i telewizji, a także z </a:t>
            </a:r>
            <a:r>
              <a:rPr lang="lv-LV" dirty="0" err="1" smtClean="0"/>
              <a:t>czujników, </a:t>
            </a:r>
            <a:r>
              <a:rPr lang="lv-LV" dirty="0" smtClean="0"/>
              <a:t>silników i praktycznych problemów. Tādējādi parādās bērna motivācija mācīties un mēģināt sarežģītākas lietas. Tas ļauj iegūt arvien sarežģītākas prasmes un saskarsmes veidus.</a:t>
            </a:r>
          </a:p>
          <a:p>
            <a:r>
              <a:rPr lang="en-US" sz="1200" kern="1200" dirty="0" err="1" smtClean="0">
                <a:solidFill>
                  <a:schemeClr val="tx1"/>
                </a:solidFill>
                <a:effectLst/>
                <a:latin typeface="+mn-lt"/>
                <a:ea typeface="+mn-ea"/>
                <a:cs typeface="+mn-cs"/>
              </a:rPr>
              <a:t>Spēles definīcija spēles terapijā</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Neimans </a:t>
            </a:r>
            <a:r>
              <a:rPr lang="en-US" sz="1200" kern="1200" dirty="0" smtClean="0">
                <a:solidFill>
                  <a:schemeClr val="tx1"/>
                </a:solidFill>
                <a:effectLst/>
                <a:latin typeface="+mn-lt"/>
                <a:ea typeface="+mn-ea"/>
                <a:cs typeface="+mn-cs"/>
              </a:rPr>
              <a:t>(1971) </a:t>
            </a:r>
            <a:r>
              <a:rPr lang="en-US" sz="1200" kern="1200" dirty="0" err="1" smtClean="0">
                <a:solidFill>
                  <a:schemeClr val="tx1"/>
                </a:solidFill>
                <a:effectLst/>
                <a:latin typeface="+mn-lt"/>
                <a:ea typeface="+mn-ea"/>
                <a:cs typeface="+mn-cs"/>
              </a:rPr>
              <a:t>identyfikuje trīs spēles kritērijus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relatīvā</a:t>
            </a:r>
            <a:r>
              <a:rPr lang="en-US" sz="1200" kern="1200" dirty="0" smtClean="0">
                <a:solidFill>
                  <a:schemeClr val="tx1"/>
                </a:solidFill>
                <a:effectLst/>
                <a:latin typeface="+mn-lt"/>
                <a:ea typeface="+mn-ea"/>
                <a:cs typeface="+mn-cs"/>
              </a:rPr>
              <a:t> iekšējā </a:t>
            </a:r>
            <a:r>
              <a:rPr lang="en-US" sz="1200" kern="1200" dirty="0" err="1" smtClean="0">
                <a:solidFill>
                  <a:schemeClr val="tx1"/>
                </a:solidFill>
                <a:effectLst/>
                <a:latin typeface="+mn-lt"/>
                <a:ea typeface="+mn-ea"/>
                <a:cs typeface="+mn-cs"/>
              </a:rPr>
              <a:t>koncetrācija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brīvība </a:t>
            </a:r>
            <a:r>
              <a:rPr lang="en-US" sz="1200" kern="1200" dirty="0" smtClean="0">
                <a:solidFill>
                  <a:schemeClr val="tx1"/>
                </a:solidFill>
                <a:effectLst/>
                <a:latin typeface="+mn-lt"/>
                <a:ea typeface="+mn-ea"/>
                <a:cs typeface="+mn-cs"/>
              </a:rPr>
              <a:t>no </a:t>
            </a:r>
            <a:r>
              <a:rPr lang="en-US" sz="1200" kern="1200" dirty="0" err="1" smtClean="0">
                <a:solidFill>
                  <a:schemeClr val="tx1"/>
                </a:solidFill>
                <a:effectLst/>
                <a:latin typeface="+mn-lt"/>
                <a:ea typeface="+mn-ea"/>
                <a:cs typeface="+mn-cs"/>
              </a:rPr>
              <a:t>noteiktiem realitātes ierobežojumiem </a:t>
            </a:r>
            <a:r>
              <a:rPr lang="en-US" sz="1200" kern="1200" dirty="0" smtClean="0">
                <a:solidFill>
                  <a:schemeClr val="tx1"/>
                </a:solidFill>
                <a:effectLst/>
                <a:latin typeface="+mn-lt"/>
                <a:ea typeface="+mn-ea"/>
                <a:cs typeface="+mn-cs"/>
              </a:rPr>
              <a:t>un iekšējā </a:t>
            </a:r>
            <a:r>
              <a:rPr lang="en-US" sz="1200" kern="1200" dirty="0" err="1" smtClean="0">
                <a:solidFill>
                  <a:schemeClr val="tx1"/>
                </a:solidFill>
                <a:effectLst/>
                <a:latin typeface="+mn-lt"/>
                <a:ea typeface="+mn-ea"/>
                <a:cs typeface="+mn-cs"/>
              </a:rPr>
              <a:t>motivācija</a:t>
            </a:r>
            <a:r>
              <a:rPr lang="en-US" sz="1200" kern="1200" dirty="0" smtClean="0">
                <a:solidFill>
                  <a:schemeClr val="tx1"/>
                </a:solidFill>
                <a:effectLst/>
                <a:latin typeface="+mn-lt"/>
                <a:ea typeface="+mn-ea"/>
                <a:cs typeface="+mn-cs"/>
              </a:rPr>
              <a:t>. Neumann (1971) </a:t>
            </a:r>
            <a:r>
              <a:rPr lang="en-US" sz="1200" kern="1200" dirty="0" err="1" smtClean="0">
                <a:solidFill>
                  <a:schemeClr val="tx1"/>
                </a:solidFill>
                <a:effectLst/>
                <a:latin typeface="+mn-lt"/>
                <a:ea typeface="+mn-ea"/>
                <a:cs typeface="+mn-cs"/>
              </a:rPr>
              <a:t>uzskatīja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 jebkura mijiedarbība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 saistīta ar</a:t>
            </a:r>
            <a:r>
              <a:rPr lang="en-US" sz="1200" kern="1200" dirty="0" smtClean="0">
                <a:solidFill>
                  <a:schemeClr val="tx1"/>
                </a:solidFill>
                <a:effectLst/>
                <a:latin typeface="+mn-lt"/>
                <a:ea typeface="+mn-ea"/>
                <a:cs typeface="+mn-cs"/>
              </a:rPr>
              <a:t> šiem trim </a:t>
            </a:r>
            <a:r>
              <a:rPr lang="en-US" sz="1200" kern="1200" dirty="0" err="1" smtClean="0">
                <a:solidFill>
                  <a:schemeClr val="tx1"/>
                </a:solidFill>
                <a:effectLst/>
                <a:latin typeface="+mn-lt"/>
                <a:ea typeface="+mn-ea"/>
                <a:cs typeface="+mn-cs"/>
              </a:rPr>
              <a:t>element var uzskatīt </a:t>
            </a:r>
            <a:r>
              <a:rPr lang="en-US" sz="1200" kern="1200" dirty="0" smtClean="0">
                <a:solidFill>
                  <a:schemeClr val="tx1"/>
                </a:solidFill>
                <a:effectLst/>
                <a:latin typeface="+mn-lt"/>
                <a:ea typeface="+mn-ea"/>
                <a:cs typeface="+mn-cs"/>
              </a:rPr>
              <a:t>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 atzina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 reti kādam nācās saskarties ar pilnīgu</a:t>
            </a:r>
            <a:r>
              <a:rPr lang="en-US" sz="1200" kern="1200" dirty="0" smtClean="0">
                <a:solidFill>
                  <a:schemeClr val="tx1"/>
                </a:solidFill>
                <a:effectLst/>
                <a:latin typeface="+mn-lt"/>
                <a:ea typeface="+mn-ea"/>
                <a:cs typeface="+mn-cs"/>
              </a:rPr>
              <a:t> iekšējo </a:t>
            </a:r>
            <a:r>
              <a:rPr lang="en-US" sz="1200" kern="1200" dirty="0" err="1" smtClean="0">
                <a:solidFill>
                  <a:schemeClr val="tx1"/>
                </a:solidFill>
                <a:effectLst/>
                <a:latin typeface="+mn-lt"/>
                <a:ea typeface="+mn-ea"/>
                <a:cs typeface="+mn-cs"/>
              </a:rPr>
              <a:t>kontroli</a:t>
            </a:r>
            <a:r>
              <a:rPr lang="en-US" sz="1200" kern="1200" dirty="0" smtClean="0">
                <a:solidFill>
                  <a:schemeClr val="tx1"/>
                </a:solidFill>
                <a:effectLst/>
                <a:latin typeface="+mn-lt"/>
                <a:ea typeface="+mn-ea"/>
                <a:cs typeface="+mn-cs"/>
              </a:rPr>
              <a:t>, iekšējo </a:t>
            </a:r>
            <a:r>
              <a:rPr lang="en-US" sz="1200" kern="1200" dirty="0" err="1" smtClean="0">
                <a:solidFill>
                  <a:schemeClr val="tx1"/>
                </a:solidFill>
                <a:effectLst/>
                <a:latin typeface="+mn-lt"/>
                <a:ea typeface="+mn-ea"/>
                <a:cs typeface="+mn-cs"/>
              </a:rPr>
              <a:t>motywāciju vai tikai</a:t>
            </a:r>
            <a:r>
              <a:rPr lang="en-US" sz="1200" kern="1200" dirty="0" smtClean="0">
                <a:solidFill>
                  <a:schemeClr val="tx1"/>
                </a:solidFill>
                <a:effectLst/>
                <a:latin typeface="+mn-lt"/>
                <a:ea typeface="+mn-ea"/>
                <a:cs typeface="+mn-cs"/>
              </a:rPr>
              <a:t> iekšējo </a:t>
            </a:r>
            <a:r>
              <a:rPr lang="en-US" sz="1200" kern="1200" dirty="0" err="1" smtClean="0">
                <a:solidFill>
                  <a:schemeClr val="tx1"/>
                </a:solidFill>
                <a:effectLst/>
                <a:latin typeface="+mn-lt"/>
                <a:ea typeface="+mn-ea"/>
                <a:cs typeface="+mn-cs"/>
              </a:rPr>
              <a:t>realitāti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Balstoties uz Neimaņa </a:t>
            </a:r>
            <a:r>
              <a:rPr lang="en-US" sz="1200" kern="1200" dirty="0" smtClean="0">
                <a:solidFill>
                  <a:schemeClr val="tx1"/>
                </a:solidFill>
                <a:effectLst/>
                <a:latin typeface="+mn-lt"/>
                <a:ea typeface="+mn-ea"/>
                <a:cs typeface="+mn-cs"/>
              </a:rPr>
              <a:t>(1971) </a:t>
            </a:r>
            <a:r>
              <a:rPr lang="en-US" sz="1200" kern="1200" dirty="0" err="1" smtClean="0">
                <a:solidFill>
                  <a:schemeClr val="tx1"/>
                </a:solidFill>
                <a:effectLst/>
                <a:latin typeface="+mn-lt"/>
                <a:ea typeface="+mn-ea"/>
                <a:cs typeface="+mn-cs"/>
              </a:rPr>
              <a:t>koncepciju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mēs ierosinājām spēles definīcijas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 praktizējošie ergoterapeiti varētu izmantot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mēģinot padarīt terapiju </a:t>
            </a:r>
            <a:r>
              <a:rPr lang="en-US" sz="1200" kern="1200" dirty="0" smtClean="0">
                <a:solidFill>
                  <a:schemeClr val="tx1"/>
                </a:solidFill>
                <a:effectLst/>
                <a:latin typeface="+mn-lt"/>
                <a:ea typeface="+mn-ea"/>
                <a:cs typeface="+mn-cs"/>
              </a:rPr>
              <a:t>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 ir indivīduma mijiedarbība ar vidi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 raksturo</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relatīva interese </a:t>
            </a:r>
            <a:r>
              <a:rPr lang="en-US" sz="1200" kern="1200" dirty="0" smtClean="0">
                <a:solidFill>
                  <a:schemeClr val="tx1"/>
                </a:solidFill>
                <a:effectLst/>
                <a:latin typeface="+mn-lt"/>
                <a:ea typeface="+mn-ea"/>
                <a:cs typeface="+mn-cs"/>
              </a:rPr>
              <a:t>par </a:t>
            </a:r>
            <a:r>
              <a:rPr lang="en-US" sz="1200" kern="1200" dirty="0" err="1" smtClean="0">
                <a:solidFill>
                  <a:schemeClr val="tx1"/>
                </a:solidFill>
                <a:effectLst/>
                <a:latin typeface="+mn-lt"/>
                <a:ea typeface="+mn-ea"/>
                <a:cs typeface="+mn-cs"/>
              </a:rPr>
              <a:t>darbībām kā tādām</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relatīvā</a:t>
            </a:r>
            <a:r>
              <a:rPr lang="en-US" sz="1200" kern="1200" dirty="0" smtClean="0">
                <a:solidFill>
                  <a:schemeClr val="tx1"/>
                </a:solidFill>
                <a:effectLst/>
                <a:latin typeface="+mn-lt"/>
                <a:ea typeface="+mn-ea"/>
                <a:cs typeface="+mn-cs"/>
              </a:rPr>
              <a:t> iekšējā </a:t>
            </a:r>
            <a:r>
              <a:rPr lang="en-US" sz="1200" kern="1200" dirty="0" err="1" smtClean="0">
                <a:solidFill>
                  <a:schemeClr val="tx1"/>
                </a:solidFill>
                <a:effectLst/>
                <a:latin typeface="+mn-lt"/>
                <a:ea typeface="+mn-ea"/>
                <a:cs typeface="+mn-cs"/>
              </a:rPr>
              <a:t>kontrole</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 brīvība </a:t>
            </a:r>
            <a:r>
              <a:rPr lang="en-US" sz="1200" kern="1200" dirty="0" smtClean="0">
                <a:solidFill>
                  <a:schemeClr val="tx1"/>
                </a:solidFill>
                <a:effectLst/>
                <a:latin typeface="+mn-lt"/>
                <a:ea typeface="+mn-ea"/>
                <a:cs typeface="+mn-cs"/>
              </a:rPr>
              <a:t>no </a:t>
            </a:r>
            <a:r>
              <a:rPr lang="en-US" sz="1200" kern="1200" dirty="0" err="1" smtClean="0">
                <a:solidFill>
                  <a:schemeClr val="tx1"/>
                </a:solidFill>
                <a:effectLst/>
                <a:latin typeface="+mn-lt"/>
                <a:ea typeface="+mn-ea"/>
                <a:cs typeface="+mn-cs"/>
              </a:rPr>
              <a:t>noteiktiem objektīvās realitātes ierobežojumiem</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Gadījumā</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mēs pielāgojam vienu vai vairāku spēles elementus</a:t>
            </a:r>
            <a:r>
              <a:rPr lang="en-US" sz="1200" kern="1200" dirty="0" smtClean="0">
                <a:solidFill>
                  <a:schemeClr val="tx1"/>
                </a:solidFill>
                <a:effectLst/>
                <a:latin typeface="+mn-lt"/>
                <a:ea typeface="+mn-ea"/>
                <a:cs typeface="+mn-cs"/>
              </a:rPr>
              <a:t>, tie </a:t>
            </a:r>
            <a:r>
              <a:rPr lang="en-US" sz="1200" kern="1200" dirty="0" err="1" smtClean="0">
                <a:solidFill>
                  <a:schemeClr val="tx1"/>
                </a:solidFill>
                <a:effectLst/>
                <a:latin typeface="+mn-lt"/>
                <a:ea typeface="+mn-ea"/>
                <a:cs typeface="+mn-cs"/>
              </a:rPr>
              <a:t>ir jānomaina spēles virzienā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 jāturpina apspriest visi spēles elementi</a:t>
            </a:r>
            <a:r>
              <a:rPr lang="en-US" sz="1200" kern="1200" dirty="0" smtClean="0">
                <a:solidFill>
                  <a:schemeClr val="tx1"/>
                </a:solidFill>
                <a:effectLst/>
                <a:latin typeface="+mn-lt"/>
                <a:ea typeface="+mn-ea"/>
                <a:cs typeface="+mn-cs"/>
              </a:rPr>
              <a:t>, jo </a:t>
            </a:r>
            <a:r>
              <a:rPr lang="en-US" sz="1200" kern="1200" dirty="0" err="1" smtClean="0">
                <a:solidFill>
                  <a:schemeClr val="tx1"/>
                </a:solidFill>
                <a:effectLst/>
                <a:latin typeface="+mn-lt"/>
                <a:ea typeface="+mn-ea"/>
                <a:cs typeface="+mn-cs"/>
              </a:rPr>
              <a:t>katrs </a:t>
            </a:r>
            <a:r>
              <a:rPr lang="en-US" sz="1200" kern="1200" dirty="0" smtClean="0">
                <a:solidFill>
                  <a:schemeClr val="tx1"/>
                </a:solidFill>
                <a:effectLst/>
                <a:latin typeface="+mn-lt"/>
                <a:ea typeface="+mn-ea"/>
                <a:cs typeface="+mn-cs"/>
              </a:rPr>
              <a:t>no </a:t>
            </a:r>
            <a:r>
              <a:rPr lang="en-US" sz="1200" kern="1200" dirty="0" err="1" smtClean="0">
                <a:solidFill>
                  <a:schemeClr val="tx1"/>
                </a:solidFill>
                <a:effectLst/>
                <a:latin typeface="+mn-lt"/>
                <a:ea typeface="+mn-ea"/>
                <a:cs typeface="+mn-cs"/>
              </a:rPr>
              <a:t>tiem ir svarīgs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 novērtētu spēles mijiedarbību noteiktā laika posmā, </a:t>
            </a:r>
            <a:r>
              <a:rPr lang="en-US" sz="1200" kern="1200" dirty="0" smtClean="0">
                <a:solidFill>
                  <a:schemeClr val="tx1"/>
                </a:solidFill>
                <a:effectLst/>
                <a:latin typeface="+mn-lt"/>
                <a:ea typeface="+mn-ea"/>
                <a:cs typeface="+mn-cs"/>
              </a:rPr>
              <a:t>un, </a:t>
            </a:r>
            <a:r>
              <a:rPr lang="en-US" sz="1200" kern="1200" dirty="0" err="1" smtClean="0">
                <a:solidFill>
                  <a:schemeClr val="tx1"/>
                </a:solidFill>
                <a:effectLst/>
                <a:latin typeface="+mn-lt"/>
                <a:ea typeface="+mn-ea"/>
                <a:cs typeface="+mn-cs"/>
              </a:rPr>
              <a:t>tā kā</a:t>
            </a:r>
            <a:r>
              <a:rPr lang="en-US" sz="1200" kern="1200" dirty="0" smtClean="0">
                <a:solidFill>
                  <a:schemeClr val="tx1"/>
                </a:solidFill>
                <a:effectLst/>
                <a:latin typeface="+mn-lt"/>
                <a:ea typeface="+mn-ea"/>
                <a:cs typeface="+mn-cs"/>
              </a:rPr>
              <a:t> šie </a:t>
            </a:r>
            <a:r>
              <a:rPr lang="en-US" sz="1200" kern="1200" dirty="0" err="1" smtClean="0">
                <a:solidFill>
                  <a:schemeClr val="tx1"/>
                </a:solidFill>
                <a:effectLst/>
                <a:latin typeface="+mn-lt"/>
                <a:ea typeface="+mn-ea"/>
                <a:cs typeface="+mn-cs"/>
              </a:rPr>
              <a:t>elementi ir savstarpēji saistīti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tos ir grūti atdalīt</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8</a:t>
            </a:fld>
            <a:endParaRPr lang="en-US"/>
          </a:p>
        </p:txBody>
      </p:sp>
    </p:spTree>
    <p:extLst>
      <p:ext uri="{BB962C8B-B14F-4D97-AF65-F5344CB8AC3E}">
        <p14:creationId xmlns:p14="http://schemas.microsoft.com/office/powerpoint/2010/main" val="106867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Pareizā pārbaudījuma radīšana</a:t>
            </a:r>
          </a:p>
          <a:p>
            <a:r>
              <a:rPr lang="lv-LV" dirty="0" smtClean="0"/>
              <a:t>Radot pareizo pārbaudījumu, terapeitam ir jāparedz bērna spējas noteiktā darbībā, lai sniegtu atbilstošu atbalstu bērnam, tādējādi viņš spēs veikt sarežģītākas darbības nekā iepriekš. Tas prasa elastību gan intervences procesā, gan vidē. Terapeits sekmē bērna panākumus, pielāgojot sociālo un fizisko vidi, pārbaudījuma līmeni un rotaļas noteikumus. Cienot bērna emocijas un spējas, terapeitiskajā vidē tiek radīta atmosfēra, kurā terapeits veicina saskarsmi, iespējams, tādu, kādu bērns nekad iepriekš nav mēģinājis. Terapeits nepārtraukti tiecās uz pārbaudījumiem, kas tiek balstīti jau uz esošajām prasmēm, lai sasniegtu vispārējos mērķus un uzdevumus, sekmējot iesaistīšanos veselīgās un jēgpilnās nodarbēs. </a:t>
            </a:r>
          </a:p>
          <a:p>
            <a:r>
              <a:rPr lang="lv-LV" dirty="0" smtClean="0"/>
              <a:t>Adaptīvās reakcijas veicināšana</a:t>
            </a:r>
          </a:p>
          <a:p>
            <a:r>
              <a:rPr lang="lv-LV" dirty="0" smtClean="0"/>
              <a:t>Lai personība augtu un attīstītos, viņam / viņai ir jārada pastāvīga adaptīvo reakciju virkne, tādējādi efektīvi un atbilstoši izpildītos vides dinamiskās prasības. W razie potrzeby adaptacji urządzenia do własnych potrzeb, </a:t>
            </a:r>
            <a:r>
              <a:rPr lang="lv-LV" dirty="0" err="1" smtClean="0"/>
              <a:t>czujnik </a:t>
            </a:r>
            <a:r>
              <a:rPr lang="lv-LV" dirty="0" smtClean="0"/>
              <a:t>integrujący balstītajā intervencē aktivitāšu prasības ir sarežģītākas. Lai bērns pēc iespējas vairāk spētu pielāgoties vienas intervences sesijā, terapeits uzrauga un pielāgo </a:t>
            </a:r>
            <a:r>
              <a:rPr lang="lv-LV" dirty="0" err="1" smtClean="0"/>
              <a:t>sensoro </a:t>
            </a:r>
            <a:r>
              <a:rPr lang="lv-LV" dirty="0" smtClean="0"/>
              <a:t>pārbaudījumu ātrumu un intensitāti, tādējādi pielāgojoties bērna notikumu apstrādes spējām; atvieglo </a:t>
            </a:r>
            <a:r>
              <a:rPr lang="lv-LV" dirty="0" err="1" smtClean="0"/>
              <a:t>sensorās </a:t>
            </a:r>
            <a:r>
              <a:rPr lang="lv-LV" dirty="0" smtClean="0"/>
              <a:t>rotaļas pat tad, ja bērnam nav motorikas attīstības, kas nepieciešama, lai viņš patstāvīgi darbotos labvēlīgās </a:t>
            </a:r>
            <a:r>
              <a:rPr lang="lv-LV" dirty="0" err="1" smtClean="0"/>
              <a:t>sensorajās </a:t>
            </a:r>
            <a:r>
              <a:rPr lang="lv-LV" dirty="0" smtClean="0"/>
              <a:t>rotaļās; un atbalsta bērna emociju un uzvedības </a:t>
            </a:r>
            <a:r>
              <a:rPr lang="lv-LV" dirty="0" err="1" smtClean="0"/>
              <a:t>pašsakārtošanos</a:t>
            </a:r>
            <a:r>
              <a:rPr lang="lv-LV" dirty="0" smtClean="0"/>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9</a:t>
            </a:fld>
            <a:endParaRPr lang="en-US"/>
          </a:p>
        </p:txBody>
      </p:sp>
    </p:spTree>
    <p:extLst>
      <p:ext uri="{BB962C8B-B14F-4D97-AF65-F5344CB8AC3E}">
        <p14:creationId xmlns:p14="http://schemas.microsoft.com/office/powerpoint/2010/main" val="151545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Vides iekārtošana un bērna darbību atbalstīšana</a:t>
            </a:r>
          </a:p>
          <a:p>
            <a:r>
              <a:rPr lang="lv-LV" dirty="0" smtClean="0"/>
              <a:t>Pirms nodarbības terapeits izvēlas nodarbības mērķus un iekārto vidi, lai veicinātu bērna saskarsmi (t.i., rada vides priekšrocības). Nodarbības laikā vissvarīgākais ir pirmais solis - savstarpējās sapratnes izveide. Pēc sapratnes izveidošanas terapeits mijiedarbojas ar bērnu un pielāgo aktivitāšu prasības, tādējādi nodrošinot vislabāko pārbaudījumu, uzrauga bērna emociju līmeni un pārliecinās, ka bērns izbauda savu kompāniju, apgūstot jaunas prasmes un iemaņas. Varbūt vissvarīgākā šī atbalsta metaforas daļa ir tā, ka atbalsts bērnam ir nepieciešams līdz motivācijas un prasmes darīt lietas pašam parādīšanās. Pārāk ātra izvēle neturpināt sniegt atbalstu neļaus attīstīties bērna patstāvībai, bet pārāk ilga atbalsta sniegšana nesekmēs adaptīvo rekciju veidošanos. Atkarībā no katra bērna, nepieciešamība pēc atbalsta dažādās jomās var atšķirties dienu no dienas un brīdi no brīža, veicot pielāgojumus, terapeitam jābūt modram (skatīt tabulu .).</a:t>
            </a:r>
          </a:p>
          <a:p>
            <a:r>
              <a:rPr lang="lv-LV" sz="1200" b="1" i="1" kern="1200" dirty="0" smtClean="0">
                <a:solidFill>
                  <a:schemeClr val="tx1"/>
                </a:solidFill>
                <a:effectLst/>
                <a:latin typeface="+mn-lt"/>
                <a:ea typeface="+mn-ea"/>
                <a:cs typeface="+mn-cs"/>
              </a:rPr>
              <a:t>Adaptīvās reakcijas sekmēšana</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Cenšoties noskaidrot bērna </a:t>
            </a:r>
            <a:r>
              <a:rPr lang="lv-LV" sz="1200" kern="1200" dirty="0" err="1" smtClean="0">
                <a:solidFill>
                  <a:schemeClr val="tx1"/>
                </a:solidFill>
                <a:effectLst/>
                <a:latin typeface="+mn-lt"/>
                <a:ea typeface="+mn-ea"/>
                <a:cs typeface="+mn-cs"/>
              </a:rPr>
              <a:t>sensorās </a:t>
            </a:r>
            <a:r>
              <a:rPr lang="lv-LV" sz="1200" kern="1200" dirty="0" smtClean="0">
                <a:solidFill>
                  <a:schemeClr val="tx1"/>
                </a:solidFill>
                <a:effectLst/>
                <a:latin typeface="+mn-lt"/>
                <a:ea typeface="+mn-ea"/>
                <a:cs typeface="+mn-cs"/>
              </a:rPr>
              <a:t>trūkuma zonas, terapeits patstāvīgi strādā ar vidi, pielāgojot pārbaudījumus, sniedzot lielāku vai mazāku atbalstu vai darbības lielāku vai mazāku strukturēšanu. Var būt nodarbības, kurās bērns darbosies tikai </a:t>
            </a:r>
            <a:r>
              <a:rPr lang="lv-LV" sz="1200" kern="1200" dirty="0" err="1" smtClean="0">
                <a:solidFill>
                  <a:schemeClr val="tx1"/>
                </a:solidFill>
                <a:effectLst/>
                <a:latin typeface="+mn-lt"/>
                <a:ea typeface="+mn-ea"/>
                <a:cs typeface="+mn-cs"/>
              </a:rPr>
              <a:t>sensorās </a:t>
            </a:r>
            <a:r>
              <a:rPr lang="lv-LV" sz="1200" kern="1200" dirty="0" smtClean="0">
                <a:solidFill>
                  <a:schemeClr val="tx1"/>
                </a:solidFill>
                <a:effectLst/>
                <a:latin typeface="+mn-lt"/>
                <a:ea typeface="+mn-ea"/>
                <a:cs typeface="+mn-cs"/>
              </a:rPr>
              <a:t>modulācijas līmenī. Citās nodarbībās bērns darbojas tikai </a:t>
            </a:r>
            <a:r>
              <a:rPr lang="lv-LV" sz="1200" kern="1200" dirty="0" err="1" smtClean="0">
                <a:solidFill>
                  <a:schemeClr val="tx1"/>
                </a:solidFill>
                <a:effectLst/>
                <a:latin typeface="+mn-lt"/>
                <a:ea typeface="+mn-ea"/>
                <a:cs typeface="+mn-cs"/>
              </a:rPr>
              <a:t>sensorās </a:t>
            </a:r>
            <a:r>
              <a:rPr lang="lv-LV" sz="1200" kern="1200" dirty="0" smtClean="0">
                <a:solidFill>
                  <a:schemeClr val="tx1"/>
                </a:solidFill>
                <a:effectLst/>
                <a:latin typeface="+mn-lt"/>
                <a:ea typeface="+mn-ea"/>
                <a:cs typeface="+mn-cs"/>
              </a:rPr>
              <a:t>apstrādes un </a:t>
            </a:r>
            <a:r>
              <a:rPr lang="lv-LV" sz="1200" kern="1200" dirty="0" err="1" smtClean="0">
                <a:solidFill>
                  <a:schemeClr val="tx1"/>
                </a:solidFill>
                <a:effectLst/>
                <a:latin typeface="+mn-lt"/>
                <a:ea typeface="+mn-ea"/>
                <a:cs typeface="+mn-cs"/>
              </a:rPr>
              <a:t>sensorās </a:t>
            </a:r>
            <a:r>
              <a:rPr lang="lv-LV" sz="1200" kern="1200" dirty="0" smtClean="0">
                <a:solidFill>
                  <a:schemeClr val="tx1"/>
                </a:solidFill>
                <a:effectLst/>
                <a:latin typeface="+mn-lt"/>
                <a:ea typeface="+mn-ea"/>
                <a:cs typeface="+mn-cs"/>
              </a:rPr>
              <a:t>rotaļas līmenī. Ideāla nodarbība ir tāda, kurā bērns optimāli pamana, veido un izdala </a:t>
            </a:r>
            <a:r>
              <a:rPr lang="lv-LV" sz="1200" kern="1200" dirty="0" err="1" smtClean="0">
                <a:solidFill>
                  <a:schemeClr val="tx1"/>
                </a:solidFill>
                <a:effectLst/>
                <a:latin typeface="+mn-lt"/>
                <a:ea typeface="+mn-ea"/>
                <a:cs typeface="+mn-cs"/>
              </a:rPr>
              <a:t>sensoro </a:t>
            </a:r>
            <a:r>
              <a:rPr lang="lv-LV" sz="1200" kern="1200" dirty="0" smtClean="0">
                <a:solidFill>
                  <a:schemeClr val="tx1"/>
                </a:solidFill>
                <a:effectLst/>
                <a:latin typeface="+mn-lt"/>
                <a:ea typeface="+mn-ea"/>
                <a:cs typeface="+mn-cs"/>
              </a:rPr>
              <a:t>informāciju un veic aizvien sarežģītāku adaptīvo reakciju motorikas praktiskajā jomā, vienlaikus aktīvi iesaistoties un strukturējot savu darbību. W celu zapewnienia optymalnego działania i optymalnej ochrony przed szkodliwym wpływem czynników zewnętrznych, należy stosować się do zaleceń producenta.</a:t>
            </a:r>
            <a:endParaRPr lang="en-US" sz="1200" kern="1200" dirty="0" smtClean="0">
              <a:solidFill>
                <a:schemeClr val="tx1"/>
              </a:solidFill>
              <a:effectLst/>
              <a:latin typeface="+mn-lt"/>
              <a:ea typeface="+mn-ea"/>
              <a:cs typeface="+mn-cs"/>
            </a:endParaRPr>
          </a:p>
          <a:p>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11</a:t>
            </a:fld>
            <a:endParaRPr lang="en-US"/>
          </a:p>
        </p:txBody>
      </p:sp>
    </p:spTree>
    <p:extLst>
      <p:ext uri="{BB962C8B-B14F-4D97-AF65-F5344CB8AC3E}">
        <p14:creationId xmlns:p14="http://schemas.microsoft.com/office/powerpoint/2010/main" val="674016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Adaptīvās reakcijas sekmēšana</a:t>
            </a:r>
          </a:p>
          <a:p>
            <a:r>
              <a:rPr lang="lv-LV" dirty="0" smtClean="0"/>
              <a:t>Cenšoties noskaidrot bērna </a:t>
            </a:r>
            <a:r>
              <a:rPr lang="lv-LV" dirty="0" err="1" smtClean="0"/>
              <a:t>sensorās </a:t>
            </a:r>
            <a:r>
              <a:rPr lang="lv-LV" dirty="0" smtClean="0"/>
              <a:t>trūkuma zonas, terapeits patstāvīgi strādā ar vidi, pielāgojot pārbaudījumus, sniedzot lielāku vai mazāku atbalstu vai darbības lielāku vai mazāku strukturēšanu. Var būt nodarbības, kurās bērns darbosies tikai </a:t>
            </a:r>
            <a:r>
              <a:rPr lang="lv-LV" dirty="0" err="1" smtClean="0"/>
              <a:t>sensorās </a:t>
            </a:r>
            <a:r>
              <a:rPr lang="lv-LV" dirty="0" smtClean="0"/>
              <a:t>modulācijas līmenī. Citās nodarbībās bērns darbojas tikai </a:t>
            </a:r>
            <a:r>
              <a:rPr lang="lv-LV" dirty="0" err="1" smtClean="0"/>
              <a:t>sensorās </a:t>
            </a:r>
            <a:r>
              <a:rPr lang="lv-LV" dirty="0" smtClean="0"/>
              <a:t>apstrādes un </a:t>
            </a:r>
            <a:r>
              <a:rPr lang="lv-LV" dirty="0" err="1" smtClean="0"/>
              <a:t>sensorās </a:t>
            </a:r>
            <a:r>
              <a:rPr lang="lv-LV" dirty="0" smtClean="0"/>
              <a:t>rotaļas līmenī. Ideāla nodarbība ir tāda, kurā bērns optimāli pamana, veido un izdala </a:t>
            </a:r>
            <a:r>
              <a:rPr lang="lv-LV" dirty="0" err="1" smtClean="0"/>
              <a:t>sensoro </a:t>
            </a:r>
            <a:r>
              <a:rPr lang="lv-LV" dirty="0" smtClean="0"/>
              <a:t>informāciju un veic aizvien sarežģītāku adaptīvo reakciju motorikas praktiskajā jomā, vienlaikus aktīvi iesaistoties un strukturējot savu darbību. W celu zapewnienia optymalnego i niezawodnego działania silnika, można go łatwo i szybko wymienić na nowy.</a:t>
            </a:r>
          </a:p>
          <a:p>
            <a:r>
              <a:rPr lang="lv-LV" dirty="0" err="1" smtClean="0"/>
              <a:t>Sensoro </a:t>
            </a:r>
            <a:r>
              <a:rPr lang="lv-LV" dirty="0" smtClean="0"/>
              <a:t>pārbaudījumu vērtēšana</a:t>
            </a:r>
          </a:p>
          <a:p>
            <a:r>
              <a:rPr lang="lv-LV" dirty="0" smtClean="0"/>
              <a:t>Kvalificēts terapeits nekavējoties piedāvās vilinošas aktivitātes vidē, kas rosina bērna līdzdalību un sadarbību, un vienlaikus atbalstīs bērna sniegumu viņa spēju līmenī. Terapeits nekavējoties palīdz bērnam veikt pārbaudījumu, panākot vienu vai vairākas adaptīvas reakcijas.</a:t>
            </a:r>
          </a:p>
          <a:p>
            <a:r>
              <a:rPr lang="lv-LV" dirty="0" smtClean="0"/>
              <a:t>Sensorā pārbaudījuma kritiskā daļa ir izpratne par bērna spēju apstrādāt sajūtas, kuras rada īpašas aktivitātes un saskarsme, kā arī sajūtas telpā un apkārtējā vidē.</a:t>
            </a:r>
          </a:p>
          <a:p>
            <a:r>
              <a:rPr lang="lv-LV" dirty="0" smtClean="0"/>
              <a:t>Uz ķermeni centrēto maņu intensitātes un veidu pielāgojums (taustes, vestibulārā aparāta, </a:t>
            </a:r>
            <a:r>
              <a:rPr lang="lv-LV" dirty="0" err="1" smtClean="0"/>
              <a:t>propriocepcijas</a:t>
            </a:r>
            <a:r>
              <a:rPr lang="lv-LV" dirty="0" smtClean="0"/>
              <a:t>) ļauj bērnam izmantot atbilstošu </a:t>
            </a:r>
            <a:r>
              <a:rPr lang="lv-LV" dirty="0" err="1" smtClean="0"/>
              <a:t>sensorās </a:t>
            </a:r>
            <a:r>
              <a:rPr lang="lv-LV" dirty="0" smtClean="0"/>
              <a:t>informācijas daudzumu un sniedz atgriezenisko saiti, lai atbalstītu viņa / viņas darbošanos.</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12</a:t>
            </a:fld>
            <a:endParaRPr lang="en-US"/>
          </a:p>
        </p:txBody>
      </p:sp>
    </p:spTree>
    <p:extLst>
      <p:ext uri="{BB962C8B-B14F-4D97-AF65-F5344CB8AC3E}">
        <p14:creationId xmlns:p14="http://schemas.microsoft.com/office/powerpoint/2010/main" val="129504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14</a:t>
            </a:fld>
            <a:endParaRPr lang="en-US"/>
          </a:p>
        </p:txBody>
      </p:sp>
    </p:spTree>
    <p:extLst>
      <p:ext uri="{BB962C8B-B14F-4D97-AF65-F5344CB8AC3E}">
        <p14:creationId xmlns:p14="http://schemas.microsoft.com/office/powerpoint/2010/main" val="426041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593058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9994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52695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721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6024E0-3DA6-42E5-BE6E-59578C8C1C0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903722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024E0-3DA6-42E5-BE6E-59578C8C1C0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92674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024E0-3DA6-42E5-BE6E-59578C8C1C0B}" type="datetimeFigureOut">
              <a:rPr lang="en-US" smtClean="0"/>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49257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024E0-3DA6-42E5-BE6E-59578C8C1C0B}" type="datetimeFigureOut">
              <a:rPr lang="en-US" smtClean="0"/>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389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024E0-3DA6-42E5-BE6E-59578C8C1C0B}"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836025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7539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610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Kliknij, aby edytować styl tytułu głównego</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Edycja stylów tekstu wzorcowego</a:t>
            </a:r>
          </a:p>
          <a:p>
            <a:pPr lvl="1"/>
            <a:r>
              <a:rPr lang="en-US" smtClean="0"/>
              <a:t>Drugi poziom</a:t>
            </a:r>
          </a:p>
          <a:p>
            <a:pPr lvl="2"/>
            <a:r>
              <a:rPr lang="en-US" smtClean="0"/>
              <a:t>Poziom trzeci</a:t>
            </a:r>
          </a:p>
          <a:p>
            <a:pPr lvl="3"/>
            <a:r>
              <a:rPr lang="en-US" smtClean="0"/>
              <a:t>Poziom czwarty</a:t>
            </a:r>
          </a:p>
          <a:p>
            <a:pPr lvl="4"/>
            <a:r>
              <a:rPr lang="en-US" smtClean="0"/>
              <a:t>Poziom piąty</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024E0-3DA6-42E5-BE6E-59578C8C1C0B}" type="datetimeFigureOut">
              <a:rPr lang="en-US" smtClean="0"/>
              <a:t>3/21/2022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92BF9-A5A7-4C5B-BCD4-00D4C1C916DC}" type="slidenum">
              <a:rPr lang="en-US" smtClean="0"/>
              <a:t>‹#›</a:t>
            </a:fld>
            <a:endParaRPr lang="en-US"/>
          </a:p>
        </p:txBody>
      </p:sp>
    </p:spTree>
    <p:extLst>
      <p:ext uri="{BB962C8B-B14F-4D97-AF65-F5344CB8AC3E}">
        <p14:creationId xmlns:p14="http://schemas.microsoft.com/office/powerpoint/2010/main" val="428827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4i258YX-6Do&amp;t=34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YUdsgQGHSR8&amp;t=10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T9j6rQ4rtQ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mc/articles/PMC646844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ota.org/" TargetMode="External"/><Relationship Id="rId7" Type="http://schemas.openxmlformats.org/officeDocument/2006/relationships/hyperlink" Target="http://www.facebook.com/autismdiscussionpag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watch?v=2mNYubCfXbk" TargetMode="External"/><Relationship Id="rId5" Type="http://schemas.openxmlformats.org/officeDocument/2006/relationships/hyperlink" Target="http://www.specialeducationadvisor.com/five-practical-sensory-strategies-for-the-classroom/" TargetMode="External"/><Relationship Id="rId4" Type="http://schemas.openxmlformats.org/officeDocument/2006/relationships/hyperlink" Target="http://www.spdfoundation.ne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ooks.google.lv/books?id=GHGuQgAACAAJ&amp;dq=Bundy,+Lane,+%26+Murray,+2002+scaffolding&amp;hl=lv&amp;sa=X&amp;ved=0ahUKEwjC5-CC9YXoAhWRAxAIHY2hBpcQ6AEIJzA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t-innovations.com/clinical-practice/sensory-modulation/the-sensory-modulation-program-for-adolescents-adult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journals.sagepub.com/doi/abs/10.1177/136236131038650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emanticscholar.org/paper/A-Motion-Sensing-Game-Based-Therapy-to-Foster-the-Chuang-Kuo/c760132a15035c0acb7070162fcf45c5be52b6a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leader.pubs.asha.org/doi/10.1044/leader.FTR2.24042019.5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38300" y="1385342"/>
            <a:ext cx="8763000" cy="1736725"/>
          </a:xfrm>
        </p:spPr>
        <p:txBody>
          <a:bodyPr/>
          <a:lstStyle/>
          <a:p>
            <a:pPr>
              <a:defRPr/>
            </a:pPr>
            <a:r>
              <a:rPr lang="en-US" sz="4800" b="1" dirty="0"/>
              <a:t>Podstawowe zasady terapii integracji sensorycznej</a:t>
            </a:r>
          </a:p>
        </p:txBody>
      </p:sp>
      <p:sp>
        <p:nvSpPr>
          <p:cNvPr id="2051" name="Rectangle 3"/>
          <p:cNvSpPr>
            <a:spLocks noGrp="1" noChangeArrowheads="1"/>
          </p:cNvSpPr>
          <p:nvPr>
            <p:ph type="subTitle" idx="1"/>
          </p:nvPr>
        </p:nvSpPr>
        <p:spPr>
          <a:xfrm>
            <a:off x="2819400" y="3733800"/>
            <a:ext cx="6400800" cy="1752600"/>
          </a:xfrm>
        </p:spPr>
        <p:txBody>
          <a:bodyPr/>
          <a:lstStyle/>
          <a:p>
            <a:pPr eaLnBrk="1" hangingPunct="1">
              <a:defRPr/>
            </a:pPr>
            <a:r>
              <a:rPr lang="lv-LV" dirty="0" smtClean="0">
                <a:solidFill>
                  <a:schemeClr val="tx1"/>
                </a:solidFill>
              </a:rPr>
              <a:t>Dr.paed. Aivars </a:t>
            </a:r>
            <a:r>
              <a:rPr lang="lv-LV" dirty="0" err="1" smtClean="0">
                <a:solidFill>
                  <a:schemeClr val="tx1"/>
                </a:solidFill>
              </a:rPr>
              <a:t>Kaupuzs</a:t>
            </a:r>
            <a:endParaRPr lang="en-US" dirty="0" smtClean="0">
              <a:solidFill>
                <a:schemeClr val="tx1"/>
              </a:solidFill>
            </a:endParaRPr>
          </a:p>
        </p:txBody>
      </p:sp>
      <p:sp>
        <p:nvSpPr>
          <p:cNvPr id="3078" name="AutoShape 6" descr="Attēlu rezultāti vaicājumam “rta multisensorā”"/>
          <p:cNvSpPr>
            <a:spLocks noChangeAspect="1" noChangeArrowheads="1"/>
          </p:cNvSpPr>
          <p:nvPr/>
        </p:nvSpPr>
        <p:spPr bwMode="auto">
          <a:xfrm>
            <a:off x="1687513"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lv-LV"/>
          </a:p>
        </p:txBody>
      </p:sp>
      <p:pic>
        <p:nvPicPr>
          <p:cNvPr id="3079" name="Picture 7"/>
          <p:cNvPicPr>
            <a:picLocks noChangeAspect="1" noChangeArrowheads="1"/>
          </p:cNvPicPr>
          <p:nvPr/>
        </p:nvPicPr>
        <p:blipFill>
          <a:blip r:embed="rId2" cstate="print"/>
          <a:srcRect/>
          <a:stretch>
            <a:fillRect/>
          </a:stretch>
        </p:blipFill>
        <p:spPr bwMode="auto">
          <a:xfrm>
            <a:off x="4953000" y="4501772"/>
            <a:ext cx="2483882" cy="832228"/>
          </a:xfrm>
          <a:prstGeom prst="rect">
            <a:avLst/>
          </a:prstGeom>
          <a:noFill/>
          <a:ln w="9525">
            <a:noFill/>
            <a:miter lim="800000"/>
            <a:headEnd/>
            <a:tailEnd/>
          </a:ln>
        </p:spPr>
      </p:pic>
    </p:spTree>
    <p:extLst>
      <p:ext uri="{BB962C8B-B14F-4D97-AF65-F5344CB8AC3E}">
        <p14:creationId xmlns:p14="http://schemas.microsoft.com/office/powerpoint/2010/main" val="2870944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813" y="365125"/>
            <a:ext cx="2443397" cy="4476698"/>
          </a:xfrm>
        </p:spPr>
        <p:txBody>
          <a:bodyPr>
            <a:normAutofit/>
          </a:bodyPr>
          <a:lstStyle/>
          <a:p>
            <a:r>
              <a:rPr lang="en-US" sz="3200" b="1" dirty="0"/>
              <a:t>Interwencja oparta na teorii integracji sensorycznej</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6344808"/>
              </p:ext>
            </p:extLst>
          </p:nvPr>
        </p:nvGraphicFramePr>
        <p:xfrm>
          <a:off x="3201915" y="365125"/>
          <a:ext cx="7920786" cy="5788005"/>
        </p:xfrm>
        <a:graphic>
          <a:graphicData uri="http://schemas.openxmlformats.org/drawingml/2006/table">
            <a:tbl>
              <a:tblPr firstRow="1" firstCol="1" bandRow="1"/>
              <a:tblGrid>
                <a:gridCol w="3960393">
                  <a:extLst>
                    <a:ext uri="{9D8B030D-6E8A-4147-A177-3AD203B41FA5}">
                      <a16:colId xmlns="" xmlns:p14="http://schemas.microsoft.com/office/powerpoint/2010/main" xmlns:a16="http://schemas.microsoft.com/office/drawing/2014/main" val="1456290121"/>
                    </a:ext>
                  </a:extLst>
                </a:gridCol>
                <a:gridCol w="3960393">
                  <a:extLst>
                    <a:ext uri="{9D8B030D-6E8A-4147-A177-3AD203B41FA5}">
                      <a16:colId xmlns="" xmlns:p14="http://schemas.microsoft.com/office/powerpoint/2010/main" xmlns:a16="http://schemas.microsoft.com/office/drawing/2014/main" val="3026179841"/>
                    </a:ext>
                  </a:extLst>
                </a:gridCol>
              </a:tblGrid>
              <a:tr h="355387">
                <a:tc>
                  <a:txBody>
                    <a:bodyPr/>
                    <a:lstStyle/>
                    <a:p>
                      <a:pPr algn="ctr">
                        <a:lnSpc>
                          <a:spcPct val="150000"/>
                        </a:lnSpc>
                        <a:spcBef>
                          <a:spcPts val="150"/>
                        </a:spcBef>
                        <a:spcAft>
                          <a:spcPts val="150"/>
                        </a:spcAft>
                      </a:pPr>
                      <a:r>
                        <a:rPr lang="lv-LV"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Tak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150"/>
                        </a:spcBef>
                        <a:spcAft>
                          <a:spcPts val="150"/>
                        </a:spcAft>
                      </a:pPr>
                      <a:r>
                        <a:rPr lang="lv-LV" sz="2000" b="1" dirty="0" smtClean="0">
                          <a:effectLst/>
                          <a:latin typeface="Times New Roman" panose="02020603050405020304" pitchFamily="18" charset="0"/>
                          <a:ea typeface="Calibri" panose="020F0502020204030204" pitchFamily="34" charset="0"/>
                          <a:cs typeface="Times New Roman" panose="02020603050405020304" pitchFamily="18" charset="0"/>
                        </a:rPr>
                        <a:t>Nr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96334154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Świadczone w ramach ogólnej dziedziny i procesu zawodowego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Wykorzystanie poza miejscem praktyki zawodowej</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95900061"/>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Terapeuci prowadzą specjalne zajęcia w ramach integracji sensorycznej</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Usługi są świadczone przez osoby bez specjalnego przeszkolenia i wykształcenia.</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62121131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Pomyśl o uporządkowaniu zmysłów i ich dalszym wykorzystaniu</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Pomyśl o zmysłach bez rezultatów</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784938467"/>
                  </a:ext>
                </a:extLst>
              </a:tr>
              <a:tr h="355387">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Aktywność zabawowa</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Działalność przymusowa</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559255452"/>
                  </a:ext>
                </a:extLst>
              </a:tr>
              <a:tr h="355387">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Dziecko </a:t>
                      </a:r>
                      <a:r>
                        <a:rPr lang="lv-LV"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wyśrodkowane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Dorośli - wyśrodkowane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064598334"/>
                  </a:ext>
                </a:extLst>
              </a:tr>
              <a:tr h="355387">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Terapeuta stale dostosowuje środowisko.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Zaplanowane wcześniej</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890573082"/>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bogata w czynności dotykowe, przedsionkowe i proprioceptywne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Brakuje możliwości rozwoju dotykowego, przedsionkowego i proprioceptywnego.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28343598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Koncentruje się na coraz bardziej złożonych reakcjach adaptacyjnych</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Wzbudzenie czujnika bez reakcji adaptacyjnej</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49147567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Można to zrobić, przesuwając, kołysząc i elastycznie ustawiając sprzęt.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Można je wykonywać w pozycji siedzącej, podczas wykonywania zadań siedzących.</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090110435"/>
                  </a:ext>
                </a:extLst>
              </a:tr>
            </a:tbl>
          </a:graphicData>
        </a:graphic>
      </p:graphicFrame>
    </p:spTree>
    <p:extLst>
      <p:ext uri="{BB962C8B-B14F-4D97-AF65-F5344CB8AC3E}">
        <p14:creationId xmlns:p14="http://schemas.microsoft.com/office/powerpoint/2010/main" val="611343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22" y="814830"/>
            <a:ext cx="1843790" cy="5076304"/>
          </a:xfrm>
        </p:spPr>
        <p:txBody>
          <a:bodyPr>
            <a:noAutofit/>
          </a:bodyPr>
          <a:lstStyle/>
          <a:p>
            <a:r>
              <a:rPr lang="lv-LV" sz="2000" b="1" dirty="0" err="1" smtClean="0"/>
              <a:t>Projektowanie </a:t>
            </a:r>
            <a:r>
              <a:rPr lang="en-US" sz="2000" b="1" dirty="0"/>
              <a:t>otoczenia i wspieranie aktywności dziecka</a:t>
            </a:r>
          </a:p>
        </p:txBody>
      </p:sp>
      <p:graphicFrame>
        <p:nvGraphicFramePr>
          <p:cNvPr id="5" name="Table 4"/>
          <p:cNvGraphicFramePr>
            <a:graphicFrameLocks noGrp="1"/>
          </p:cNvGraphicFramePr>
          <p:nvPr>
            <p:extLst>
              <p:ext uri="{D42A27DB-BD31-4B8C-83A1-F6EECF244321}">
                <p14:modId xmlns:p14="http://schemas.microsoft.com/office/powerpoint/2010/main" val="930385180"/>
              </p:ext>
            </p:extLst>
          </p:nvPr>
        </p:nvGraphicFramePr>
        <p:xfrm>
          <a:off x="1963711" y="38602"/>
          <a:ext cx="9952845" cy="6687928"/>
        </p:xfrm>
        <a:graphic>
          <a:graphicData uri="http://schemas.openxmlformats.org/drawingml/2006/table">
            <a:tbl>
              <a:tblPr firstRow="1" firstCol="1" bandRow="1"/>
              <a:tblGrid>
                <a:gridCol w="1798450">
                  <a:extLst>
                    <a:ext uri="{9D8B030D-6E8A-4147-A177-3AD203B41FA5}">
                      <a16:colId xmlns="" xmlns:p14="http://schemas.microsoft.com/office/powerpoint/2010/main" xmlns:a16="http://schemas.microsoft.com/office/drawing/2014/main" val="3865604654"/>
                    </a:ext>
                  </a:extLst>
                </a:gridCol>
                <a:gridCol w="4576883">
                  <a:extLst>
                    <a:ext uri="{9D8B030D-6E8A-4147-A177-3AD203B41FA5}">
                      <a16:colId xmlns="" xmlns:p14="http://schemas.microsoft.com/office/powerpoint/2010/main" xmlns:a16="http://schemas.microsoft.com/office/drawing/2014/main" val="3973481727"/>
                    </a:ext>
                  </a:extLst>
                </a:gridCol>
                <a:gridCol w="3577512">
                  <a:extLst>
                    <a:ext uri="{9D8B030D-6E8A-4147-A177-3AD203B41FA5}">
                      <a16:colId xmlns="" xmlns:p14="http://schemas.microsoft.com/office/powerpoint/2010/main" xmlns:a16="http://schemas.microsoft.com/office/drawing/2014/main" val="2063524495"/>
                    </a:ext>
                  </a:extLst>
                </a:gridCol>
              </a:tblGrid>
              <a:tr h="467401">
                <a:tc>
                  <a:txBody>
                    <a:bodyPr/>
                    <a:lstStyle/>
                    <a:p>
                      <a:pPr algn="just">
                        <a:lnSpc>
                          <a:spcPct val="100000"/>
                        </a:lnSpc>
                        <a:spcBef>
                          <a:spcPts val="150"/>
                        </a:spcBef>
                        <a:spcAft>
                          <a:spcPts val="15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r>
                        <a:rPr lang="lv-LV"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Korekty terapeutyczne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r>
                        <a:rPr lang="lv-LV"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Wyniki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612981702"/>
                  </a:ext>
                </a:extLst>
              </a:tr>
              <a:tr h="1243769">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Ocena sensoryczna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Jest to </a:t>
                      </a:r>
                      <a:r>
                        <a:rPr lang="lv-LV" sz="1600" dirty="0" err="1" smtClean="0">
                          <a:effectLst/>
                          <a:latin typeface="Times New Roman" panose="02020603050405020304" pitchFamily="18" charset="0"/>
                          <a:ea typeface="Calibri" panose="020F0502020204030204" pitchFamily="34" charset="0"/>
                          <a:cs typeface="Times New Roman" panose="02020603050405020304" pitchFamily="18" charset="0"/>
                        </a:rPr>
                        <a:t>punkt </a:t>
                      </a:r>
                      <a:r>
                        <a:rPr lang="lv-LV" sz="1600" dirty="0" smtClean="0">
                          <a:effectLst/>
                          <a:latin typeface="Times New Roman" panose="02020603050405020304" pitchFamily="18" charset="0"/>
                          <a:ea typeface="Calibri" panose="020F0502020204030204" pitchFamily="34" charset="0"/>
                          <a:cs typeface="Times New Roman" panose="02020603050405020304" pitchFamily="18" charset="0"/>
                        </a:rPr>
                        <a:t>wyjścia </a:t>
                      </a:r>
                      <a:r>
                        <a:rPr lang="lv-LV" sz="1600" dirty="0" err="1" smtClean="0">
                          <a:effectLst/>
                          <a:latin typeface="Times New Roman" panose="02020603050405020304" pitchFamily="18" charset="0"/>
                          <a:ea typeface="Calibri" panose="020F0502020204030204" pitchFamily="34" charset="0"/>
                          <a:cs typeface="Times New Roman" panose="02020603050405020304" pitchFamily="18" charset="0"/>
                        </a:rPr>
                        <a:t>do </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analizy; należy określić, jakie aspekty otoczenia dziecko postrzega; zmienić aranżację otoczenia tak, by terapeuta i dziecko skupili się na rzeczach ważnych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Lepsze skupienie się na kluczowych aspektach, ludziach i obiektach środowiskowych;</a:t>
                      </a:r>
                    </a:p>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Chęć do współdziałania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648903696"/>
                  </a:ext>
                </a:extLst>
              </a:tr>
              <a:tr h="701102">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Podekscytowanie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Zdecyduj, czy komunikacja będzie ekscytująca czy ograniczająca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Poprawia się poziom czujności i komfortu stanu zdrowia oraz otoczenia.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209857895"/>
                  </a:ext>
                </a:extLst>
              </a:tr>
              <a:tr h="701102">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Modulacja sensoryczna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Dostosowywanie intensywności, czasu trwania i różnorodności bodźców środowiskowych w celu utrzymania organizacji działania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Poprawa zachowania, samoregulacji emocji i interakcji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30503880"/>
                  </a:ext>
                </a:extLst>
              </a:tr>
              <a:tr h="467401">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Zróżnicowanie sensoryczne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Adaptacja właściwości sensorycznych czasu i przestrzeni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Poprawia się rozumienie w szerszym polu percepcji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778135031"/>
                  </a:ext>
                </a:extLst>
              </a:tr>
              <a:tr h="1085334">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Umiejętności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Test klasyfikacyjny dla małych i dużych obszarów motorycznych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i="0" u="none" dirty="0" err="1" smtClean="0">
                          <a:effectLst/>
                          <a:latin typeface="Times New Roman" panose="02020603050405020304" pitchFamily="18" charset="0"/>
                          <a:ea typeface="Calibri" panose="020F0502020204030204" pitchFamily="34" charset="0"/>
                          <a:cs typeface="Times New Roman" panose="02020603050405020304" pitchFamily="18" charset="0"/>
                        </a:rPr>
                        <a:t>Poprawia </a:t>
                      </a:r>
                      <a:r>
                        <a:rPr lang="en-US" sz="1600" i="0" u="none" dirty="0" smtClean="0">
                          <a:effectLst/>
                          <a:latin typeface="Times New Roman" panose="02020603050405020304" pitchFamily="18" charset="0"/>
                          <a:ea typeface="Calibri" panose="020F0502020204030204" pitchFamily="34" charset="0"/>
                          <a:cs typeface="Times New Roman" panose="02020603050405020304" pitchFamily="18" charset="0"/>
                        </a:rPr>
                        <a:t>nabytą komunikację z przedmiotami i ludźmi</a:t>
                      </a:r>
                      <a:endParaRPr lang="en-US" sz="1400" i="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409038094"/>
                  </a:ext>
                </a:extLst>
              </a:tr>
              <a:tr h="934802">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Praxis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W zależności od nowości, zmienia się zapotrzebowanie na kreatywne pomysły, sekwencje działań i adaptacje.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Bardziej automatyczne i dynamiczne reakcje adaptacyjne, złożone interakcje z obiektami i ludźmi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005122405"/>
                  </a:ext>
                </a:extLst>
              </a:tr>
              <a:tr h="934802">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Organizacja działań</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Dostosowanie odpowiedzialności do coraz bardziej złożonych zadań w czasie i przestrzeni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Ulepszona samoorganizacja, dzięki której dziecko może sekwencyjnie dzielić kilka interakcji przestrzennych zarówno teraz, jak i w przyszłości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477696042"/>
                  </a:ext>
                </a:extLst>
              </a:tr>
            </a:tbl>
          </a:graphicData>
        </a:graphic>
      </p:graphicFrame>
    </p:spTree>
    <p:extLst>
      <p:ext uri="{BB962C8B-B14F-4D97-AF65-F5344CB8AC3E}">
        <p14:creationId xmlns:p14="http://schemas.microsoft.com/office/powerpoint/2010/main" val="2389885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Modyfikowanie wyzwań </a:t>
            </a:r>
            <a:r>
              <a:rPr lang="lv-LV" dirty="0" err="1" smtClean="0"/>
              <a:t>związanych z </a:t>
            </a:r>
            <a:r>
              <a:rPr lang="en-US" dirty="0" smtClean="0"/>
              <a:t>czujnikami</a:t>
            </a:r>
          </a:p>
        </p:txBody>
      </p:sp>
      <p:sp>
        <p:nvSpPr>
          <p:cNvPr id="3" name="Content Placeholder 2"/>
          <p:cNvSpPr>
            <a:spLocks noGrp="1"/>
          </p:cNvSpPr>
          <p:nvPr>
            <p:ph idx="1"/>
          </p:nvPr>
        </p:nvSpPr>
        <p:spPr/>
        <p:txBody>
          <a:bodyPr>
            <a:normAutofit fontScale="92500" lnSpcReduction="10000"/>
          </a:bodyPr>
          <a:lstStyle/>
          <a:p>
            <a:r>
              <a:rPr lang="en-US" b="1" dirty="0"/>
              <a:t>Krok 1</a:t>
            </a:r>
          </a:p>
          <a:p>
            <a:r>
              <a:rPr lang="en-US" dirty="0"/>
              <a:t>Zwiększanie lub zmniejszanie zapotrzebowania na czujniki:</a:t>
            </a:r>
          </a:p>
          <a:p>
            <a:r>
              <a:rPr lang="en-US" dirty="0"/>
              <a:t>Intensywność;</a:t>
            </a:r>
          </a:p>
          <a:p>
            <a:r>
              <a:rPr lang="en-US" dirty="0"/>
              <a:t>Czas trwania;</a:t>
            </a:r>
          </a:p>
          <a:p>
            <a:r>
              <a:rPr lang="en-US" dirty="0"/>
              <a:t>Prędkość;</a:t>
            </a:r>
          </a:p>
          <a:p>
            <a:r>
              <a:rPr lang="en-US" dirty="0"/>
              <a:t>Złożoność;</a:t>
            </a:r>
          </a:p>
          <a:p>
            <a:r>
              <a:rPr lang="en-US" dirty="0"/>
              <a:t>Zmiana pozycji głowy i ciała;</a:t>
            </a:r>
          </a:p>
          <a:p>
            <a:r>
              <a:rPr lang="en-US" dirty="0"/>
              <a:t>Uwzględnij aktywność lub </a:t>
            </a:r>
            <a:r>
              <a:rPr lang="en-US" dirty="0" smtClean="0"/>
              <a:t>bierność </a:t>
            </a:r>
            <a:r>
              <a:rPr lang="en-US" dirty="0"/>
              <a:t>dziecka</a:t>
            </a:r>
            <a:endParaRPr lang="lv-LV" dirty="0" smtClean="0"/>
          </a:p>
          <a:p>
            <a:r>
              <a:rPr lang="en-US" sz="2600" i="1" dirty="0">
                <a:hlinkClick r:id="rId3"/>
              </a:rPr>
              <a:t>Techniki wprowadzania bodźców </a:t>
            </a:r>
            <a:r>
              <a:rPr lang="en-US" sz="2600" i="1" dirty="0" smtClean="0">
                <a:hlinkClick r:id="rId3"/>
              </a:rPr>
              <a:t>sensorycznych, </a:t>
            </a:r>
            <a:r>
              <a:rPr lang="en-US" sz="2600" i="1" dirty="0">
                <a:hlinkClick r:id="rId3"/>
              </a:rPr>
              <a:t>które uspokoją i skoncentrują Twoje </a:t>
            </a:r>
            <a:r>
              <a:rPr lang="en-US" sz="2600" i="1" dirty="0" smtClean="0">
                <a:hlinkClick r:id="rId3"/>
              </a:rPr>
              <a:t>dziecko </a:t>
            </a:r>
            <a:r>
              <a:rPr lang="lv-LV" sz="2600" i="1" dirty="0" smtClean="0">
                <a:hlinkClick r:id="rId3"/>
              </a:rPr>
              <a:t>(</a:t>
            </a:r>
            <a:r>
              <a:rPr lang="lv-LV" sz="2600" i="1" dirty="0" err="1" smtClean="0">
                <a:hlinkClick r:id="rId3"/>
              </a:rPr>
              <a:t>Jackson</a:t>
            </a:r>
            <a:r>
              <a:rPr lang="lv-LV" sz="2600" i="1" dirty="0" smtClean="0">
                <a:hlinkClick r:id="rId3"/>
              </a:rPr>
              <a:t>, 2012) </a:t>
            </a:r>
            <a:r>
              <a:rPr lang="lv-LV" sz="2600" i="1" dirty="0" err="1" smtClean="0">
                <a:hlinkClick r:id="rId3"/>
              </a:rPr>
              <a:t>YouTube</a:t>
            </a:r>
            <a:endParaRPr lang="en-US" sz="2600" i="1" dirty="0"/>
          </a:p>
          <a:p>
            <a:endParaRPr lang="lv-LV" dirty="0" smtClean="0"/>
          </a:p>
          <a:p>
            <a:endParaRPr lang="en-US" dirty="0"/>
          </a:p>
        </p:txBody>
      </p:sp>
    </p:spTree>
    <p:extLst>
      <p:ext uri="{BB962C8B-B14F-4D97-AF65-F5344CB8AC3E}">
        <p14:creationId xmlns:p14="http://schemas.microsoft.com/office/powerpoint/2010/main" val="2525181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Krok 2</a:t>
            </a:r>
          </a:p>
          <a:p>
            <a:r>
              <a:rPr lang="en-US" dirty="0"/>
              <a:t>Dodaj lub usuń liczbę zmysłów sensorycznych:</a:t>
            </a:r>
          </a:p>
          <a:p>
            <a:r>
              <a:rPr lang="en-US" dirty="0"/>
              <a:t>Zmieniaj szybkość, ilość i rodzaj zmysłów w działaniach;</a:t>
            </a:r>
          </a:p>
          <a:p>
            <a:r>
              <a:rPr lang="en-US" dirty="0"/>
              <a:t>Łączenie zmysłów sensorycznych i działań na różne sposoby;</a:t>
            </a:r>
          </a:p>
          <a:p>
            <a:r>
              <a:rPr lang="en-US" dirty="0"/>
              <a:t>Wykorzystanie różnych kombinacji zmysłów podczas jednej aktywności;</a:t>
            </a:r>
          </a:p>
          <a:p>
            <a:r>
              <a:rPr lang="en-US" dirty="0"/>
              <a:t>Bądź świadomy bezpośrednich i kontekstowych </a:t>
            </a:r>
            <a:r>
              <a:rPr lang="en-US" dirty="0" smtClean="0"/>
              <a:t>zmysłów</a:t>
            </a:r>
            <a:endParaRPr lang="lv-LV" dirty="0" smtClean="0"/>
          </a:p>
          <a:p>
            <a:r>
              <a:rPr lang="en-US" sz="2400" i="1" dirty="0">
                <a:hlinkClick r:id="rId2"/>
              </a:rPr>
              <a:t>Zaburzenia przetwarzania </a:t>
            </a:r>
            <a:r>
              <a:rPr lang="en-US" sz="2400" i="1" dirty="0" smtClean="0">
                <a:hlinkClick r:id="rId2"/>
              </a:rPr>
              <a:t>sensorycznego</a:t>
            </a:r>
            <a:r>
              <a:rPr lang="en-US" sz="2400" i="1" dirty="0">
                <a:hlinkClick r:id="rId2"/>
              </a:rPr>
              <a:t>: </a:t>
            </a:r>
            <a:r>
              <a:rPr lang="en-US" sz="2400" i="1" dirty="0" smtClean="0">
                <a:hlinkClick r:id="rId2"/>
              </a:rPr>
              <a:t>Demonstracja </a:t>
            </a:r>
            <a:r>
              <a:rPr lang="en-US" sz="2400" i="1" dirty="0">
                <a:hlinkClick r:id="rId2"/>
              </a:rPr>
              <a:t>terapii zajęciowej </a:t>
            </a:r>
            <a:r>
              <a:rPr lang="lv-LV" sz="2400" i="1" dirty="0" smtClean="0">
                <a:hlinkClick r:id="rId2"/>
              </a:rPr>
              <a:t>(</a:t>
            </a:r>
            <a:r>
              <a:rPr lang="lv-LV" sz="2400" i="1" dirty="0" err="1" smtClean="0">
                <a:hlinkClick r:id="rId2"/>
              </a:rPr>
              <a:t>YouTube</a:t>
            </a:r>
            <a:r>
              <a:rPr lang="lv-LV" sz="2400" i="1" dirty="0" smtClean="0">
                <a:hlinkClick r:id="rId2"/>
              </a:rPr>
              <a:t>, 2015)</a:t>
            </a:r>
            <a:endParaRPr lang="en-US" sz="2400" i="1" dirty="0"/>
          </a:p>
          <a:p>
            <a:pPr marL="0" indent="0">
              <a:buNone/>
            </a:pPr>
            <a:endParaRPr lang="lv-LV" dirty="0" smtClean="0"/>
          </a:p>
          <a:p>
            <a:endParaRPr lang="en-US" dirty="0"/>
          </a:p>
        </p:txBody>
      </p:sp>
      <p:sp>
        <p:nvSpPr>
          <p:cNvPr id="5"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mtClean="0"/>
              <a:t>Modyfikowanie wyzwań związanych z czujnikami</a:t>
            </a:r>
            <a:endParaRPr lang="en-US" dirty="0"/>
          </a:p>
        </p:txBody>
      </p:sp>
    </p:spTree>
    <p:extLst>
      <p:ext uri="{BB962C8B-B14F-4D97-AF65-F5344CB8AC3E}">
        <p14:creationId xmlns:p14="http://schemas.microsoft.com/office/powerpoint/2010/main" val="418467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Krok 3</a:t>
            </a:r>
          </a:p>
          <a:p>
            <a:r>
              <a:rPr lang="en-US" dirty="0"/>
              <a:t>Uwzględnienie środowiska społecznego i badań sensorycznych człowieka</a:t>
            </a:r>
          </a:p>
          <a:p>
            <a:r>
              <a:rPr lang="en-US" dirty="0"/>
              <a:t>Osoby z otoczenia również dostarczają dziecku testów, które mogą być dostosowane do jego </a:t>
            </a:r>
            <a:r>
              <a:rPr lang="en-US" dirty="0" smtClean="0"/>
              <a:t>potrzeb</a:t>
            </a:r>
            <a:endParaRPr lang="lv-LV" dirty="0" smtClean="0"/>
          </a:p>
          <a:p>
            <a:endParaRPr lang="lv-LV" sz="2200" i="1" dirty="0">
              <a:hlinkClick r:id="rId3"/>
            </a:endParaRPr>
          </a:p>
          <a:p>
            <a:r>
              <a:rPr lang="en-US" sz="2200" i="1" dirty="0">
                <a:hlinkClick r:id="rId3"/>
              </a:rPr>
              <a:t>Pokój sensoryczny: pomaganie uczniom z autyzmem w skupieniu i </a:t>
            </a:r>
            <a:r>
              <a:rPr lang="en-US" sz="2200" i="1" dirty="0" smtClean="0">
                <a:hlinkClick r:id="rId3"/>
              </a:rPr>
              <a:t>nauce </a:t>
            </a:r>
            <a:r>
              <a:rPr lang="lv-LV" sz="2200" i="1" dirty="0" smtClean="0">
                <a:hlinkClick r:id="rId3"/>
              </a:rPr>
              <a:t>(</a:t>
            </a:r>
            <a:r>
              <a:rPr lang="lv-LV" sz="2200" i="1" dirty="0" err="1" smtClean="0">
                <a:hlinkClick r:id="rId3"/>
              </a:rPr>
              <a:t>Edutopia</a:t>
            </a:r>
            <a:r>
              <a:rPr lang="lv-LV" sz="2200" i="1" dirty="0" smtClean="0">
                <a:hlinkClick r:id="rId3"/>
              </a:rPr>
              <a:t>, 2017) </a:t>
            </a:r>
            <a:r>
              <a:rPr lang="lv-LV" sz="2200" i="1" dirty="0" err="1" smtClean="0"/>
              <a:t>YouTube</a:t>
            </a:r>
            <a:endParaRPr lang="lv-LV" sz="2200" i="1" dirty="0"/>
          </a:p>
          <a:p>
            <a:endParaRPr lang="en-US" dirty="0"/>
          </a:p>
        </p:txBody>
      </p:sp>
      <p:sp>
        <p:nvSpPr>
          <p:cNvPr id="5" name="Title 1"/>
          <p:cNvSpPr>
            <a:spLocks noGrp="1"/>
          </p:cNvSpPr>
          <p:nvPr>
            <p:ph type="title"/>
          </p:nvPr>
        </p:nvSpPr>
        <p:spPr>
          <a:xfrm>
            <a:off x="838200" y="365125"/>
            <a:ext cx="10515600" cy="1325563"/>
          </a:xfrm>
        </p:spPr>
        <p:txBody>
          <a:bodyPr/>
          <a:lstStyle/>
          <a:p>
            <a:r>
              <a:rPr lang="en-US" dirty="0"/>
              <a:t>Modyfikowanie wyzwań </a:t>
            </a:r>
            <a:r>
              <a:rPr lang="lv-LV" dirty="0" err="1" smtClean="0"/>
              <a:t>związanych z </a:t>
            </a:r>
            <a:r>
              <a:rPr lang="en-US" dirty="0" smtClean="0"/>
              <a:t>czujnikami</a:t>
            </a:r>
          </a:p>
        </p:txBody>
      </p:sp>
    </p:spTree>
    <p:extLst>
      <p:ext uri="{BB962C8B-B14F-4D97-AF65-F5344CB8AC3E}">
        <p14:creationId xmlns:p14="http://schemas.microsoft.com/office/powerpoint/2010/main" val="308032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49198" cy="969000"/>
          </a:xfrm>
        </p:spPr>
        <p:txBody>
          <a:bodyPr>
            <a:normAutofit fontScale="90000"/>
          </a:bodyPr>
          <a:lstStyle/>
          <a:p>
            <a:r>
              <a:rPr lang="en-US" b="1" dirty="0"/>
              <a:t>Łączenie zmysłów z umiejętnościami motorycznymi i praktycznymi</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15322395"/>
              </p:ext>
            </p:extLst>
          </p:nvPr>
        </p:nvGraphicFramePr>
        <p:xfrm>
          <a:off x="838199" y="1813809"/>
          <a:ext cx="10749198" cy="4937760"/>
        </p:xfrm>
        <a:graphic>
          <a:graphicData uri="http://schemas.openxmlformats.org/drawingml/2006/table">
            <a:tbl>
              <a:tblPr firstRow="1" firstCol="1" bandRow="1"/>
              <a:tblGrid>
                <a:gridCol w="2046669">
                  <a:extLst>
                    <a:ext uri="{9D8B030D-6E8A-4147-A177-3AD203B41FA5}">
                      <a16:colId xmlns="" xmlns:p14="http://schemas.microsoft.com/office/powerpoint/2010/main" xmlns:a16="http://schemas.microsoft.com/office/drawing/2014/main" val="3474953073"/>
                    </a:ext>
                  </a:extLst>
                </a:gridCol>
                <a:gridCol w="8702529">
                  <a:extLst>
                    <a:ext uri="{9D8B030D-6E8A-4147-A177-3AD203B41FA5}">
                      <a16:colId xmlns="" xmlns:p14="http://schemas.microsoft.com/office/powerpoint/2010/main" xmlns:a16="http://schemas.microsoft.com/office/drawing/2014/main" val="3368404227"/>
                    </a:ext>
                  </a:extLst>
                </a:gridCol>
              </a:tblGrid>
              <a:tr h="384025">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Zmys</a:t>
                      </a:r>
                      <a:r>
                        <a:rPr lang="lv-LV" sz="2400" b="1" dirty="0" smtClean="0">
                          <a:effectLst/>
                          <a:latin typeface="+mn-lt"/>
                          <a:ea typeface="Calibri" panose="020F0502020204030204" pitchFamily="34" charset="0"/>
                          <a:cs typeface="Times New Roman" panose="02020603050405020304" pitchFamily="18" charset="0"/>
                        </a:rPr>
                        <a:t>ł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Wizja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850748375"/>
                  </a:ext>
                </a:extLst>
              </a:tr>
              <a:tr h="384025">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err="1" smtClean="0">
                          <a:effectLst/>
                          <a:latin typeface="+mn-lt"/>
                          <a:ea typeface="Calibri" panose="020F0502020204030204" pitchFamily="34" charset="0"/>
                          <a:cs typeface="Times New Roman" panose="02020603050405020304" pitchFamily="18" charset="0"/>
                        </a:rPr>
                        <a:t>Wizualno-ruchowa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1870431228"/>
                  </a:ext>
                </a:extLst>
              </a:tr>
              <a:tr h="1297004">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a:lnSpc>
                          <a:spcPct val="150000"/>
                        </a:lnSpc>
                        <a:spcAft>
                          <a:spcPts val="0"/>
                        </a:spcAft>
                      </a:pPr>
                      <a:r>
                        <a:rPr lang="en-US" sz="2400" dirty="0" err="1" smtClean="0">
                          <a:effectLst/>
                          <a:latin typeface="+mn-lt"/>
                          <a:ea typeface="Calibri" panose="020F0502020204030204" pitchFamily="34" charset="0"/>
                          <a:cs typeface="Times New Roman" panose="02020603050405020304" pitchFamily="18" charset="0"/>
                        </a:rPr>
                        <a:t>Należy</a:t>
                      </a:r>
                      <a:r>
                        <a:rPr lang="pl-PL" sz="2400" baseline="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rozważyć</a:t>
                      </a:r>
                      <a:r>
                        <a:rPr lang="en-US" sz="2400" dirty="0" smtClean="0">
                          <a:effectLst/>
                          <a:latin typeface="+mn-lt"/>
                          <a:ea typeface="Calibri" panose="020F0502020204030204" pitchFamily="34" charset="0"/>
                          <a:cs typeface="Times New Roman" panose="02020603050405020304" pitchFamily="18" charset="0"/>
                        </a:rPr>
                        <a:t> wykorzystanie czynności dotykowych i proprioceptywnych do wykonania zadania wzrokowo-ruchowego;</a:t>
                      </a:r>
                    </a:p>
                    <a:p>
                      <a:pPr marL="457200" algn="just">
                        <a:lnSpc>
                          <a:spcPct val="150000"/>
                        </a:lnSpc>
                        <a:spcAft>
                          <a:spcPts val="0"/>
                        </a:spcAft>
                      </a:pPr>
                      <a:r>
                        <a:rPr lang="en-US" sz="2400" dirty="0" smtClean="0">
                          <a:effectLst/>
                          <a:latin typeface="+mn-lt"/>
                          <a:ea typeface="Calibri" panose="020F0502020204030204" pitchFamily="34" charset="0"/>
                          <a:cs typeface="Times New Roman" panose="02020603050405020304" pitchFamily="18" charset="0"/>
                        </a:rPr>
                        <a:t>Aby skupić się na swoich celach, dodaj do nich </a:t>
                      </a:r>
                      <a:r>
                        <a:rPr lang="en-US" sz="2400" dirty="0" err="1" smtClean="0">
                          <a:effectLst/>
                          <a:latin typeface="+mn-lt"/>
                          <a:ea typeface="Calibri" panose="020F0502020204030204" pitchFamily="34" charset="0"/>
                          <a:cs typeface="Times New Roman" panose="02020603050405020304" pitchFamily="18" charset="0"/>
                        </a:rPr>
                        <a:t>komponent</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dźwiękowy</a:t>
                      </a:r>
                      <a:r>
                        <a:rPr lang="pl-PL" sz="2400" dirty="0" smtClean="0">
                          <a:effectLst/>
                          <a:latin typeface="+mn-lt"/>
                          <a:ea typeface="Calibri" panose="020F0502020204030204" pitchFamily="34" charset="0"/>
                          <a:cs typeface="Times New Roman" panose="02020603050405020304" pitchFamily="18" charset="0"/>
                        </a:rPr>
                        <a:t>.</a:t>
                      </a:r>
                      <a:endParaRPr lang="lv-LV" sz="2400" dirty="0" smtClean="0">
                        <a:effectLst/>
                        <a:latin typeface="+mn-lt"/>
                        <a:ea typeface="Calibri" panose="020F0502020204030204" pitchFamily="34" charset="0"/>
                        <a:cs typeface="Times New Roman" panose="02020603050405020304" pitchFamily="18" charset="0"/>
                      </a:endParaRPr>
                    </a:p>
                    <a:p>
                      <a:pPr marL="457200" algn="just">
                        <a:lnSpc>
                          <a:spcPct val="150000"/>
                        </a:lnSpc>
                        <a:spcAft>
                          <a:spcPts val="0"/>
                        </a:spcAft>
                      </a:pPr>
                      <a:r>
                        <a:rPr lang="en-US" sz="2400" dirty="0" smtClean="0">
                          <a:effectLst/>
                          <a:latin typeface="+mn-lt"/>
                          <a:ea typeface="Calibri" panose="020F0502020204030204" pitchFamily="34" charset="0"/>
                          <a:cs typeface="Times New Roman" panose="02020603050405020304" pitchFamily="18" charset="0"/>
                        </a:rPr>
                        <a:t>Intensyfikacja działań dotykowych poprzez teksturę i wykorzystanie grawitacji, intensyfikacja działań proprioceptywnych.</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723295612"/>
                  </a:ext>
                </a:extLst>
              </a:tr>
            </a:tbl>
          </a:graphicData>
        </a:graphic>
      </p:graphicFrame>
    </p:spTree>
    <p:extLst>
      <p:ext uri="{BB962C8B-B14F-4D97-AF65-F5344CB8AC3E}">
        <p14:creationId xmlns:p14="http://schemas.microsoft.com/office/powerpoint/2010/main" val="264922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006500545"/>
              </p:ext>
            </p:extLst>
          </p:nvPr>
        </p:nvGraphicFramePr>
        <p:xfrm>
          <a:off x="1326004" y="1334125"/>
          <a:ext cx="10336344" cy="4909424"/>
        </p:xfrm>
        <a:graphic>
          <a:graphicData uri="http://schemas.openxmlformats.org/drawingml/2006/table">
            <a:tbl>
              <a:tblPr firstRow="1" firstCol="1" bandRow="1"/>
              <a:tblGrid>
                <a:gridCol w="2207241">
                  <a:extLst>
                    <a:ext uri="{9D8B030D-6E8A-4147-A177-3AD203B41FA5}">
                      <a16:colId xmlns="" xmlns:p14="http://schemas.microsoft.com/office/powerpoint/2010/main" xmlns:a16="http://schemas.microsoft.com/office/drawing/2014/main" val="3082466435"/>
                    </a:ext>
                  </a:extLst>
                </a:gridCol>
                <a:gridCol w="8129103">
                  <a:extLst>
                    <a:ext uri="{9D8B030D-6E8A-4147-A177-3AD203B41FA5}">
                      <a16:colId xmlns="" xmlns:p14="http://schemas.microsoft.com/office/powerpoint/2010/main" xmlns:a16="http://schemas.microsoft.com/office/drawing/2014/main" val="1593670754"/>
                    </a:ext>
                  </a:extLst>
                </a:gridCol>
              </a:tblGrid>
              <a:tr h="271959">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Zmys</a:t>
                      </a:r>
                      <a:r>
                        <a:rPr lang="lv-LV" sz="2400" b="1" dirty="0" smtClean="0">
                          <a:effectLst/>
                          <a:latin typeface="+mn-lt"/>
                          <a:ea typeface="Calibri" panose="020F0502020204030204" pitchFamily="34" charset="0"/>
                          <a:cs typeface="Times New Roman" panose="02020603050405020304" pitchFamily="18" charset="0"/>
                        </a:rPr>
                        <a:t>ł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err="1" smtClean="0">
                          <a:effectLst/>
                          <a:latin typeface="+mn-lt"/>
                          <a:ea typeface="Calibri" panose="020F0502020204030204" pitchFamily="34" charset="0"/>
                          <a:cs typeface="Times New Roman" panose="02020603050405020304" pitchFamily="18" charset="0"/>
                        </a:rPr>
                        <a:t>Vestibular</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349081378"/>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err="1" smtClean="0">
                          <a:effectLst/>
                          <a:latin typeface="+mn-lt"/>
                          <a:ea typeface="Calibri" panose="020F0502020204030204" pitchFamily="34" charset="0"/>
                          <a:cs typeface="Times New Roman" panose="02020603050405020304" pitchFamily="18" charset="0"/>
                        </a:rPr>
                        <a:t>Kontrola postawy ciała</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417343209"/>
                  </a:ext>
                </a:extLst>
              </a:tr>
              <a:tr h="2039690">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400" dirty="0" smtClean="0">
                          <a:effectLst/>
                          <a:latin typeface="+mn-lt"/>
                          <a:ea typeface="Calibri" panose="020F0502020204030204" pitchFamily="34" charset="0"/>
                          <a:cs typeface="Times New Roman" panose="02020603050405020304" pitchFamily="18" charset="0"/>
                        </a:rPr>
                        <a:t>Należy rozważyć wykorzystanie wzmożonej pionowej lub liniowej aktywności przedsionkowej z propriocepcją w celu aktywacji tonicznego prostowania postawy.</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792043036"/>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Wzajemna </a:t>
                      </a:r>
                      <a:r>
                        <a:rPr lang="lv-LV" sz="2400" dirty="0" err="1" smtClean="0">
                          <a:effectLst/>
                          <a:latin typeface="+mn-lt"/>
                          <a:ea typeface="Calibri" panose="020F0502020204030204" pitchFamily="34" charset="0"/>
                          <a:cs typeface="Times New Roman" panose="02020603050405020304" pitchFamily="18" charset="0"/>
                        </a:rPr>
                        <a:t>integracja i sekwencja</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008638223"/>
                  </a:ext>
                </a:extLst>
              </a:tr>
              <a:tr h="1223814">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400" dirty="0" smtClean="0">
                          <a:effectLst/>
                          <a:latin typeface="+mn-lt"/>
                          <a:ea typeface="Calibri" panose="020F0502020204030204" pitchFamily="34" charset="0"/>
                          <a:cs typeface="Times New Roman" panose="02020603050405020304" pitchFamily="18" charset="0"/>
                        </a:rPr>
                        <a:t>Wykorzystanie rytmów dźwiękowych w celu zwiększenia aktywności przedsionkowej i proprioceptywnej.</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Łączenie zmysłów z umiejętnościami motorycznymi i praktycznymi</a:t>
            </a:r>
            <a:endParaRPr lang="en-US" dirty="0"/>
          </a:p>
        </p:txBody>
      </p:sp>
    </p:spTree>
    <p:extLst>
      <p:ext uri="{BB962C8B-B14F-4D97-AF65-F5344CB8AC3E}">
        <p14:creationId xmlns:p14="http://schemas.microsoft.com/office/powerpoint/2010/main" val="3973382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53251360"/>
              </p:ext>
            </p:extLst>
          </p:nvPr>
        </p:nvGraphicFramePr>
        <p:xfrm>
          <a:off x="1326004" y="1334125"/>
          <a:ext cx="10336344" cy="5074920"/>
        </p:xfrm>
        <a:graphic>
          <a:graphicData uri="http://schemas.openxmlformats.org/drawingml/2006/table">
            <a:tbl>
              <a:tblPr firstRow="1" firstCol="1" bandRow="1"/>
              <a:tblGrid>
                <a:gridCol w="2207241">
                  <a:extLst>
                    <a:ext uri="{9D8B030D-6E8A-4147-A177-3AD203B41FA5}">
                      <a16:colId xmlns="" xmlns:p14="http://schemas.microsoft.com/office/powerpoint/2010/main" xmlns:a16="http://schemas.microsoft.com/office/drawing/2014/main" val="3082466435"/>
                    </a:ext>
                  </a:extLst>
                </a:gridCol>
                <a:gridCol w="8129103">
                  <a:extLst>
                    <a:ext uri="{9D8B030D-6E8A-4147-A177-3AD203B41FA5}">
                      <a16:colId xmlns="" xmlns:p14="http://schemas.microsoft.com/office/powerpoint/2010/main" xmlns:a16="http://schemas.microsoft.com/office/drawing/2014/main" val="1593670754"/>
                    </a:ext>
                  </a:extLst>
                </a:gridCol>
              </a:tblGrid>
              <a:tr h="271959">
                <a:tc>
                  <a:txBody>
                    <a:bodyPr/>
                    <a:lstStyle/>
                    <a:p>
                      <a:pPr marL="457200" algn="ctr">
                        <a:lnSpc>
                          <a:spcPct val="150000"/>
                        </a:lnSpc>
                        <a:spcAft>
                          <a:spcPts val="0"/>
                        </a:spcAft>
                      </a:pPr>
                      <a:r>
                        <a:rPr lang="lv-LV" sz="2000" b="1" dirty="0" err="1" smtClean="0">
                          <a:effectLst/>
                          <a:latin typeface="+mn-lt"/>
                          <a:ea typeface="Calibri" panose="020F0502020204030204" pitchFamily="34" charset="0"/>
                          <a:cs typeface="Times New Roman" panose="02020603050405020304" pitchFamily="18" charset="0"/>
                        </a:rPr>
                        <a:t>Zmys</a:t>
                      </a:r>
                      <a:r>
                        <a:rPr lang="lv-LV" sz="2000" b="1" dirty="0" smtClean="0">
                          <a:effectLst/>
                          <a:latin typeface="+mn-lt"/>
                          <a:ea typeface="Calibri" panose="020F0502020204030204" pitchFamily="34" charset="0"/>
                          <a:cs typeface="Times New Roman" panose="02020603050405020304" pitchFamily="18" charset="0"/>
                        </a:rPr>
                        <a:t>ł </a:t>
                      </a:r>
                      <a:endParaRPr lang="en-US" sz="20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1800" dirty="0" err="1" smtClean="0">
                          <a:effectLst/>
                          <a:latin typeface="+mn-lt"/>
                          <a:ea typeface="Calibri" panose="020F0502020204030204" pitchFamily="34" charset="0"/>
                          <a:cs typeface="Times New Roman" panose="02020603050405020304" pitchFamily="18" charset="0"/>
                        </a:rPr>
                        <a:t>Propriocepcja</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349081378"/>
                  </a:ext>
                </a:extLst>
              </a:tr>
              <a:tr h="407938">
                <a:tc>
                  <a:txBody>
                    <a:bodyPr/>
                    <a:lstStyle/>
                    <a:p>
                      <a:pPr marL="457200" algn="ctr">
                        <a:lnSpc>
                          <a:spcPct val="150000"/>
                        </a:lnSpc>
                        <a:spcAft>
                          <a:spcPts val="0"/>
                        </a:spcAft>
                      </a:pPr>
                      <a:r>
                        <a:rPr lang="lv-LV" sz="2000" b="1" dirty="0" err="1" smtClean="0">
                          <a:effectLst/>
                          <a:latin typeface="+mn-lt"/>
                          <a:ea typeface="Calibri" panose="020F0502020204030204" pitchFamily="34" charset="0"/>
                          <a:cs typeface="Times New Roman" panose="02020603050405020304" pitchFamily="18" charset="0"/>
                        </a:rPr>
                        <a:t>Działalność</a:t>
                      </a:r>
                      <a:endParaRPr lang="en-US" sz="20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1800" dirty="0" err="1" smtClean="0">
                          <a:effectLst/>
                          <a:latin typeface="+mn-lt"/>
                          <a:ea typeface="Calibri" panose="020F0502020204030204" pitchFamily="34" charset="0"/>
                          <a:cs typeface="Times New Roman" panose="02020603050405020304" pitchFamily="18" charset="0"/>
                        </a:rPr>
                        <a:t>Umiejętności w zakresie drobnej </a:t>
                      </a:r>
                      <a:r>
                        <a:rPr lang="lv-LV" sz="1800" dirty="0" smtClean="0">
                          <a:effectLst/>
                          <a:latin typeface="+mn-lt"/>
                          <a:ea typeface="Calibri" panose="020F0502020204030204" pitchFamily="34" charset="0"/>
                          <a:cs typeface="Times New Roman" panose="02020603050405020304" pitchFamily="18" charset="0"/>
                        </a:rPr>
                        <a:t>motoryki</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417343209"/>
                  </a:ext>
                </a:extLst>
              </a:tr>
              <a:tr h="2039690">
                <a:tc>
                  <a:txBody>
                    <a:bodyPr/>
                    <a:lstStyle/>
                    <a:p>
                      <a:pPr marL="144000" algn="ctr">
                        <a:lnSpc>
                          <a:spcPct val="150000"/>
                        </a:lnSpc>
                        <a:spcAft>
                          <a:spcPts val="0"/>
                        </a:spcAft>
                      </a:pPr>
                      <a:r>
                        <a:rPr lang="lv-LV" sz="2000" b="1" dirty="0" err="1" smtClean="0">
                          <a:effectLst/>
                          <a:latin typeface="+mn-lt"/>
                          <a:ea typeface="Calibri" panose="020F0502020204030204" pitchFamily="34" charset="0"/>
                          <a:cs typeface="Times New Roman" panose="02020603050405020304" pitchFamily="18" charset="0"/>
                        </a:rPr>
                        <a:t>Interwencja</a:t>
                      </a:r>
                      <a:endParaRPr lang="en-US" sz="20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1800" dirty="0" smtClean="0">
                          <a:effectLst/>
                          <a:latin typeface="+mn-lt"/>
                          <a:ea typeface="Calibri" panose="020F0502020204030204" pitchFamily="34" charset="0"/>
                          <a:cs typeface="Times New Roman" panose="02020603050405020304" pitchFamily="18" charset="0"/>
                        </a:rPr>
                        <a:t>Należy rozważyć zastosowanie większej aktywności wizualnej dzięki ciemnym i pogrubionym nadrukom z dodatkiem światła;</a:t>
                      </a:r>
                    </a:p>
                    <a:p>
                      <a:pPr marL="457200" algn="just">
                        <a:lnSpc>
                          <a:spcPct val="150000"/>
                        </a:lnSpc>
                        <a:spcAft>
                          <a:spcPts val="0"/>
                        </a:spcAft>
                      </a:pPr>
                      <a:r>
                        <a:rPr lang="en-US" sz="1800" dirty="0" smtClean="0">
                          <a:effectLst/>
                          <a:latin typeface="+mn-lt"/>
                          <a:ea typeface="Calibri" panose="020F0502020204030204" pitchFamily="34" charset="0"/>
                          <a:cs typeface="Times New Roman" panose="02020603050405020304" pitchFamily="18" charset="0"/>
                        </a:rPr>
                        <a:t>Wykorzystanie wzmocnionych działań dotykowych i proprioceptywnych dla mięśni wewnętrznych w celu zwiększenia wytrzymałości i budowania umiejętności.</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792043036"/>
                  </a:ext>
                </a:extLst>
              </a:tr>
              <a:tr h="407938">
                <a:tc>
                  <a:txBody>
                    <a:bodyPr/>
                    <a:lstStyle/>
                    <a:p>
                      <a:pPr marL="457200" algn="ctr">
                        <a:lnSpc>
                          <a:spcPct val="150000"/>
                        </a:lnSpc>
                        <a:spcAft>
                          <a:spcPts val="0"/>
                        </a:spcAft>
                      </a:pPr>
                      <a:r>
                        <a:rPr lang="lv-LV" sz="2000" b="1" dirty="0" err="1" smtClean="0">
                          <a:effectLst/>
                          <a:latin typeface="+mn-lt"/>
                          <a:ea typeface="Calibri" panose="020F0502020204030204" pitchFamily="34" charset="0"/>
                          <a:cs typeface="Times New Roman" panose="02020603050405020304" pitchFamily="18" charset="0"/>
                        </a:rPr>
                        <a:t>Działalność</a:t>
                      </a:r>
                      <a:endParaRPr lang="en-US" sz="20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1800" dirty="0" err="1" smtClean="0">
                          <a:effectLst/>
                          <a:latin typeface="+mn-lt"/>
                          <a:ea typeface="Calibri" panose="020F0502020204030204" pitchFamily="34" charset="0"/>
                          <a:cs typeface="Times New Roman" panose="02020603050405020304" pitchFamily="18" charset="0"/>
                        </a:rPr>
                        <a:t>Umiejętności </a:t>
                      </a:r>
                      <a:r>
                        <a:rPr lang="lv-LV" sz="1800" dirty="0" smtClean="0">
                          <a:effectLst/>
                          <a:latin typeface="+mn-lt"/>
                          <a:ea typeface="Calibri" panose="020F0502020204030204" pitchFamily="34" charset="0"/>
                          <a:cs typeface="Times New Roman" panose="02020603050405020304" pitchFamily="18" charset="0"/>
                        </a:rPr>
                        <a:t>motoryczne brutto</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008638223"/>
                  </a:ext>
                </a:extLst>
              </a:tr>
              <a:tr h="1223814">
                <a:tc>
                  <a:txBody>
                    <a:bodyPr/>
                    <a:lstStyle/>
                    <a:p>
                      <a:pPr marL="144000" algn="ctr">
                        <a:lnSpc>
                          <a:spcPct val="150000"/>
                        </a:lnSpc>
                        <a:spcAft>
                          <a:spcPts val="0"/>
                        </a:spcAft>
                      </a:pPr>
                      <a:r>
                        <a:rPr lang="lv-LV" sz="2000" b="1" dirty="0" err="1" smtClean="0">
                          <a:effectLst/>
                          <a:latin typeface="+mn-lt"/>
                          <a:ea typeface="Calibri" panose="020F0502020204030204" pitchFamily="34" charset="0"/>
                          <a:cs typeface="Times New Roman" panose="02020603050405020304" pitchFamily="18" charset="0"/>
                        </a:rPr>
                        <a:t>Interwencja</a:t>
                      </a:r>
                      <a:endParaRPr lang="en-US" sz="20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1800" dirty="0" smtClean="0">
                          <a:effectLst/>
                          <a:latin typeface="+mn-lt"/>
                          <a:ea typeface="Calibri" panose="020F0502020204030204" pitchFamily="34" charset="0"/>
                          <a:cs typeface="Times New Roman" panose="02020603050405020304" pitchFamily="18" charset="0"/>
                        </a:rPr>
                        <a:t>Należy rozważyć zwiększenie aktywności aparatu przedsionkowego, zwiększając w ten sposób napięcie posturalne, oraz wprowadzić aktywność proprioceptywną poprzez ćwiczenia wytrzymałościowe (ciężarowe) i wysiłkowe, a następnie utrudniać zadania.</a:t>
                      </a:r>
                      <a:endParaRPr lang="en-US"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Łączenie zmysłów z umiejętnościami motorycznymi i praktycznymi</a:t>
            </a:r>
            <a:endParaRPr lang="en-US" dirty="0"/>
          </a:p>
        </p:txBody>
      </p:sp>
    </p:spTree>
    <p:extLst>
      <p:ext uri="{BB962C8B-B14F-4D97-AF65-F5344CB8AC3E}">
        <p14:creationId xmlns:p14="http://schemas.microsoft.com/office/powerpoint/2010/main" val="6104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796457003"/>
              </p:ext>
            </p:extLst>
          </p:nvPr>
        </p:nvGraphicFramePr>
        <p:xfrm>
          <a:off x="1326004" y="1334125"/>
          <a:ext cx="10336344" cy="5431536"/>
        </p:xfrm>
        <a:graphic>
          <a:graphicData uri="http://schemas.openxmlformats.org/drawingml/2006/table">
            <a:tbl>
              <a:tblPr firstRow="1" firstCol="1" bandRow="1"/>
              <a:tblGrid>
                <a:gridCol w="2207241">
                  <a:extLst>
                    <a:ext uri="{9D8B030D-6E8A-4147-A177-3AD203B41FA5}">
                      <a16:colId xmlns="" xmlns:p14="http://schemas.microsoft.com/office/powerpoint/2010/main" xmlns:a16="http://schemas.microsoft.com/office/drawing/2014/main" val="3082466435"/>
                    </a:ext>
                  </a:extLst>
                </a:gridCol>
                <a:gridCol w="8129103">
                  <a:extLst>
                    <a:ext uri="{9D8B030D-6E8A-4147-A177-3AD203B41FA5}">
                      <a16:colId xmlns="" xmlns:p14="http://schemas.microsoft.com/office/powerpoint/2010/main" xmlns:a16="http://schemas.microsoft.com/office/drawing/2014/main" val="1593670754"/>
                    </a:ext>
                  </a:extLst>
                </a:gridCol>
              </a:tblGrid>
              <a:tr h="271959">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Zmys</a:t>
                      </a:r>
                      <a:r>
                        <a:rPr lang="lv-LV" sz="2400" b="1" dirty="0" smtClean="0">
                          <a:effectLst/>
                          <a:latin typeface="+mn-lt"/>
                          <a:ea typeface="Calibri" panose="020F0502020204030204" pitchFamily="34" charset="0"/>
                          <a:cs typeface="Times New Roman" panose="02020603050405020304" pitchFamily="18" charset="0"/>
                        </a:rPr>
                        <a:t>ł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err="1" smtClean="0">
                          <a:effectLst/>
                          <a:latin typeface="+mn-lt"/>
                          <a:ea typeface="Calibri" panose="020F0502020204030204" pitchFamily="34" charset="0"/>
                          <a:cs typeface="Times New Roman" panose="02020603050405020304" pitchFamily="18" charset="0"/>
                        </a:rPr>
                        <a:t>Dotykając</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349081378"/>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err="1" smtClean="0">
                          <a:effectLst/>
                          <a:latin typeface="+mn-lt"/>
                          <a:ea typeface="Calibri" panose="020F0502020204030204" pitchFamily="34" charset="0"/>
                          <a:cs typeface="Times New Roman" panose="02020603050405020304" pitchFamily="18" charset="0"/>
                        </a:rPr>
                        <a:t>Praktyczna strona</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417343209"/>
                  </a:ext>
                </a:extLst>
              </a:tr>
              <a:tr h="1499016">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smtClean="0">
                          <a:effectLst/>
                          <a:latin typeface="+mn-lt"/>
                          <a:ea typeface="Calibri" panose="020F0502020204030204" pitchFamily="34" charset="0"/>
                          <a:cs typeface="Times New Roman" panose="02020603050405020304" pitchFamily="18" charset="0"/>
                        </a:rPr>
                        <a:t>Należy rozważyć szersze wykorzystanie działań proprioceptywnych;</a:t>
                      </a:r>
                    </a:p>
                    <a:p>
                      <a:pPr marL="457200" algn="just">
                        <a:lnSpc>
                          <a:spcPct val="115000"/>
                        </a:lnSpc>
                        <a:spcAft>
                          <a:spcPts val="0"/>
                        </a:spcAft>
                      </a:pPr>
                      <a:r>
                        <a:rPr lang="en-US" sz="2400" dirty="0" smtClean="0">
                          <a:effectLst/>
                          <a:latin typeface="+mn-lt"/>
                          <a:ea typeface="Calibri" panose="020F0502020204030204" pitchFamily="34" charset="0"/>
                          <a:cs typeface="Times New Roman" panose="02020603050405020304" pitchFamily="18" charset="0"/>
                        </a:rPr>
                        <a:t>Zapewnij zajęcia poznawcze, wizualne i słuchowe, aby zwiększyć funkcje kinestetyczne.</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792043036"/>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err="1" smtClean="0">
                          <a:effectLst/>
                          <a:latin typeface="+mn-lt"/>
                          <a:ea typeface="Calibri" panose="020F0502020204030204" pitchFamily="34" charset="0"/>
                          <a:cs typeface="Times New Roman" panose="02020603050405020304" pitchFamily="18" charset="0"/>
                        </a:rPr>
                        <a:t>Organizacja działań</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008638223"/>
                  </a:ext>
                </a:extLst>
              </a:tr>
              <a:tr h="1223814">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smtClean="0">
                          <a:effectLst/>
                          <a:latin typeface="+mn-lt"/>
                          <a:ea typeface="Calibri" panose="020F0502020204030204" pitchFamily="34" charset="0"/>
                          <a:cs typeface="Times New Roman" panose="02020603050405020304" pitchFamily="18" charset="0"/>
                        </a:rPr>
                        <a:t>Zapewnienie możliwości fizycznego kształtowania środowiska poprzez ćwiczenia;</a:t>
                      </a:r>
                    </a:p>
                    <a:p>
                      <a:pPr marL="457200" algn="just">
                        <a:lnSpc>
                          <a:spcPct val="115000"/>
                        </a:lnSpc>
                        <a:spcAft>
                          <a:spcPts val="0"/>
                        </a:spcAft>
                      </a:pPr>
                      <a:r>
                        <a:rPr lang="en-US" sz="2400" dirty="0" smtClean="0">
                          <a:effectLst/>
                          <a:latin typeface="+mn-lt"/>
                          <a:ea typeface="Calibri" panose="020F0502020204030204" pitchFamily="34" charset="0"/>
                          <a:cs typeface="Times New Roman" panose="02020603050405020304" pitchFamily="18" charset="0"/>
                        </a:rPr>
                        <a:t>Ponadto należy stwarzać okazje do rozwiązywania problemów poznawczych, przewidując w ten sposób zamierzone rezultaty</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Łączenie zmysłów z umiejętnościami motorycznymi i praktycznymi</a:t>
            </a:r>
            <a:endParaRPr lang="en-US" dirty="0"/>
          </a:p>
        </p:txBody>
      </p:sp>
    </p:spTree>
    <p:extLst>
      <p:ext uri="{BB962C8B-B14F-4D97-AF65-F5344CB8AC3E}">
        <p14:creationId xmlns:p14="http://schemas.microsoft.com/office/powerpoint/2010/main" val="385302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266604018"/>
              </p:ext>
            </p:extLst>
          </p:nvPr>
        </p:nvGraphicFramePr>
        <p:xfrm>
          <a:off x="1326004" y="1334125"/>
          <a:ext cx="10336344" cy="4406808"/>
        </p:xfrm>
        <a:graphic>
          <a:graphicData uri="http://schemas.openxmlformats.org/drawingml/2006/table">
            <a:tbl>
              <a:tblPr firstRow="1" firstCol="1" bandRow="1"/>
              <a:tblGrid>
                <a:gridCol w="2207241">
                  <a:extLst>
                    <a:ext uri="{9D8B030D-6E8A-4147-A177-3AD203B41FA5}">
                      <a16:colId xmlns="" xmlns:p14="http://schemas.microsoft.com/office/powerpoint/2010/main" xmlns:a16="http://schemas.microsoft.com/office/drawing/2014/main" val="3082466435"/>
                    </a:ext>
                  </a:extLst>
                </a:gridCol>
                <a:gridCol w="8129103">
                  <a:extLst>
                    <a:ext uri="{9D8B030D-6E8A-4147-A177-3AD203B41FA5}">
                      <a16:colId xmlns="" xmlns:p14="http://schemas.microsoft.com/office/powerpoint/2010/main" xmlns:a16="http://schemas.microsoft.com/office/drawing/2014/main" val="1593670754"/>
                    </a:ext>
                  </a:extLst>
                </a:gridCol>
              </a:tblGrid>
              <a:tr h="271959">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Zmys</a:t>
                      </a:r>
                      <a:r>
                        <a:rPr lang="lv-LV" sz="2400" b="1" dirty="0" smtClean="0">
                          <a:effectLst/>
                          <a:latin typeface="+mn-lt"/>
                          <a:ea typeface="Calibri" panose="020F0502020204030204" pitchFamily="34" charset="0"/>
                          <a:cs typeface="Times New Roman" panose="02020603050405020304" pitchFamily="18" charset="0"/>
                        </a:rPr>
                        <a:t>ł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err="1" smtClean="0">
                          <a:effectLst/>
                          <a:latin typeface="Times New Roman" panose="02020603050405020304" pitchFamily="18" charset="0"/>
                          <a:ea typeface="Calibri" panose="020F0502020204030204" pitchFamily="34" charset="0"/>
                          <a:cs typeface="Times New Roman" panose="02020603050405020304" pitchFamily="18" charset="0"/>
                        </a:rPr>
                        <a:t>Słuch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349081378"/>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Times New Roman" panose="02020603050405020304" pitchFamily="18" charset="0"/>
                          <a:ea typeface="Calibri" panose="020F0502020204030204" pitchFamily="34" charset="0"/>
                          <a:cs typeface="Times New Roman" panose="02020603050405020304" pitchFamily="18" charset="0"/>
                        </a:rPr>
                        <a:t>Publiczność</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417343209"/>
                  </a:ext>
                </a:extLst>
              </a:tr>
              <a:tr h="1499016">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Zwiększenie powiązania między zajęciami przedsionkowymi a zajęciami rytmiczno-muzycznymi;</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3792043036"/>
                  </a:ext>
                </a:extLst>
              </a:tr>
              <a:tr h="407938">
                <a:tc>
                  <a:txBody>
                    <a:bodyPr/>
                    <a:lstStyle/>
                    <a:p>
                      <a:pPr marL="4572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Działalność</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err="1" smtClean="0">
                          <a:effectLst/>
                          <a:latin typeface="Times New Roman" panose="02020603050405020304" pitchFamily="18" charset="0"/>
                          <a:ea typeface="Calibri" panose="020F0502020204030204" pitchFamily="34" charset="0"/>
                          <a:cs typeface="Times New Roman" panose="02020603050405020304" pitchFamily="18" charset="0"/>
                        </a:rPr>
                        <a:t>Ekspresja konsekutywna i społeczna</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2008638223"/>
                  </a:ext>
                </a:extLst>
              </a:tr>
              <a:tr h="1223814">
                <a:tc>
                  <a:txBody>
                    <a:bodyPr/>
                    <a:lstStyle/>
                    <a:p>
                      <a:pPr marL="144000" algn="ctr">
                        <a:lnSpc>
                          <a:spcPct val="150000"/>
                        </a:lnSpc>
                        <a:spcAft>
                          <a:spcPts val="0"/>
                        </a:spcAft>
                      </a:pPr>
                      <a:r>
                        <a:rPr lang="lv-LV" sz="2400" b="1" dirty="0" err="1" smtClean="0">
                          <a:effectLst/>
                          <a:latin typeface="+mn-lt"/>
                          <a:ea typeface="Calibri" panose="020F0502020204030204" pitchFamily="34" charset="0"/>
                          <a:cs typeface="Times New Roman" panose="02020603050405020304" pitchFamily="18" charset="0"/>
                        </a:rPr>
                        <a:t>Interwencja</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Zwiększenie niewerbalnego zrozumienia ciała;</a:t>
                      </a:r>
                    </a:p>
                    <a:p>
                      <a:pPr marL="457200" algn="just">
                        <a:lnSpc>
                          <a:spcPct val="115000"/>
                        </a:lnSpc>
                        <a:spcAft>
                          <a:spcPts val="0"/>
                        </a:spcAf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Jeśli to możliwe, używaj instrukcji wizualnych, aby rozwijać pamięć i rozumienie.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p14="http://schemas.microsoft.com/office/powerpoint/2010/main"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Łączenie zmysłów z umiejętnościami motorycznymi i praktycznymi</a:t>
            </a:r>
            <a:endParaRPr lang="en-US" dirty="0"/>
          </a:p>
        </p:txBody>
      </p:sp>
    </p:spTree>
    <p:extLst>
      <p:ext uri="{BB962C8B-B14F-4D97-AF65-F5344CB8AC3E}">
        <p14:creationId xmlns:p14="http://schemas.microsoft.com/office/powerpoint/2010/main" val="157480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Integracja sensoryczna</a:t>
            </a:r>
            <a:endParaRPr lang="en-US" dirty="0"/>
          </a:p>
        </p:txBody>
      </p:sp>
      <p:sp>
        <p:nvSpPr>
          <p:cNvPr id="3" name="Content Placeholder 2"/>
          <p:cNvSpPr>
            <a:spLocks noGrp="1"/>
          </p:cNvSpPr>
          <p:nvPr>
            <p:ph idx="1"/>
          </p:nvPr>
        </p:nvSpPr>
        <p:spPr>
          <a:xfrm>
            <a:off x="718278" y="5362494"/>
            <a:ext cx="10515600" cy="1350130"/>
          </a:xfrm>
        </p:spPr>
        <p:txBody>
          <a:bodyPr>
            <a:normAutofit fontScale="92500" lnSpcReduction="20000"/>
          </a:bodyPr>
          <a:lstStyle/>
          <a:p>
            <a:pPr marL="0" indent="0">
              <a:buNone/>
            </a:pPr>
            <a:endParaRPr lang="lv-LV" sz="2400" i="1" dirty="0" smtClean="0">
              <a:hlinkClick r:id="rId3"/>
            </a:endParaRPr>
          </a:p>
          <a:p>
            <a:pPr marL="0" indent="0">
              <a:buNone/>
            </a:pPr>
            <a:endParaRPr lang="lv-LV" sz="2400" i="1" dirty="0">
              <a:hlinkClick r:id="rId3"/>
            </a:endParaRPr>
          </a:p>
          <a:p>
            <a:pPr marL="0" indent="0">
              <a:buNone/>
            </a:pPr>
            <a:r>
              <a:rPr lang="en-US" sz="2400" i="1" dirty="0">
                <a:hlinkClick r:id="rId3"/>
              </a:rPr>
              <a:t>Teorie </a:t>
            </a:r>
            <a:r>
              <a:rPr lang="en-US" sz="2400" i="1" dirty="0" smtClean="0">
                <a:hlinkClick r:id="rId3"/>
              </a:rPr>
              <a:t>Ayres </a:t>
            </a:r>
            <a:r>
              <a:rPr lang="en-US" sz="2400" i="1" dirty="0">
                <a:hlinkClick r:id="rId3"/>
              </a:rPr>
              <a:t>dotyczące autyzmu i integracji sensorycznej zrewidowane: What Contemporary Neuroscience Has to Say. </a:t>
            </a:r>
            <a:r>
              <a:rPr lang="lv-LV" sz="2400" i="1" dirty="0" smtClean="0">
                <a:hlinkClick r:id="rId3"/>
              </a:rPr>
              <a:t>(</a:t>
            </a:r>
            <a:r>
              <a:rPr lang="en-US" sz="2400" i="1" dirty="0" smtClean="0">
                <a:hlinkClick r:id="rId3"/>
              </a:rPr>
              <a:t>Kilroy, Aziz-Zadeh </a:t>
            </a:r>
            <a:r>
              <a:rPr lang="en-US" sz="2400" i="1" dirty="0">
                <a:hlinkClick r:id="rId3"/>
              </a:rPr>
              <a:t>&amp; </a:t>
            </a:r>
            <a:r>
              <a:rPr lang="en-US" sz="2400" i="1" dirty="0" err="1" smtClean="0">
                <a:hlinkClick r:id="rId3"/>
              </a:rPr>
              <a:t>Cermak</a:t>
            </a:r>
            <a:r>
              <a:rPr lang="en-US" sz="2400" i="1" dirty="0" smtClean="0">
                <a:hlinkClick r:id="rId3"/>
              </a:rPr>
              <a:t>, 2019)</a:t>
            </a:r>
            <a:endParaRPr lang="en-US" sz="2400" i="1" dirty="0"/>
          </a:p>
        </p:txBody>
      </p:sp>
      <p:sp>
        <p:nvSpPr>
          <p:cNvPr id="4" name="Rectangle 3"/>
          <p:cNvSpPr/>
          <p:nvPr/>
        </p:nvSpPr>
        <p:spPr>
          <a:xfrm>
            <a:off x="974360" y="1338272"/>
            <a:ext cx="10379439" cy="4401205"/>
          </a:xfrm>
          <a:prstGeom prst="rect">
            <a:avLst/>
          </a:prstGeom>
        </p:spPr>
        <p:txBody>
          <a:bodyPr wrap="square">
            <a:spAutoFit/>
          </a:bodyPr>
          <a:lstStyle/>
          <a:p>
            <a:pPr marL="457200" indent="-457200">
              <a:buFont typeface="Arial" panose="020B0604020202020204" pitchFamily="34" charset="0"/>
              <a:buChar char="•"/>
            </a:pPr>
            <a:r>
              <a:rPr lang="en-US" sz="2800" dirty="0"/>
              <a:t>Integracja jest procesem dynamicznym, który pozwala dziecku wpływać na wydarzenia w stale zmieniającym się środowisku i dostosowywać się do nich.</a:t>
            </a:r>
          </a:p>
          <a:p>
            <a:pPr marL="457200" indent="-457200">
              <a:buFont typeface="Arial" panose="020B0604020202020204" pitchFamily="34" charset="0"/>
              <a:buChar char="•"/>
            </a:pPr>
            <a:r>
              <a:rPr lang="en-US" sz="2800" dirty="0"/>
              <a:t>Informacje </a:t>
            </a:r>
            <a:r>
              <a:rPr lang="en-US" sz="2800" dirty="0" smtClean="0"/>
              <a:t>przychodzące </a:t>
            </a:r>
            <a:r>
              <a:rPr lang="en-US" sz="2800" dirty="0"/>
              <a:t>są przetwarzane z różną intensywnością i znaczeniem</a:t>
            </a:r>
          </a:p>
          <a:p>
            <a:pPr marL="457200" indent="-457200">
              <a:buFont typeface="Arial" panose="020B0604020202020204" pitchFamily="34" charset="0"/>
              <a:buChar char="•"/>
            </a:pPr>
            <a:r>
              <a:rPr lang="en-US" sz="2800" dirty="0" smtClean="0"/>
              <a:t>Zadania </a:t>
            </a:r>
            <a:r>
              <a:rPr lang="en-US" sz="2800" dirty="0"/>
              <a:t>są kształtowane w taki sam sposób, jak w życiu codziennym, które wymaga serii coraz bardziej złożonych, dostosowanych do potrzeb reakcji opartych na </a:t>
            </a:r>
            <a:r>
              <a:rPr lang="en-US" sz="2800" dirty="0" smtClean="0"/>
              <a:t>percepcji </a:t>
            </a:r>
            <a:r>
              <a:rPr lang="en-US" sz="2800" dirty="0"/>
              <a:t>sensorycznej.</a:t>
            </a:r>
          </a:p>
          <a:p>
            <a:pPr marL="457200" indent="-457200">
              <a:buFont typeface="Arial" panose="020B0604020202020204" pitchFamily="34" charset="0"/>
              <a:buChar char="•"/>
            </a:pPr>
            <a:r>
              <a:rPr lang="en-US" sz="2800" dirty="0" smtClean="0"/>
              <a:t>Pozytywne doświadczenie</a:t>
            </a:r>
            <a:r>
              <a:rPr lang="en-US" sz="2800" dirty="0"/>
              <a:t>, pomaga w kształtowaniu wzrostu i rozwoju dziecka oraz sprzyja dalszemu rozwojowi komunikacji</a:t>
            </a:r>
          </a:p>
        </p:txBody>
      </p:sp>
    </p:spTree>
    <p:extLst>
      <p:ext uri="{BB962C8B-B14F-4D97-AF65-F5344CB8AC3E}">
        <p14:creationId xmlns:p14="http://schemas.microsoft.com/office/powerpoint/2010/main" val="3195327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PEO </a:t>
            </a:r>
            <a:endParaRPr lang="en-US" dirty="0"/>
          </a:p>
        </p:txBody>
      </p:sp>
      <p:sp>
        <p:nvSpPr>
          <p:cNvPr id="3" name="Content Placeholder 2"/>
          <p:cNvSpPr>
            <a:spLocks noGrp="1"/>
          </p:cNvSpPr>
          <p:nvPr>
            <p:ph idx="1"/>
          </p:nvPr>
        </p:nvSpPr>
        <p:spPr/>
        <p:txBody>
          <a:bodyPr/>
          <a:lstStyle/>
          <a:p>
            <a:r>
              <a:rPr lang="en-US" dirty="0"/>
              <a:t>P - osoba - wartości, zainteresowania, umiejętności i doświadczenie życiowe, a także poznawcze, fizjologiczne, psychiczne, neurobehawioralne i psychologiczne aspekty jednostki</a:t>
            </a:r>
          </a:p>
          <a:p>
            <a:r>
              <a:rPr lang="en-US" dirty="0"/>
              <a:t>E-środowisko - środowisko fizyczne i kulturowe, a także wsparcie społeczne</a:t>
            </a:r>
          </a:p>
          <a:p>
            <a:r>
              <a:rPr lang="en-US" dirty="0"/>
              <a:t>O-zawodowe - działania, które są obserwowane jako zachowania wykonywane w określonym celu.</a:t>
            </a:r>
          </a:p>
          <a:p>
            <a:r>
              <a:rPr lang="en-US" dirty="0"/>
              <a:t>  OP </a:t>
            </a:r>
            <a:r>
              <a:rPr lang="lv-LV" dirty="0" smtClean="0"/>
              <a:t>-</a:t>
            </a:r>
            <a:r>
              <a:rPr lang="en-US" dirty="0"/>
              <a:t>sprawność zawodowa - kombinacja powyższych czynników, która przejawia się w zmodyfikowanym zachowaniu</a:t>
            </a:r>
          </a:p>
        </p:txBody>
      </p:sp>
    </p:spTree>
    <p:extLst>
      <p:ext uri="{BB962C8B-B14F-4D97-AF65-F5344CB8AC3E}">
        <p14:creationId xmlns:p14="http://schemas.microsoft.com/office/powerpoint/2010/main" val="7588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81200" y="473076"/>
            <a:ext cx="8229600" cy="746124"/>
          </a:xfrm>
        </p:spPr>
        <p:txBody>
          <a:bodyPr>
            <a:normAutofit/>
          </a:bodyPr>
          <a:lstStyle/>
          <a:p>
            <a:pPr eaLnBrk="1" hangingPunct="1"/>
            <a:r>
              <a:rPr lang="lv-LV" dirty="0" smtClean="0"/>
              <a:t>Referencje</a:t>
            </a:r>
            <a:endParaRPr lang="en-US" dirty="0" smtClean="0"/>
          </a:p>
        </p:txBody>
      </p:sp>
      <p:sp>
        <p:nvSpPr>
          <p:cNvPr id="43011" name="Rectangle 3"/>
          <p:cNvSpPr>
            <a:spLocks noGrp="1" noChangeArrowheads="1"/>
          </p:cNvSpPr>
          <p:nvPr>
            <p:ph idx="1"/>
          </p:nvPr>
        </p:nvSpPr>
        <p:spPr>
          <a:xfrm>
            <a:off x="1464039" y="1219200"/>
            <a:ext cx="8991600" cy="5486400"/>
          </a:xfrm>
        </p:spPr>
        <p:txBody>
          <a:bodyPr>
            <a:normAutofit fontScale="92500" lnSpcReduction="10000"/>
          </a:bodyPr>
          <a:lstStyle/>
          <a:p>
            <a:pPr eaLnBrk="1" hangingPunct="1"/>
            <a:r>
              <a:rPr lang="en-US" sz="2200" dirty="0">
                <a:latin typeface="+mj-lt"/>
              </a:rPr>
              <a:t>Amerykańskie Stowarzyszenie Terapii Zajęciowej (AOTA) </a:t>
            </a:r>
            <a:r>
              <a:rPr lang="en-US" sz="2200" dirty="0">
                <a:latin typeface="+mj-lt"/>
                <a:hlinkClick r:id="rId3"/>
              </a:rPr>
              <a:t>www.aota.org</a:t>
            </a:r>
            <a:endParaRPr lang="en-US" sz="2200" dirty="0">
              <a:latin typeface="+mj-lt"/>
            </a:endParaRPr>
          </a:p>
          <a:p>
            <a:r>
              <a:rPr lang="en-US" sz="2000" dirty="0">
                <a:latin typeface="+mj-lt"/>
              </a:rPr>
              <a:t>Ayres, A. Jean. (2005). </a:t>
            </a:r>
            <a:r>
              <a:rPr lang="en-US" sz="2000" i="1" dirty="0">
                <a:latin typeface="+mj-lt"/>
              </a:rPr>
              <a:t>Integracja sensoryczna i dziecko: wydanie z okazji 25-lecia</a:t>
            </a:r>
            <a:r>
              <a:rPr lang="en-US" sz="2000" dirty="0">
                <a:latin typeface="+mj-lt"/>
              </a:rPr>
              <a:t>. Los Angeles, Ca. Western Psychological Services.</a:t>
            </a:r>
          </a:p>
          <a:p>
            <a:r>
              <a:rPr lang="en-US" sz="2000" dirty="0">
                <a:latin typeface="+mj-lt"/>
              </a:rPr>
              <a:t>Greenspan, Stanley. (1995). </a:t>
            </a:r>
            <a:r>
              <a:rPr lang="en-US" sz="2000" i="1" dirty="0">
                <a:latin typeface="+mj-lt"/>
              </a:rPr>
              <a:t>The Challenging Child: Understanding, Raising, and Enjoying the Five "Difficult" Types of Children. </a:t>
            </a:r>
            <a:r>
              <a:rPr lang="en-US" sz="2000" dirty="0">
                <a:latin typeface="+mj-lt"/>
              </a:rPr>
              <a:t> New York, N.Y. Perseus Books.</a:t>
            </a:r>
          </a:p>
          <a:p>
            <a:r>
              <a:rPr lang="en-US" sz="2000" dirty="0" err="1">
                <a:latin typeface="+mj-lt"/>
              </a:rPr>
              <a:t>Kranowitz</a:t>
            </a:r>
            <a:r>
              <a:rPr lang="en-US" sz="2000" dirty="0">
                <a:latin typeface="+mj-lt"/>
              </a:rPr>
              <a:t>, Carol(1998). </a:t>
            </a:r>
            <a:r>
              <a:rPr lang="en-US" sz="2000" i="1" dirty="0">
                <a:latin typeface="+mj-lt"/>
              </a:rPr>
              <a:t>The Out-of-Sync Child: Recognizing and Coping with Sensory Processing Disorder, Revised Edition (Rozpoznawanie i radzenie sobie z zaburzeniami przetwarzania sensorycznego, wydanie poprawione).</a:t>
            </a:r>
            <a:r>
              <a:rPr lang="en-US" sz="2000" dirty="0">
                <a:latin typeface="+mj-lt"/>
              </a:rPr>
              <a:t> New York, NY. Starlight Press Books </a:t>
            </a:r>
          </a:p>
          <a:p>
            <a:r>
              <a:rPr lang="en-US" sz="2400" dirty="0">
                <a:latin typeface="+mj-lt"/>
                <a:hlinkClick r:id="rId4"/>
              </a:rPr>
              <a:t>http://www.spdfoundation.net</a:t>
            </a:r>
            <a:endParaRPr lang="en-US" sz="2400" dirty="0">
              <a:latin typeface="+mj-lt"/>
            </a:endParaRPr>
          </a:p>
          <a:p>
            <a:r>
              <a:rPr lang="en-US" sz="2000" dirty="0" err="1">
                <a:cs typeface="Lucida Sans Unicode" panose="020B0602030504020204" pitchFamily="34" charset="0"/>
              </a:rPr>
              <a:t>Ockner</a:t>
            </a:r>
            <a:r>
              <a:rPr lang="en-US" sz="2000" dirty="0">
                <a:cs typeface="Lucida Sans Unicode" panose="020B0602030504020204" pitchFamily="34" charset="0"/>
              </a:rPr>
              <a:t>, Sari. "Doradca ds. edukacji specjalnej - pięć praktycznych strategii sensorycznych dla klasy". </a:t>
            </a:r>
            <a:r>
              <a:rPr lang="en-US" sz="2000" i="1" dirty="0">
                <a:cs typeface="Lucida Sans Unicode" panose="020B0602030504020204" pitchFamily="34" charset="0"/>
              </a:rPr>
              <a:t>Five Sensory Strategies for Classroom</a:t>
            </a:r>
            <a:r>
              <a:rPr lang="en-US" sz="2000" dirty="0">
                <a:cs typeface="Lucida Sans Unicode" panose="020B0602030504020204" pitchFamily="34" charset="0"/>
              </a:rPr>
              <a:t>. 15 września 2013. </a:t>
            </a:r>
          </a:p>
          <a:p>
            <a:pPr marL="137160" indent="0">
              <a:buNone/>
            </a:pPr>
            <a:r>
              <a:rPr lang="en-US" sz="2000" dirty="0">
                <a:cs typeface="Lucida Sans Unicode" panose="020B0602030504020204" pitchFamily="34" charset="0"/>
                <a:hlinkClick r:id="rId5"/>
              </a:rPr>
              <a:t>http://www.specialeducationadvisor.com/five-practical-sensory-strategies-for-the-classroom/</a:t>
            </a:r>
            <a:endParaRPr lang="en-US" dirty="0">
              <a:cs typeface="Lucida Sans Unicode" panose="020B0602030504020204" pitchFamily="34" charset="0"/>
            </a:endParaRPr>
          </a:p>
          <a:p>
            <a:pPr marL="137160" indent="0">
              <a:buNone/>
            </a:pPr>
            <a:r>
              <a:rPr lang="en-US" sz="2000" i="1" u="sng" dirty="0">
                <a:cs typeface="Lucida Sans Unicode" panose="020B0602030504020204" pitchFamily="34" charset="0"/>
              </a:rPr>
              <a:t> Moja podróż do dentysty </a:t>
            </a:r>
            <a:r>
              <a:rPr lang="en-US" sz="2000" dirty="0">
                <a:cs typeface="Lucida Sans Unicode" panose="020B0602030504020204" pitchFamily="34" charset="0"/>
              </a:rPr>
              <a:t>Historia społeczna </a:t>
            </a:r>
            <a:r>
              <a:rPr lang="en-US" sz="2000" dirty="0">
                <a:cs typeface="Lucida Sans Unicode" panose="020B0602030504020204" pitchFamily="34" charset="0"/>
                <a:hlinkClick r:id="rId6"/>
              </a:rPr>
              <a:t>https://www.youtube.com/watch?v=2mNYubCfXbk</a:t>
            </a:r>
            <a:endParaRPr lang="en-US" sz="2000" dirty="0">
              <a:cs typeface="Lucida Sans Unicode" panose="020B0602030504020204" pitchFamily="34" charset="0"/>
            </a:endParaRPr>
          </a:p>
          <a:p>
            <a:pPr marL="137160" indent="0">
              <a:buNone/>
            </a:pPr>
            <a:r>
              <a:rPr lang="en-US" sz="2000" i="1" dirty="0"/>
              <a:t> Bill </a:t>
            </a:r>
            <a:r>
              <a:rPr lang="en-US" sz="2000" i="1" dirty="0" err="1"/>
              <a:t>Nason</a:t>
            </a:r>
            <a:r>
              <a:rPr lang="en-US" sz="2000" i="1" dirty="0"/>
              <a:t>, MS, LLP </a:t>
            </a:r>
            <a:r>
              <a:rPr lang="en-US" sz="2000" dirty="0"/>
              <a:t>omawia narzędzia, które pomagają dzieciom ze spektrum poczuć się bezpiecznie, akceptowanym i kompetentnym </a:t>
            </a:r>
            <a:r>
              <a:rPr lang="en-US" sz="2000" dirty="0">
                <a:hlinkClick r:id="rId7"/>
              </a:rPr>
              <a:t>http://www.facebook.com/autismdiscussionpage</a:t>
            </a:r>
            <a:endParaRPr lang="en-US" sz="2000" dirty="0"/>
          </a:p>
          <a:p>
            <a:pPr marL="137160" indent="0">
              <a:buNone/>
            </a:pPr>
            <a:endParaRPr lang="en-US" sz="2400" dirty="0"/>
          </a:p>
          <a:p>
            <a:endParaRPr lang="en-US" sz="2200" dirty="0">
              <a:latin typeface="+mj-lt"/>
            </a:endParaRPr>
          </a:p>
          <a:p>
            <a:endParaRPr lang="en-US" sz="2200" dirty="0">
              <a:latin typeface="+mj-lt"/>
            </a:endParaRPr>
          </a:p>
          <a:p>
            <a:endParaRPr lang="en-US" sz="2200" dirty="0">
              <a:latin typeface="+mj-lt"/>
            </a:endParaRPr>
          </a:p>
          <a:p>
            <a:endParaRPr lang="en-US" sz="2200" dirty="0">
              <a:latin typeface="+mj-lt"/>
            </a:endParaRPr>
          </a:p>
        </p:txBody>
      </p:sp>
    </p:spTree>
    <p:extLst>
      <p:ext uri="{BB962C8B-B14F-4D97-AF65-F5344CB8AC3E}">
        <p14:creationId xmlns:p14="http://schemas.microsoft.com/office/powerpoint/2010/main" val="24677029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Wsparcie terapeutyczne i zawodowe</a:t>
            </a:r>
          </a:p>
        </p:txBody>
      </p:sp>
      <p:sp>
        <p:nvSpPr>
          <p:cNvPr id="3" name="Content Placeholder 2"/>
          <p:cNvSpPr>
            <a:spLocks noGrp="1"/>
          </p:cNvSpPr>
          <p:nvPr>
            <p:ph idx="1"/>
          </p:nvPr>
        </p:nvSpPr>
        <p:spPr>
          <a:xfrm>
            <a:off x="838200" y="1454046"/>
            <a:ext cx="10515600" cy="4722917"/>
          </a:xfrm>
        </p:spPr>
        <p:txBody>
          <a:bodyPr>
            <a:normAutofit fontScale="92500" lnSpcReduction="10000"/>
          </a:bodyPr>
          <a:lstStyle/>
          <a:p>
            <a:r>
              <a:rPr lang="en-US" dirty="0"/>
              <a:t>Samo środowisko sensoryczne nie sprzyja integracji dziecka</a:t>
            </a:r>
          </a:p>
          <a:p>
            <a:r>
              <a:rPr lang="en-US" dirty="0"/>
              <a:t>pozytywna atmosfera, w której dziecko może czuć się bezpiecznie i komfortowo, aby nawiązać więź z terapeutą (</a:t>
            </a:r>
            <a:r>
              <a:rPr lang="en-US" dirty="0" err="1"/>
              <a:t>J. Aires </a:t>
            </a:r>
            <a:r>
              <a:rPr lang="en-US" dirty="0"/>
              <a:t>określił to jako "więź przyjemności")</a:t>
            </a:r>
          </a:p>
          <a:p>
            <a:r>
              <a:rPr lang="en-US" dirty="0"/>
              <a:t>Scaffolding - proces, w którym rodzice wspierają osiągnięcia dziecka wykraczające poza jego aktualne możliwości, aby rozwinąć umiejętności i kompetencje potrzebne do rozwoju</a:t>
            </a:r>
          </a:p>
          <a:p>
            <a:r>
              <a:rPr lang="en-US" dirty="0"/>
              <a:t>Jest to: "proces, w którym terapeuta lub inny asystent dostosowuje i kontroluje elementy zadania, które nie odpowiadają umiejętnościom dziecka, pozwalając mu skupić się na elementach, które leżą w zakresie jego możliwości, dzięki czemu osiąga sukces w zadaniu</a:t>
            </a:r>
            <a:r>
              <a:rPr lang="en-US" dirty="0" smtClean="0"/>
              <a:t>".</a:t>
            </a:r>
            <a:endParaRPr lang="lv-LV" dirty="0" smtClean="0"/>
          </a:p>
          <a:p>
            <a:r>
              <a:rPr lang="en-US" sz="2400" i="1" dirty="0">
                <a:hlinkClick r:id="rId3"/>
              </a:rPr>
              <a:t>Integracja </a:t>
            </a:r>
            <a:r>
              <a:rPr lang="en-US" sz="2400" i="1" dirty="0" smtClean="0">
                <a:hlinkClick r:id="rId3"/>
              </a:rPr>
              <a:t>sensoryczna</a:t>
            </a:r>
            <a:r>
              <a:rPr lang="en-US" sz="2400" i="1" dirty="0">
                <a:hlinkClick r:id="rId3"/>
              </a:rPr>
              <a:t>: Teoria i praktyka. FA Davis. </a:t>
            </a:r>
            <a:r>
              <a:rPr lang="lv-LV" sz="2400" i="1" dirty="0" smtClean="0">
                <a:hlinkClick r:id="rId3"/>
              </a:rPr>
              <a:t>(</a:t>
            </a:r>
            <a:r>
              <a:rPr lang="lv-LV" sz="2400" i="1" dirty="0" err="1">
                <a:hlinkClick r:id="rId3"/>
              </a:rPr>
              <a:t>Bundy</a:t>
            </a:r>
            <a:r>
              <a:rPr lang="lv-LV" sz="2400" i="1" dirty="0">
                <a:hlinkClick r:id="rId3"/>
              </a:rPr>
              <a:t>, </a:t>
            </a:r>
            <a:r>
              <a:rPr lang="lv-LV" sz="2400" i="1" dirty="0" err="1">
                <a:hlinkClick r:id="rId3"/>
              </a:rPr>
              <a:t>Lane</a:t>
            </a:r>
            <a:r>
              <a:rPr lang="lv-LV" sz="2400" i="1" dirty="0">
                <a:hlinkClick r:id="rId3"/>
              </a:rPr>
              <a:t>, &amp; </a:t>
            </a:r>
            <a:r>
              <a:rPr lang="lv-LV" sz="2400" i="1" dirty="0" err="1">
                <a:hlinkClick r:id="rId3"/>
              </a:rPr>
              <a:t>Marray</a:t>
            </a:r>
            <a:r>
              <a:rPr lang="lv-LV" sz="2400" i="1" dirty="0">
                <a:hlinkClick r:id="rId3"/>
              </a:rPr>
              <a:t>, </a:t>
            </a:r>
            <a:r>
              <a:rPr lang="lv-LV" sz="2400" i="1" dirty="0" smtClean="0">
                <a:hlinkClick r:id="rId3"/>
              </a:rPr>
              <a:t>2002)  </a:t>
            </a:r>
            <a:endParaRPr lang="lv-LV" sz="2400" i="1" dirty="0" smtClean="0"/>
          </a:p>
          <a:p>
            <a:endParaRPr lang="en-US" dirty="0"/>
          </a:p>
        </p:txBody>
      </p:sp>
    </p:spTree>
    <p:extLst>
      <p:ext uri="{BB962C8B-B14F-4D97-AF65-F5344CB8AC3E}">
        <p14:creationId xmlns:p14="http://schemas.microsoft.com/office/powerpoint/2010/main" val="393126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Środowisko wielozmysłowe</a:t>
            </a:r>
            <a:endParaRPr lang="en-US" dirty="0"/>
          </a:p>
        </p:txBody>
      </p:sp>
      <p:sp>
        <p:nvSpPr>
          <p:cNvPr id="3" name="Content Placeholder 2"/>
          <p:cNvSpPr>
            <a:spLocks noGrp="1"/>
          </p:cNvSpPr>
          <p:nvPr>
            <p:ph idx="1"/>
          </p:nvPr>
        </p:nvSpPr>
        <p:spPr/>
        <p:txBody>
          <a:bodyPr/>
          <a:lstStyle/>
          <a:p>
            <a:r>
              <a:rPr lang="en-US" dirty="0" err="1" smtClean="0"/>
              <a:t>Sztucznie </a:t>
            </a:r>
            <a:r>
              <a:rPr lang="en-US" dirty="0"/>
              <a:t>stworzone </a:t>
            </a:r>
            <a:r>
              <a:rPr lang="en-US" dirty="0" smtClean="0"/>
              <a:t>środowisko </a:t>
            </a:r>
            <a:r>
              <a:rPr lang="en-US" dirty="0"/>
              <a:t>poświęcone stymulacji wszystkich zmysłów. </a:t>
            </a:r>
            <a:endParaRPr lang="lv-LV" dirty="0" smtClean="0"/>
          </a:p>
          <a:p>
            <a:r>
              <a:rPr lang="en-US" dirty="0"/>
              <a:t>Sala jest bezpiecznym, komfortowym i wolnym od wymagań środowiskiem, które ma na celu wzmocnienie pozycji jednostki poprzez umożliwienie jej samodzielnego wyboru. </a:t>
            </a:r>
            <a:endParaRPr lang="lv-LV" dirty="0" smtClean="0"/>
          </a:p>
          <a:p>
            <a:r>
              <a:rPr lang="en-US" dirty="0"/>
              <a:t>Pomieszczenie lub przestrzeń mogą być pasywne i/lub interaktywne, zapewniając związki przyczynowo-skutkowe. </a:t>
            </a:r>
            <a:endParaRPr lang="lv-LV" smtClean="0"/>
          </a:p>
          <a:p>
            <a:r>
              <a:rPr lang="en-US" dirty="0"/>
              <a:t>Działanie w pomieszczeniu ułatwia trójstronna interakcja między uczestnikiem, wykwalifikowanym towarzyszem i samym otoczeniem. </a:t>
            </a:r>
          </a:p>
        </p:txBody>
      </p:sp>
    </p:spTree>
    <p:extLst>
      <p:ext uri="{BB962C8B-B14F-4D97-AF65-F5344CB8AC3E}">
        <p14:creationId xmlns:p14="http://schemas.microsoft.com/office/powerpoint/2010/main" val="61569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smtClean="0"/>
              <a:t>Środowisko wielozmysłowe</a:t>
            </a:r>
            <a:endParaRPr lang="en-US" dirty="0"/>
          </a:p>
        </p:txBody>
      </p:sp>
      <p:sp>
        <p:nvSpPr>
          <p:cNvPr id="3" name="Content Placeholder 2"/>
          <p:cNvSpPr>
            <a:spLocks noGrp="1"/>
          </p:cNvSpPr>
          <p:nvPr>
            <p:ph idx="1"/>
          </p:nvPr>
        </p:nvSpPr>
        <p:spPr/>
        <p:txBody>
          <a:bodyPr>
            <a:normAutofit/>
          </a:bodyPr>
          <a:lstStyle/>
          <a:p>
            <a:r>
              <a:rPr lang="en-US" dirty="0"/>
              <a:t>Najważniejszym środkiem integracji sensorycznej w rozwoju praktycznym jest zapewnienie odpowiedniego poziomu środowiska.</a:t>
            </a:r>
          </a:p>
          <a:p>
            <a:r>
              <a:rPr lang="en-US" dirty="0"/>
              <a:t>Dostępność - </a:t>
            </a:r>
            <a:r>
              <a:rPr lang="en-US" dirty="0" smtClean="0"/>
              <a:t>środowisko </a:t>
            </a:r>
            <a:r>
              <a:rPr lang="lv-LV" dirty="0" err="1" smtClean="0"/>
              <a:t>i </a:t>
            </a:r>
            <a:r>
              <a:rPr lang="en-US" dirty="0" smtClean="0"/>
              <a:t>sprzęt </a:t>
            </a:r>
            <a:r>
              <a:rPr lang="en-US" dirty="0"/>
              <a:t>motywują i ułatwiają </a:t>
            </a:r>
            <a:r>
              <a:rPr lang="en-US" dirty="0" smtClean="0"/>
              <a:t>komunikację</a:t>
            </a:r>
            <a:endParaRPr lang="en-US" dirty="0"/>
          </a:p>
          <a:p>
            <a:r>
              <a:rPr lang="en-US" dirty="0"/>
              <a:t>Praca w strefie "bliskiego rozwoju", kładąca nacisk na uwagę dotykową (drobne umiejętności motoryczne), utrzymywanie równowagi i </a:t>
            </a:r>
            <a:r>
              <a:rPr lang="en-US" dirty="0" err="1"/>
              <a:t>propriorecepcji</a:t>
            </a:r>
            <a:endParaRPr lang="en-US" dirty="0"/>
          </a:p>
          <a:p>
            <a:r>
              <a:rPr lang="lv-LV" dirty="0" err="1" smtClean="0"/>
              <a:t>Bezpieczeństwo </a:t>
            </a:r>
            <a:r>
              <a:rPr lang="en-US" dirty="0"/>
              <a:t>jest najważniejszym </a:t>
            </a:r>
            <a:r>
              <a:rPr lang="en-US" dirty="0" smtClean="0"/>
              <a:t>aspektem</a:t>
            </a:r>
            <a:endParaRPr lang="lv-LV" dirty="0" smtClean="0"/>
          </a:p>
          <a:p>
            <a:r>
              <a:rPr lang="en-US" sz="2400" i="1" dirty="0">
                <a:hlinkClick r:id="rId3"/>
              </a:rPr>
              <a:t>Program modulacji sensorycznej dla młodzieży i </a:t>
            </a:r>
            <a:r>
              <a:rPr lang="en-US" sz="2400" i="1" dirty="0" smtClean="0">
                <a:hlinkClick r:id="rId3"/>
              </a:rPr>
              <a:t>dorosłych </a:t>
            </a:r>
            <a:r>
              <a:rPr lang="lv-LV" sz="2400" i="1" dirty="0" smtClean="0">
                <a:hlinkClick r:id="rId3"/>
              </a:rPr>
              <a:t>(</a:t>
            </a:r>
            <a:r>
              <a:rPr lang="en-US" sz="2400" i="1" dirty="0" smtClean="0">
                <a:hlinkClick r:id="rId3"/>
              </a:rPr>
              <a:t>Szampan</a:t>
            </a:r>
            <a:r>
              <a:rPr lang="lv-LV" sz="2400" i="1" dirty="0" smtClean="0">
                <a:hlinkClick r:id="rId3"/>
              </a:rPr>
              <a:t>, 2017)</a:t>
            </a:r>
            <a:r>
              <a:rPr lang="en-US" dirty="0"/>
              <a:t/>
            </a:r>
            <a:br>
              <a:rPr lang="en-US" dirty="0"/>
            </a:br>
            <a:endParaRPr lang="en-US" dirty="0"/>
          </a:p>
        </p:txBody>
      </p:sp>
    </p:spTree>
    <p:extLst>
      <p:ext uri="{BB962C8B-B14F-4D97-AF65-F5344CB8AC3E}">
        <p14:creationId xmlns:p14="http://schemas.microsoft.com/office/powerpoint/2010/main" val="400940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Środowisko wielozmysłowe</a:t>
            </a:r>
            <a:endParaRPr lang="en-US" dirty="0"/>
          </a:p>
        </p:txBody>
      </p:sp>
      <p:sp>
        <p:nvSpPr>
          <p:cNvPr id="3" name="Content Placeholder 2"/>
          <p:cNvSpPr>
            <a:spLocks noGrp="1"/>
          </p:cNvSpPr>
          <p:nvPr>
            <p:ph idx="1"/>
          </p:nvPr>
        </p:nvSpPr>
        <p:spPr/>
        <p:txBody>
          <a:bodyPr/>
          <a:lstStyle/>
          <a:p>
            <a:r>
              <a:rPr lang="en-US" dirty="0"/>
              <a:t> Stymulacja </a:t>
            </a:r>
            <a:r>
              <a:rPr lang="en-US" dirty="0" smtClean="0"/>
              <a:t>wielozmysłowa, </a:t>
            </a:r>
            <a:r>
              <a:rPr lang="en-US" dirty="0"/>
              <a:t>która jest wytwarzana z </a:t>
            </a:r>
            <a:r>
              <a:rPr lang="en-US" dirty="0" smtClean="0"/>
              <a:t>odpowiednią </a:t>
            </a:r>
            <a:r>
              <a:rPr lang="en-US" dirty="0"/>
              <a:t>częstotliwością, intensywnością i czasem trwania, zwiększa pobudzenie mózgu, co prowadzi do jego lepszej organizacji, umożliwiającej większą aktywność funkcjonalną i </a:t>
            </a:r>
            <a:r>
              <a:rPr lang="en-US" dirty="0" smtClean="0"/>
              <a:t>uczenie się.</a:t>
            </a:r>
            <a:endParaRPr lang="lv-LV" dirty="0" smtClean="0"/>
          </a:p>
          <a:p>
            <a:r>
              <a:rPr lang="en-US" dirty="0"/>
              <a:t>Intensywne okresy stymulacji sensorycznej, w których wykorzystuje się powtarzające się ćwiczenia ruchowe, dźwiękowe, dotykowe i wizualne, pomagają powoli tworzyć nowe ścieżki nerwowe w mózgu w miejscach, gdzie były one uszkodzone lub słabo rozwinięte (</a:t>
            </a:r>
            <a:r>
              <a:rPr lang="en-US" dirty="0" err="1"/>
              <a:t>DeBoer </a:t>
            </a:r>
            <a:r>
              <a:rPr lang="en-US" dirty="0"/>
              <a:t>i </a:t>
            </a:r>
            <a:r>
              <a:rPr lang="en-US" dirty="0" err="1"/>
              <a:t>Sutanto</a:t>
            </a:r>
            <a:r>
              <a:rPr lang="en-US" dirty="0"/>
              <a:t>, 1997; Robbins, 2000</a:t>
            </a:r>
            <a:r>
              <a:rPr lang="en-US" dirty="0" smtClean="0"/>
              <a:t>).</a:t>
            </a:r>
            <a:endParaRPr lang="en-US" dirty="0"/>
          </a:p>
        </p:txBody>
      </p:sp>
    </p:spTree>
    <p:extLst>
      <p:ext uri="{BB962C8B-B14F-4D97-AF65-F5344CB8AC3E}">
        <p14:creationId xmlns:p14="http://schemas.microsoft.com/office/powerpoint/2010/main" val="257129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Interwencja skoncentrowana na dziecku</a:t>
            </a:r>
          </a:p>
        </p:txBody>
      </p:sp>
      <p:sp>
        <p:nvSpPr>
          <p:cNvPr id="3" name="Content Placeholder 2"/>
          <p:cNvSpPr>
            <a:spLocks noGrp="1"/>
          </p:cNvSpPr>
          <p:nvPr>
            <p:ph idx="1"/>
          </p:nvPr>
        </p:nvSpPr>
        <p:spPr>
          <a:xfrm>
            <a:off x="838200" y="1349115"/>
            <a:ext cx="10515600" cy="5366478"/>
          </a:xfrm>
        </p:spPr>
        <p:txBody>
          <a:bodyPr>
            <a:normAutofit/>
          </a:bodyPr>
          <a:lstStyle/>
          <a:p>
            <a:r>
              <a:rPr lang="en-US" dirty="0"/>
              <a:t>Podczas </a:t>
            </a:r>
            <a:r>
              <a:rPr lang="lv-LV" dirty="0" err="1" smtClean="0"/>
              <a:t>sesji </a:t>
            </a:r>
            <a:r>
              <a:rPr lang="en-US" dirty="0"/>
              <a:t>skoncentrowanej na dziecku reakcja dziecka zależy od aktywności i komunikacji, a nie od wskazówek dorosłego</a:t>
            </a:r>
            <a:r>
              <a:rPr lang="en-US" dirty="0" smtClean="0"/>
              <a:t>.</a:t>
            </a:r>
          </a:p>
          <a:p>
            <a:r>
              <a:rPr lang="en-US" dirty="0"/>
              <a:t>Terapeuta zapewnia dostosowane środowisko dla tych dzieci, które mają minimalne możliwości tworzenia własnych zabaw, środowiska i komunikacji. W takiej strukturze dziecko ma możliwość dokonywania wyborów i planowania swoich interakcji.</a:t>
            </a:r>
          </a:p>
          <a:p>
            <a:r>
              <a:rPr lang="en-US" dirty="0"/>
              <a:t>Zajęcia są modyfikowane w zależności od potrzeb, aby umożliwić dziecku utrzymanie optymalnego poziomu pobudzenia, uwagi i pozytywnego stanu emocjonalnego, jednocześnie rozwijając jego zdolności motoryczne, umiejętności organizacyjne oraz zdolność do planowania i organizowania swoich działań i </a:t>
            </a:r>
            <a:r>
              <a:rPr lang="en-US" dirty="0" err="1"/>
              <a:t>środowiska. </a:t>
            </a:r>
            <a:r>
              <a:rPr lang="en-US" sz="2000" i="1" dirty="0">
                <a:hlinkClick r:id="rId3"/>
              </a:rPr>
              <a:t>Codzienne czynności wykonywane przez rodziny dzieci z autyzmem: Badanie wpływu trudności w przetwarzaniu sensorycznym na </a:t>
            </a:r>
            <a:r>
              <a:rPr lang="en-US" sz="2000" i="1" dirty="0" smtClean="0">
                <a:hlinkClick r:id="rId3"/>
              </a:rPr>
              <a:t>rodzinę </a:t>
            </a:r>
            <a:r>
              <a:rPr lang="lv-LV" sz="2000" dirty="0" smtClean="0">
                <a:hlinkClick r:id="rId3"/>
              </a:rPr>
              <a:t>(</a:t>
            </a:r>
            <a:r>
              <a:rPr lang="en-US" sz="2000" dirty="0" err="1" smtClean="0">
                <a:hlinkClick r:id="rId3"/>
              </a:rPr>
              <a:t>Schaaf </a:t>
            </a:r>
            <a:r>
              <a:rPr lang="lv-LV" sz="2000" dirty="0" err="1" smtClean="0">
                <a:hlinkClick r:id="rId3"/>
              </a:rPr>
              <a:t>i in</a:t>
            </a:r>
            <a:r>
              <a:rPr lang="lv-LV" sz="2000" dirty="0" smtClean="0">
                <a:hlinkClick r:id="rId3"/>
              </a:rPr>
              <a:t>., 2011)</a:t>
            </a:r>
            <a:endParaRPr lang="en-US" sz="2000" dirty="0"/>
          </a:p>
        </p:txBody>
      </p:sp>
    </p:spTree>
    <p:extLst>
      <p:ext uri="{BB962C8B-B14F-4D97-AF65-F5344CB8AC3E}">
        <p14:creationId xmlns:p14="http://schemas.microsoft.com/office/powerpoint/2010/main" val="19930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smtClean="0"/>
              <a:t>Zabawy i gry jako interwencja</a:t>
            </a:r>
            <a:endParaRPr lang="en-US" dirty="0"/>
          </a:p>
        </p:txBody>
      </p:sp>
      <p:sp>
        <p:nvSpPr>
          <p:cNvPr id="3" name="Content Placeholder 2"/>
          <p:cNvSpPr>
            <a:spLocks noGrp="1"/>
          </p:cNvSpPr>
          <p:nvPr>
            <p:ph idx="1"/>
          </p:nvPr>
        </p:nvSpPr>
        <p:spPr/>
        <p:txBody>
          <a:bodyPr>
            <a:normAutofit/>
          </a:bodyPr>
          <a:lstStyle/>
          <a:p>
            <a:r>
              <a:rPr lang="en-US" dirty="0"/>
              <a:t>Terapeuta angażuje dziecko jako aktywnego partnera w procesie leczenia, rozwijając pomysły, </a:t>
            </a:r>
            <a:r>
              <a:rPr lang="en-US" dirty="0" smtClean="0"/>
              <a:t>które </a:t>
            </a:r>
            <a:r>
              <a:rPr lang="en-US" dirty="0"/>
              <a:t>dziecko podsuwa.</a:t>
            </a:r>
          </a:p>
          <a:p>
            <a:r>
              <a:rPr lang="en-US" dirty="0"/>
              <a:t>Gry fabularne i tematy kreatywne</a:t>
            </a:r>
          </a:p>
          <a:p>
            <a:r>
              <a:rPr lang="en-US" dirty="0"/>
              <a:t>Uwzględnij poziom umiejętności dziecka, jego wrażliwość sensoryczną i </a:t>
            </a:r>
            <a:r>
              <a:rPr lang="en-US" dirty="0" smtClean="0"/>
              <a:t>wybory </a:t>
            </a:r>
            <a:r>
              <a:rPr lang="en-US" dirty="0"/>
              <a:t>sensoryczne</a:t>
            </a:r>
          </a:p>
          <a:p>
            <a:r>
              <a:rPr lang="en-US" dirty="0"/>
              <a:t>Zajęcia są często zabawne i ekscytujące, dzięki czemu dzieci motywują </a:t>
            </a:r>
            <a:r>
              <a:rPr lang="en-US" dirty="0" smtClean="0"/>
              <a:t>się </a:t>
            </a:r>
            <a:r>
              <a:rPr lang="en-US" dirty="0"/>
              <a:t>i nagradzają.</a:t>
            </a:r>
            <a:endParaRPr lang="lv-LV" dirty="0" smtClean="0"/>
          </a:p>
          <a:p>
            <a:r>
              <a:rPr lang="en-US" sz="2400" i="1" dirty="0">
                <a:hlinkClick r:id="rId3"/>
              </a:rPr>
              <a:t>Terapia oparta na grze typu motion-sensing, wspomagająca uczenie się dzieci z </a:t>
            </a:r>
            <a:r>
              <a:rPr lang="en-US" sz="2400" i="1" dirty="0" smtClean="0">
                <a:hlinkClick r:id="rId3"/>
              </a:rPr>
              <a:t>zaburzeniami </a:t>
            </a:r>
            <a:r>
              <a:rPr lang="en-US" sz="2400" i="1" dirty="0">
                <a:hlinkClick r:id="rId3"/>
              </a:rPr>
              <a:t>integracji sensorycznej </a:t>
            </a:r>
            <a:r>
              <a:rPr lang="lv-LV" sz="2400" i="1" dirty="0" smtClean="0">
                <a:hlinkClick r:id="rId3"/>
              </a:rPr>
              <a:t>(</a:t>
            </a:r>
            <a:r>
              <a:rPr lang="en-US" sz="2400" i="1" dirty="0" smtClean="0">
                <a:hlinkClick r:id="rId3"/>
              </a:rPr>
              <a:t>Chuang i </a:t>
            </a:r>
            <a:r>
              <a:rPr lang="en-US" sz="2400" i="1" dirty="0" err="1" smtClean="0">
                <a:hlinkClick r:id="rId3"/>
              </a:rPr>
              <a:t>Kuo</a:t>
            </a:r>
            <a:r>
              <a:rPr lang="en-US" sz="2400" i="1" dirty="0" smtClean="0">
                <a:hlinkClick r:id="rId3"/>
              </a:rPr>
              <a:t>, 2016</a:t>
            </a:r>
            <a:r>
              <a:rPr lang="en-US" sz="2400" i="1" dirty="0">
                <a:hlinkClick r:id="rId3"/>
              </a:rPr>
              <a:t>) </a:t>
            </a:r>
            <a:endParaRPr lang="en-US" sz="2400" i="1" dirty="0"/>
          </a:p>
        </p:txBody>
      </p:sp>
    </p:spTree>
    <p:extLst>
      <p:ext uri="{BB962C8B-B14F-4D97-AF65-F5344CB8AC3E}">
        <p14:creationId xmlns:p14="http://schemas.microsoft.com/office/powerpoint/2010/main" val="1477150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Strategia wyzwań</a:t>
            </a:r>
            <a:endParaRPr lang="en-US" dirty="0"/>
          </a:p>
        </p:txBody>
      </p:sp>
      <p:sp>
        <p:nvSpPr>
          <p:cNvPr id="3" name="Content Placeholder 2"/>
          <p:cNvSpPr>
            <a:spLocks noGrp="1"/>
          </p:cNvSpPr>
          <p:nvPr>
            <p:ph idx="1"/>
          </p:nvPr>
        </p:nvSpPr>
        <p:spPr/>
        <p:txBody>
          <a:bodyPr>
            <a:normAutofit/>
          </a:bodyPr>
          <a:lstStyle/>
          <a:p>
            <a:r>
              <a:rPr lang="en-US" dirty="0"/>
              <a:t>Należy przewidzieć zdolność dziecka do wykonywania pewnych czynności, aby zapewnić mu odpowiednie wsparcie, dzięki któremu będzie mogło wykonywać bardziej złożone czynności niż dotychczas.</a:t>
            </a:r>
          </a:p>
          <a:p>
            <a:r>
              <a:rPr lang="en-US" dirty="0"/>
              <a:t>Promowanie sukcesu dziecka poprzez dostosowanie się do środowiska społecznego i fizycznego, poziomu testu i zasad gry</a:t>
            </a:r>
          </a:p>
          <a:p>
            <a:r>
              <a:rPr lang="en-US" dirty="0"/>
              <a:t>Aby skutecznie i </a:t>
            </a:r>
            <a:r>
              <a:rPr lang="en-US" dirty="0" smtClean="0"/>
              <a:t>właściwie </a:t>
            </a:r>
            <a:r>
              <a:rPr lang="en-US" dirty="0"/>
              <a:t>sprostać dynamicznym wymaganiom środowiska, należy stworzyć ciągłą serię reakcji adaptacyjnych.</a:t>
            </a:r>
            <a:endParaRPr lang="lv-LV" dirty="0" smtClean="0"/>
          </a:p>
          <a:p>
            <a:r>
              <a:rPr lang="en-US" sz="2400" i="1" dirty="0" smtClean="0"/>
              <a:t>Sensoryczne </a:t>
            </a:r>
            <a:r>
              <a:rPr lang="en-US" sz="2400" i="1" dirty="0"/>
              <a:t>strategie uspokajania i angażowania dzieci z </a:t>
            </a:r>
            <a:r>
              <a:rPr lang="en-US" sz="2400" i="1" dirty="0" smtClean="0"/>
              <a:t>zaburzeniami </a:t>
            </a:r>
            <a:r>
              <a:rPr lang="en-US" sz="2400" i="1" dirty="0"/>
              <a:t>ze spektrum autyzmu</a:t>
            </a:r>
            <a:r>
              <a:rPr lang="lv-LV" sz="2400" i="1" dirty="0" smtClean="0"/>
              <a:t>. (</a:t>
            </a:r>
            <a:r>
              <a:rPr lang="en-US" sz="2400" i="1" dirty="0" err="1" smtClean="0">
                <a:hlinkClick r:id="rId3" tooltip="Aimee Piller"/>
              </a:rPr>
              <a:t>Piller </a:t>
            </a:r>
            <a:r>
              <a:rPr lang="lv-LV" sz="2400" i="1" dirty="0" smtClean="0"/>
              <a:t>&amp; </a:t>
            </a:r>
            <a:r>
              <a:rPr lang="en-US" sz="2400" i="1" dirty="0" err="1" smtClean="0">
                <a:hlinkClick r:id="rId3" tooltip="Joseph Barimo"/>
              </a:rPr>
              <a:t>Barimo</a:t>
            </a:r>
            <a:r>
              <a:rPr lang="lv-LV" sz="2400" i="1" dirty="0" smtClean="0"/>
              <a:t>, 2019)</a:t>
            </a:r>
            <a:endParaRPr lang="en-US" sz="2400" i="1" dirty="0"/>
          </a:p>
          <a:p>
            <a:pPr marL="0" indent="0">
              <a:buNone/>
            </a:pPr>
            <a:endParaRPr lang="en-US" dirty="0"/>
          </a:p>
          <a:p>
            <a:endParaRPr lang="en-US" dirty="0"/>
          </a:p>
        </p:txBody>
      </p:sp>
    </p:spTree>
    <p:extLst>
      <p:ext uri="{BB962C8B-B14F-4D97-AF65-F5344CB8AC3E}">
        <p14:creationId xmlns:p14="http://schemas.microsoft.com/office/powerpoint/2010/main" val="2822739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4170</Words>
  <Application>Microsoft Office PowerPoint</Application>
  <PresentationFormat>Widescreen</PresentationFormat>
  <Paragraphs>256</Paragraphs>
  <Slides>21</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Lucida Sans Unicode</vt:lpstr>
      <vt:lpstr>Times New Roman</vt:lpstr>
      <vt:lpstr>Office Theme</vt:lpstr>
      <vt:lpstr>Podstawowe zasady terapii integracji sensorycznej</vt:lpstr>
      <vt:lpstr>Integracja sensoryczna</vt:lpstr>
      <vt:lpstr>Wsparcie terapeutyczne i zawodowe</vt:lpstr>
      <vt:lpstr>Środowisko wielozmysłowe</vt:lpstr>
      <vt:lpstr>Środowisko wielozmysłowe</vt:lpstr>
      <vt:lpstr>Środowisko wielozmysłowe</vt:lpstr>
      <vt:lpstr>Interwencja skoncentrowana na dziecku</vt:lpstr>
      <vt:lpstr>Zabawy i gry jako interwencja</vt:lpstr>
      <vt:lpstr>Strategia wyzwań</vt:lpstr>
      <vt:lpstr>Interwencja oparta na teorii integracji sensorycznej</vt:lpstr>
      <vt:lpstr>Projektowanie otoczenia i wspieranie aktywności dziecka</vt:lpstr>
      <vt:lpstr>Modyfikowanie wyzwań związanych z czujnikami</vt:lpstr>
      <vt:lpstr>PowerPoint Presentation</vt:lpstr>
      <vt:lpstr>Modyfikowanie wyzwań związanych z czujnikami</vt:lpstr>
      <vt:lpstr>Łączenie zmysłów z umiejętnościami motorycznymi i praktycznymi</vt:lpstr>
      <vt:lpstr>Łączenie zmysłów z umiejętnościami motorycznymi i praktycznymi</vt:lpstr>
      <vt:lpstr>Łączenie zmysłów z umiejętnościami motorycznymi i praktycznymi</vt:lpstr>
      <vt:lpstr>Łączenie zmysłów z umiejętnościami motorycznymi i praktycznymi</vt:lpstr>
      <vt:lpstr>Łączenie zmysłów z umiejętnościami motorycznymi i praktycznymi</vt:lpstr>
      <vt:lpstr>Model PEO </vt:lpstr>
      <vt:lpstr>Referencje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Sensorās integrācijas  terapijas pamatprincipi</dc:title>
  <dc:creator>Aivars.Kaupuzs</dc:creator>
  <cp:keywords>, docId:4E1E60B835E3DAC20CCDE7055A2E8379</cp:keywords>
  <cp:lastModifiedBy>Marcin Paśnik</cp:lastModifiedBy>
  <cp:revision>29</cp:revision>
  <dcterms:created xsi:type="dcterms:W3CDTF">2020-02-29T12:02:28Z</dcterms:created>
  <dcterms:modified xsi:type="dcterms:W3CDTF">2022-03-21T09:56:56Z</dcterms:modified>
</cp:coreProperties>
</file>