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7" r:id="rId2"/>
    <p:sldId id="258" r:id="rId3"/>
    <p:sldId id="259" r:id="rId4"/>
    <p:sldId id="282" r:id="rId5"/>
    <p:sldId id="260" r:id="rId6"/>
    <p:sldId id="281"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5" r:id="rId21"/>
    <p:sldId id="280"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1029" autoAdjust="0"/>
  </p:normalViewPr>
  <p:slideViewPr>
    <p:cSldViewPr snapToGrid="0">
      <p:cViewPr varScale="1">
        <p:scale>
          <a:sx n="78" d="100"/>
          <a:sy n="78" d="100"/>
        </p:scale>
        <p:origin x="1836"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711522-55E7-424E-9BC8-19C0B6A180AB}" type="datetimeFigureOut">
              <a:rPr lang="en-US" smtClean="0"/>
              <a:t>3/15/2022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A5785E-A816-4678-95E8-F15927D59372}" type="slidenum">
              <a:rPr lang="en-US" smtClean="0"/>
              <a:t>‹#›</a:t>
            </a:fld>
            <a:endParaRPr lang="en-US"/>
          </a:p>
        </p:txBody>
      </p:sp>
    </p:spTree>
    <p:extLst>
      <p:ext uri="{BB962C8B-B14F-4D97-AF65-F5344CB8AC3E}">
        <p14:creationId xmlns:p14="http://schemas.microsoft.com/office/powerpoint/2010/main" val="3707989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lang="lv-LV" dirty="0"/>
              <a:t>Virkne precīzi definētu un konsekventu principu identificē un atšķir</a:t>
            </a:r>
            <a:r>
              <a:rPr lang="lv-LV" dirty="0" err="1"/>
              <a:t>sensore</a:t>
            </a:r>
            <a:r>
              <a:rPr lang="lv-LV" dirty="0"/>
              <a:t>integraciju nessun intervento. Šie jēdzieni veido uzticības platformu, kurā var novērtēt individuālās intervences atbilstību noteiktajiem un pieņemtajiem</a:t>
            </a:r>
            <a:r>
              <a:rPr lang="lv-LV" dirty="0" err="1"/>
              <a:t>sensori</a:t>
            </a:r>
            <a:r>
              <a:rPr lang="lv-LV" dirty="0"/>
              <a:t>integrazioni principiem. (</a:t>
            </a:r>
            <a:r>
              <a:rPr lang="lv-LV" dirty="0" err="1"/>
              <a:t>Parham</a:t>
            </a:r>
            <a:r>
              <a:rPr lang="lv-LV" dirty="0"/>
              <a:t>,</a:t>
            </a:r>
            <a:r>
              <a:rPr lang="lv-LV" dirty="0" err="1"/>
              <a:t>Cohn</a:t>
            </a:r>
            <a:r>
              <a:rPr lang="lv-LV" dirty="0"/>
              <a:t>, &amp;</a:t>
            </a:r>
            <a:r>
              <a:rPr lang="lv-LV" dirty="0" err="1"/>
              <a:t>Koomar</a:t>
            </a:r>
            <a:r>
              <a:rPr lang="lv-LV" dirty="0"/>
              <a:t>, 2003).</a:t>
            </a:r>
          </a:p>
          <a:p>
            <a:pPr algn="l" rtl="0"/>
            <a:r>
              <a:rPr lang="lv-LV" dirty="0"/>
              <a:t>Raksturiga attiba</a:t>
            </a:r>
          </a:p>
          <a:p>
            <a:pPr algn="l" rtl="0"/>
            <a:r>
              <a:rPr lang="lv-LV" dirty="0"/>
              <a:t>Intervento, izmantojot</a:t>
            </a:r>
            <a:r>
              <a:rPr lang="lv-LV" dirty="0" err="1"/>
              <a:t>sensori</a:t>
            </a:r>
            <a:r>
              <a:rPr lang="lv-LV" dirty="0"/>
              <a:t>integrācijas teoriju, imitē dabīgo, fizikālo rotaļu un paliek bērna atmiņā, lai mācītos un attīstītos. Integrācija ir dinamisks process, kas ļauj bērnam ietekmēt un pielāgot notikumus pastāvīgi mainīgajā vidē. Drošas terapeitiskās struktūras ietvaros un ar īpašiem norādījumiem kā ar darboties cilvēkiem un priekšmetiem, Berns sajūtas apstrādā dažādos ātrumos, un intensitātē nozīmīguma pakāpe un pēc tam veido darbību paraugus, kas nepieciešami, lai veidotu prasmes, Kuras Berns nevar iegūt pacche par Sevi. Notikumi tiek veidoti tāpat kā ikdienas dzīve, ir nepieciešama virkne arvien sarežģītāku, pielāgotāku reakciju, kas balstās uz</a:t>
            </a:r>
            <a:r>
              <a:rPr lang="lv-LV" dirty="0" err="1"/>
              <a:t>sensore</a:t>
            </a:r>
            <a:r>
              <a:rPr lang="lv-LV" dirty="0"/>
              <a:t>uztveri. Šī saskarsme, kas paredzēta pozitīvai un pilnvērtīgai pieredzei, palīdz veidot bērna izaugsmi un attīstību, veicina turpmāku attiecību izpēti (</a:t>
            </a:r>
            <a:r>
              <a:rPr lang="lv-LV" dirty="0" err="1"/>
              <a:t>Parham</a:t>
            </a:r>
            <a:r>
              <a:rPr lang="lv-LV" dirty="0"/>
              <a:t>&amp;</a:t>
            </a:r>
            <a:r>
              <a:rPr lang="lv-LV" dirty="0" err="1"/>
              <a:t>Mailloux</a:t>
            </a:r>
            <a:r>
              <a:rPr lang="lv-LV" dirty="0"/>
              <a:t>, 2004;</a:t>
            </a:r>
            <a:r>
              <a:rPr lang="lv-LV" dirty="0" err="1"/>
              <a:t>Spitzer</a:t>
            </a:r>
            <a:r>
              <a:rPr lang="lv-LV" dirty="0"/>
              <a:t>&amp;</a:t>
            </a:r>
            <a:r>
              <a:rPr lang="lv-LV" dirty="0" err="1"/>
              <a:t>fabbro</a:t>
            </a:r>
            <a:r>
              <a:rPr lang="lv-LV" dirty="0"/>
              <a:t> </a:t>
            </a:r>
            <a:r>
              <a:rPr lang="lv-LV" dirty="0" err="1"/>
              <a:t>Ruolo Y</a:t>
            </a:r>
            <a:r>
              <a:rPr lang="lv-LV" dirty="0"/>
              <a:t>, 2001).</a:t>
            </a:r>
          </a:p>
        </p:txBody>
      </p:sp>
      <p:sp>
        <p:nvSpPr>
          <p:cNvPr id="4" name="Slide Number Placeholder 3"/>
          <p:cNvSpPr>
            <a:spLocks noGrp="1"/>
          </p:cNvSpPr>
          <p:nvPr>
            <p:ph type="sldNum" sz="quarter" idx="10"/>
          </p:nvPr>
        </p:nvSpPr>
        <p:spPr/>
        <p:txBody>
          <a:bodyPr/>
          <a:lstStyle/>
          <a:p>
            <a:pPr algn="l" rtl="0"/>
            <a:fld id="{8CA5785E-A816-4678-95E8-F15927D59372}" type="slidenum">
              <a:rPr lang="en-US" smtClean="0"/>
              <a:t>2</a:t>
            </a:fld>
            <a:endParaRPr lang="en-US"/>
          </a:p>
        </p:txBody>
      </p:sp>
    </p:spTree>
    <p:extLst>
      <p:ext uri="{BB962C8B-B14F-4D97-AF65-F5344CB8AC3E}">
        <p14:creationId xmlns:p14="http://schemas.microsoft.com/office/powerpoint/2010/main" val="24147318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lang="lv-LV" dirty="0"/>
              <a:t>Maņu ietekmes uz motorikas un praktiskajām prasmēm noteikšana</a:t>
            </a:r>
          </a:p>
          <a:p>
            <a:pPr algn="l" rtl="0"/>
            <a:r>
              <a:rPr lang="lv-LV" dirty="0"/>
              <a:t>Apsveriet dažādu</a:t>
            </a:r>
            <a:r>
              <a:rPr lang="lv-LV" dirty="0" err="1"/>
              <a:t>sensore</a:t>
            </a:r>
            <a:r>
              <a:rPr lang="lv-LV" dirty="0"/>
              <a:t>sistēmu un darbošanās mijiedarbību. Tabula. ir parādīta struktūra kā analizēt maņu un darbošanās mijiedarbību un sniegti ieteikumi, kā šī analīze noved pie intervences un tās rezultātiem. Maņas ir augšpusē, un</a:t>
            </a:r>
            <a:r>
              <a:rPr lang="lv-LV" dirty="0" err="1"/>
              <a:t>pamatnodarbe</a:t>
            </a:r>
            <a:r>
              <a:rPr lang="lv-LV" dirty="0"/>
              <a:t>ir otraja rinda. Rezultāti un prasmes atrodas apakšējā rindā. Sensorā sistēma katras kolonnas augšpusē ir galvenais maņu veicinātājs zemāk esošajām nodarbēm un rezultātiem (sk.. tabulu).</a:t>
            </a:r>
          </a:p>
          <a:p>
            <a:pPr algn="l" rtl="0"/>
            <a:endParaRPr lang="en-US" dirty="0"/>
          </a:p>
        </p:txBody>
      </p:sp>
      <p:sp>
        <p:nvSpPr>
          <p:cNvPr id="4" name="Slide Number Placeholder 3"/>
          <p:cNvSpPr>
            <a:spLocks noGrp="1"/>
          </p:cNvSpPr>
          <p:nvPr>
            <p:ph type="sldNum" sz="quarter" idx="10"/>
          </p:nvPr>
        </p:nvSpPr>
        <p:spPr/>
        <p:txBody>
          <a:bodyPr/>
          <a:lstStyle/>
          <a:p>
            <a:pPr algn="l" rtl="0"/>
            <a:fld id="{8CA5785E-A816-4678-95E8-F15927D59372}" type="slidenum">
              <a:rPr lang="en-US" smtClean="0"/>
              <a:t>15</a:t>
            </a:fld>
            <a:endParaRPr lang="en-US"/>
          </a:p>
        </p:txBody>
      </p:sp>
    </p:spTree>
    <p:extLst>
      <p:ext uri="{BB962C8B-B14F-4D97-AF65-F5344CB8AC3E}">
        <p14:creationId xmlns:p14="http://schemas.microsoft.com/office/powerpoint/2010/main" val="21312682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200" kern="1200" dirty="0">
                <a:solidFill>
                  <a:schemeClr val="tx1"/>
                </a:solidFill>
                <a:effectLst/>
                <a:latin typeface="+mn-lt"/>
                <a:ea typeface="+mn-ea"/>
                <a:cs typeface="+mn-cs"/>
              </a:rPr>
              <a:t>Praksē tiek pielietots PEO modelis - (Braun, 2014) PEOP modelis ir modelis, kas koncentrējas uz četriem galvenajiem elementiem. Pirmais elementi ir persona (P), kurā ietilpst vērtības, intereses, prasmes un dzīves pieredze, kā arī izziņas, indivīda fizioloģiskie, garīgie,</a:t>
            </a:r>
            <a:r>
              <a:rPr lang="lv-LV" sz="1200" kern="1200" dirty="0" err="1">
                <a:solidFill>
                  <a:schemeClr val="tx1"/>
                </a:solidFill>
                <a:effectLst/>
                <a:latin typeface="+mn-lt"/>
                <a:ea typeface="+mn-ea"/>
                <a:cs typeface="+mn-cs"/>
              </a:rPr>
              <a:t>neiro</a:t>
            </a:r>
            <a:r>
              <a:rPr lang="lv-LV" sz="1200" kern="1200" dirty="0">
                <a:solidFill>
                  <a:schemeClr val="tx1"/>
                </a:solidFill>
                <a:effectLst/>
                <a:latin typeface="+mn-lt"/>
                <a:ea typeface="+mn-ea"/>
                <a:cs typeface="+mn-cs"/>
              </a:rPr>
              <a:t>-uzvedības un psiholoģiskie aspekti. Nakamais elementi ir vide (E-</a:t>
            </a:r>
            <a:r>
              <a:rPr lang="lv-LV" sz="1200" kern="1200" dirty="0" err="1">
                <a:solidFill>
                  <a:schemeClr val="tx1"/>
                </a:solidFill>
                <a:effectLst/>
                <a:latin typeface="+mn-lt"/>
                <a:ea typeface="+mn-ea"/>
                <a:cs typeface="+mn-cs"/>
              </a:rPr>
              <a:t>ambiente</a:t>
            </a:r>
            <a:r>
              <a:rPr lang="lv-LV" sz="1200" kern="1200" dirty="0">
                <a:solidFill>
                  <a:schemeClr val="tx1"/>
                </a:solidFill>
                <a:effectLst/>
                <a:latin typeface="+mn-lt"/>
                <a:ea typeface="+mn-ea"/>
                <a:cs typeface="+mn-cs"/>
              </a:rPr>
              <a:t>). Tas ietver fizisko un kultūras vidi, kā arī sociālo atbalstu. Riciba (O-</a:t>
            </a:r>
            <a:r>
              <a:rPr lang="lv-LV" sz="1200" kern="1200" dirty="0" err="1">
                <a:solidFill>
                  <a:schemeClr val="tx1"/>
                </a:solidFill>
                <a:effectLst/>
                <a:latin typeface="+mn-lt"/>
                <a:ea typeface="+mn-ea"/>
                <a:cs typeface="+mn-cs"/>
              </a:rPr>
              <a:t>professionale</a:t>
            </a:r>
            <a:r>
              <a:rPr lang="lv-LV" sz="1200" kern="1200" dirty="0">
                <a:solidFill>
                  <a:schemeClr val="tx1"/>
                </a:solidFill>
                <a:effectLst/>
                <a:latin typeface="+mn-lt"/>
                <a:ea typeface="+mn-ea"/>
                <a:cs typeface="+mn-cs"/>
              </a:rPr>
              <a:t>) šajā modelī ietver darbības, kuras ir novērojamas kā uzvedība, kas ir veikta ar noteiktu mērķi. Rīcības modulācija (OP-</a:t>
            </a:r>
            <a:r>
              <a:rPr lang="lv-LV" sz="1200" kern="1200" dirty="0" err="1">
                <a:solidFill>
                  <a:schemeClr val="tx1"/>
                </a:solidFill>
                <a:effectLst/>
                <a:latin typeface="+mn-lt"/>
                <a:ea typeface="+mn-ea"/>
                <a:cs typeface="+mn-cs"/>
              </a:rPr>
              <a:t>professionale</a:t>
            </a:r>
            <a:r>
              <a:rPr lang="lv-LV" sz="1200" kern="1200" dirty="0">
                <a:solidFill>
                  <a:schemeClr val="tx1"/>
                </a:solidFill>
                <a:effectLst/>
                <a:latin typeface="+mn-lt"/>
                <a:ea typeface="+mn-ea"/>
                <a:cs typeface="+mn-cs"/>
              </a:rPr>
              <a:t>performance) abus iepriekšminētos faktorus un realizējas modificētā uzvedībā.</a:t>
            </a:r>
            <a:endParaRPr lang="en-US" sz="1200" kern="1200" dirty="0">
              <a:solidFill>
                <a:schemeClr val="tx1"/>
              </a:solidFill>
              <a:effectLst/>
              <a:latin typeface="+mn-lt"/>
              <a:ea typeface="+mn-ea"/>
              <a:cs typeface="+mn-cs"/>
            </a:endParaRPr>
          </a:p>
          <a:p>
            <a:pPr algn="l" rtl="0"/>
            <a:endParaRPr lang="en-US" dirty="0"/>
          </a:p>
        </p:txBody>
      </p:sp>
      <p:sp>
        <p:nvSpPr>
          <p:cNvPr id="4" name="Slide Number Placeholder 3"/>
          <p:cNvSpPr>
            <a:spLocks noGrp="1"/>
          </p:cNvSpPr>
          <p:nvPr>
            <p:ph type="sldNum" sz="quarter" idx="10"/>
          </p:nvPr>
        </p:nvSpPr>
        <p:spPr/>
        <p:txBody>
          <a:bodyPr/>
          <a:lstStyle/>
          <a:p>
            <a:pPr algn="l" rtl="0"/>
            <a:fld id="{8CA5785E-A816-4678-95E8-F15927D59372}" type="slidenum">
              <a:rPr lang="en-US" smtClean="0"/>
              <a:t>20</a:t>
            </a:fld>
            <a:endParaRPr lang="en-US"/>
          </a:p>
        </p:txBody>
      </p:sp>
    </p:spTree>
    <p:extLst>
      <p:ext uri="{BB962C8B-B14F-4D97-AF65-F5344CB8AC3E}">
        <p14:creationId xmlns:p14="http://schemas.microsoft.com/office/powerpoint/2010/main" val="7556252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l" rtl="0" eaLnBrk="1" hangingPunct="1">
              <a:spcBef>
                <a:spcPct val="0"/>
              </a:spcBef>
            </a:pPr>
            <a:endParaRPr lang="en-US" dirty="0"/>
          </a:p>
        </p:txBody>
      </p:sp>
      <p:sp>
        <p:nvSpPr>
          <p:cNvPr id="849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algn="l" rtl="0" eaLnBrk="1" hangingPunct="1"/>
            <a:fld id="{9541FFBC-6079-411D-9345-A86558742643}" type="slidenum">
              <a:rPr lang="en-US" sz="1200" smtClean="0"/>
              <a:pPr algn="l" rtl="0" eaLnBrk="1" hangingPunct="1"/>
              <a:t>21</a:t>
            </a:fld>
            <a:endParaRPr lang="en-US" sz="1200" dirty="0"/>
          </a:p>
        </p:txBody>
      </p:sp>
    </p:spTree>
    <p:extLst>
      <p:ext uri="{BB962C8B-B14F-4D97-AF65-F5344CB8AC3E}">
        <p14:creationId xmlns:p14="http://schemas.microsoft.com/office/powerpoint/2010/main" val="995001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lang="lv-LV" dirty="0"/>
              <a:t>Terapeitiskais un profesionālais atbalsts</a:t>
            </a:r>
          </a:p>
          <a:p>
            <a:pPr algn="l" rtl="0"/>
            <a:r>
              <a:rPr lang="lv-LV" dirty="0"/>
              <a:t>Terapeita loma interviene laikā bieži netiek pietiekami novērtēta. Tikai sensorā vide vien nesekmē bērna integrāciju. Terapeits nodrošina pozitīvu atmosfēru, kur bērns var justies droši un ērti, kā arī izveidot saikni ar terapeitu. Eira (</a:t>
            </a:r>
            <a:r>
              <a:rPr lang="lv-LV" dirty="0" err="1"/>
              <a:t>Ayers</a:t>
            </a:r>
            <a:r>
              <a:rPr lang="lv-LV" dirty="0"/>
              <a:t>) a sauca par „izpriecu saikni” (personīgā komunikācija, 1981). Viņa uzskatīja, ka „izpriecu saikne” aktivizē lmbiskās funkcijas un iekšējo dziņu turpmāku mijiedarbību un izpēti. Lai izprastu bērna darbības nodomu un jēgu, terapeitam jābūt prasmīgam verbālo un neverbālo norāžu saskatīšanā.</a:t>
            </a:r>
          </a:p>
          <a:p>
            <a:pPr algn="l" rtl="0"/>
            <a:r>
              <a:rPr lang="lv-LV" dirty="0"/>
              <a:t>Atbalsts (no angļu valodas -</a:t>
            </a:r>
            <a:r>
              <a:rPr lang="lv-LV" dirty="0" err="1"/>
              <a:t>impalcatura</a:t>
            </a:r>
            <a:r>
              <a:rPr lang="lv-LV" dirty="0"/>
              <a:t>) – processo, kura ietvaros vecāki atbalsta bērna sasniegumus, kas ir lielāki par viņu tā brīža spējām, lai veidotu prasmes un iemaņas, kas nepieciešamas mācībām (</a:t>
            </a:r>
            <a:r>
              <a:rPr lang="lv-LV" dirty="0" err="1"/>
              <a:t>Legna</a:t>
            </a:r>
            <a:r>
              <a:rPr lang="lv-LV" dirty="0"/>
              <a:t>,</a:t>
            </a:r>
            <a:r>
              <a:rPr lang="lv-LV" dirty="0" err="1"/>
              <a:t>Bruner</a:t>
            </a:r>
            <a:r>
              <a:rPr lang="lv-LV" dirty="0"/>
              <a:t>, &amp; Ross, 1976). Atbalsts ir "processo, kurā terapeits vai cits asistents pielāgo un kontrolē uzdevuma elementus, kas cleanbilst bērna prasmēm, ļaujot bērnam koncentrēties uz elementiem, kas ir viņa spēju robežās, tādējādi gūstot panākumus uzdevuma" (izpildēvuma</a:t>
            </a:r>
            <a:r>
              <a:rPr lang="lv-LV" dirty="0" err="1"/>
              <a:t>Bundy</a:t>
            </a:r>
            <a:r>
              <a:rPr lang="lv-LV" dirty="0"/>
              <a:t>,</a:t>
            </a:r>
            <a:r>
              <a:rPr lang="lv-LV" dirty="0" err="1"/>
              <a:t>sentiero</a:t>
            </a:r>
            <a:r>
              <a:rPr lang="lv-LV" dirty="0"/>
              <a:t>, &amp;</a:t>
            </a:r>
            <a:r>
              <a:rPr lang="lv-LV" dirty="0" err="1"/>
              <a:t>Marray</a:t>
            </a:r>
            <a:r>
              <a:rPr lang="lv-LV" dirty="0"/>
              <a:t>, 2002, 479. lpp.). "Profesionālais atbalsts raksturo to, kā vecāki veido un atbalsta bērna iesaistīšanos mājsaimniecības darbos" (</a:t>
            </a:r>
            <a:r>
              <a:rPr lang="lv-LV" dirty="0" err="1"/>
              <a:t>Spitzer</a:t>
            </a:r>
            <a:r>
              <a:rPr lang="lv-LV" dirty="0"/>
              <a:t>&amp;</a:t>
            </a:r>
            <a:r>
              <a:rPr lang="lv-LV" dirty="0" err="1"/>
              <a:t>fabbro</a:t>
            </a:r>
            <a:r>
              <a:rPr lang="lv-LV" dirty="0"/>
              <a:t> </a:t>
            </a:r>
            <a:r>
              <a:rPr lang="lv-LV" dirty="0" err="1"/>
              <a:t>Ruolo</a:t>
            </a:r>
            <a:r>
              <a:rPr lang="lv-LV" dirty="0"/>
              <a:t>, 2001, 19. lpp.).</a:t>
            </a:r>
          </a:p>
          <a:p>
            <a:pPr algn="l" rtl="0"/>
            <a:r>
              <a:rPr lang="lv-LV" dirty="0"/>
              <a:t>Atkarībā no tā, cik lielā mērā bērnam ir vai iespējams iegūt darbošanās cleankarību ar aktivitātes palīdzību, terapeits pielāgo sava atbalsta piedāvājumu. Pēc vajadzības terapeits virza bērnu, izmantojot paraugus, verbālās instrukcijas, neverbālos norādījumus vai fiziskās norādes. Terapeits var mudināt uz savstarpējo sociālo, motorisko un priekšmetu rotaļu, kas atšķiras no brīža uz brīdi un no nodarbības uz nodarbību, atkarībā no bērna vajadzībām un spējām tajā laikā. Vienmēr, cienot un pieņemot bērnu, terapeits dod bērnam iespēju noteikt viņa pārbaudījumus, ļaujot realizēt bērna paveikto. Kad panākumi ir gūti, terapeits palīdz bērnam radīt jaunas idejas un stratēģijas. Tādā veidā bērns veido pozitīvu Es tēlu tādās nodarbēs kā rotaļas, sociālā mijiedarbība un līdzdalība.</a:t>
            </a:r>
          </a:p>
          <a:p>
            <a:pPr algn="l" rtl="0"/>
            <a:endParaRPr lang="en-US" dirty="0"/>
          </a:p>
        </p:txBody>
      </p:sp>
      <p:sp>
        <p:nvSpPr>
          <p:cNvPr id="4" name="Slide Number Placeholder 3"/>
          <p:cNvSpPr>
            <a:spLocks noGrp="1"/>
          </p:cNvSpPr>
          <p:nvPr>
            <p:ph type="sldNum" sz="quarter" idx="10"/>
          </p:nvPr>
        </p:nvSpPr>
        <p:spPr/>
        <p:txBody>
          <a:bodyPr/>
          <a:lstStyle/>
          <a:p>
            <a:pPr algn="l" rtl="0"/>
            <a:fld id="{8CA5785E-A816-4678-95E8-F15927D59372}" type="slidenum">
              <a:rPr lang="en-US" smtClean="0"/>
              <a:t>3</a:t>
            </a:fld>
            <a:endParaRPr lang="en-US"/>
          </a:p>
        </p:txBody>
      </p:sp>
    </p:spTree>
    <p:extLst>
      <p:ext uri="{BB962C8B-B14F-4D97-AF65-F5344CB8AC3E}">
        <p14:creationId xmlns:p14="http://schemas.microsoft.com/office/powerpoint/2010/main" val="28833886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lang="lv-LV" dirty="0"/>
              <a:t>Sensora vide</a:t>
            </a:r>
          </a:p>
          <a:p>
            <a:pPr algn="l" rtl="0"/>
            <a:r>
              <a:rPr lang="lv-LV" dirty="0"/>
              <a:t>Parasti</a:t>
            </a:r>
            <a:r>
              <a:rPr lang="lv-LV" dirty="0" err="1"/>
              <a:t>sensori</a:t>
            </a:r>
            <a:r>
              <a:rPr lang="lv-LV" dirty="0"/>
              <a:t>integrācijas intervences stratēģijas tiek lietotas</a:t>
            </a:r>
            <a:r>
              <a:rPr lang="lv-LV" dirty="0" err="1"/>
              <a:t>sensoriale</a:t>
            </a:r>
            <a:r>
              <a:rPr lang="lv-LV" dirty="0"/>
              <a:t>vidē ar krāsainām un aicinošām šūpolēm, paklājiem, bumbiņām un rotaļlietām. Ņemot vērā atbilstošos resursus, klīnikas vide nodrošina piedāvājumu, kas bagāts ar</a:t>
            </a:r>
            <a:r>
              <a:rPr lang="lv-LV" dirty="0" err="1"/>
              <a:t>sensoriam</a:t>
            </a:r>
            <a:r>
              <a:rPr lang="lv-LV" dirty="0"/>
              <a:t>iespējām, ar organizētu, bet elastīgi izkārtotu teritoriju, veidojot klīniku kā labvēlīgu vietu terapijas nodrošināšanai. Šī vide ļauj bērnam droši skriet, lēkt, šūpoties, krist un droši piezemēties; un vilina bērnu rotaļāties un izaicināt savas prasmes un spējas. Izmantojot</a:t>
            </a:r>
            <a:r>
              <a:rPr lang="lv-LV" dirty="0" err="1"/>
              <a:t>sensore</a:t>
            </a:r>
            <a:r>
              <a:rPr lang="lv-LV" dirty="0"/>
              <a:t>integrāciju, intervences iezīme ir koncentrēšanās trim uz ķermeni vērstām maņām, lai uzlabotu darbošanos:</a:t>
            </a:r>
          </a:p>
          <a:p>
            <a:pPr algn="l" rtl="0"/>
            <a:r>
              <a:rPr lang="lv-LV" dirty="0"/>
              <a:t>1. Taustei;</a:t>
            </a:r>
          </a:p>
          <a:p>
            <a:pPr algn="l" rtl="0"/>
            <a:r>
              <a:rPr lang="lv-LV" dirty="0"/>
              <a:t>2. Vestibulārajam aparatam;</a:t>
            </a:r>
          </a:p>
          <a:p>
            <a:pPr algn="l" rtl="0"/>
            <a:r>
              <a:rPr lang="lv-LV" dirty="0"/>
              <a:t>3.	</a:t>
            </a:r>
            <a:r>
              <a:rPr lang="lv-LV" dirty="0" err="1"/>
              <a:t>Propriocepcijai</a:t>
            </a:r>
            <a:r>
              <a:rPr lang="lv-LV" dirty="0"/>
              <a:t>.</a:t>
            </a:r>
          </a:p>
          <a:p>
            <a:pPr algn="l" rtl="0"/>
            <a:r>
              <a:rPr lang="lv-LV" dirty="0"/>
              <a:t>Pieejamība - Gibsons ierosināja, ka vide nodrošina priekšmetus, kuru īpašības izraisa un sekmē saskarsmi (Gibson, 1977; Gibson, 1988). Viņu paraugs parāda, ka priekšmetu pielietojums aizrauj un veicina ideju un darbību rašanos. „</a:t>
            </a:r>
            <a:r>
              <a:rPr lang="lv-LV" dirty="0" err="1"/>
              <a:t>Sensori</a:t>
            </a:r>
            <a:r>
              <a:rPr lang="lv-LV" dirty="0"/>
              <a:t>integrācijas svarīgākais līdzeklis praktiskajā attīstībā ir atbilstoša līmeņa vides piedāvājums” (</a:t>
            </a:r>
            <a:r>
              <a:rPr lang="lv-LV" dirty="0" err="1"/>
              <a:t>May-Benson</a:t>
            </a:r>
            <a:r>
              <a:rPr lang="lv-LV" dirty="0"/>
              <a:t>, 2001, 173. lpp.).</a:t>
            </a:r>
          </a:p>
          <a:p>
            <a:pPr algn="l" rtl="0"/>
            <a:r>
              <a:rPr lang="lv-LV" dirty="0"/>
              <a:t>Terapeiti var izveidot labvēlīgu vidi rotaļu laukumos, tukšās klases telpās un vingrošanas zālēs, ja vien bērns var brīvi pārkārtot telpu un aprīkojumu un ir droša pieeja</a:t>
            </a:r>
            <a:r>
              <a:rPr lang="lv-LV" dirty="0" err="1"/>
              <a:t>sensoriajiem</a:t>
            </a:r>
            <a:r>
              <a:rPr lang="lv-LV" dirty="0"/>
              <a:t>un motorikas vingrinājumu pārbaudījumiem, kas nav ne pārāk viegli, ne pārāk grūti.</a:t>
            </a:r>
          </a:p>
          <a:p>
            <a:pPr algn="l" rtl="0"/>
            <a:endParaRPr lang="lv-LV" dirty="0"/>
          </a:p>
          <a:p>
            <a:pPr algn="l" rtl="0"/>
            <a:r>
              <a:rPr lang="en-US" sz="1200" b="1" kern="1200" dirty="0" err="1">
                <a:solidFill>
                  <a:schemeClr val="tx1"/>
                </a:solidFill>
                <a:effectLst/>
                <a:latin typeface="+mn-lt"/>
                <a:ea typeface="+mn-ea"/>
                <a:cs typeface="+mn-cs"/>
              </a:rPr>
              <a:t>Spelei</a:t>
            </a:r>
            <a:r>
              <a:rPr lang="en-US" sz="1200" b="1" kern="1200" dirty="0">
                <a:solidFill>
                  <a:schemeClr val="tx1"/>
                </a:solidFill>
                <a:effectLst/>
                <a:latin typeface="+mn-lt"/>
                <a:ea typeface="+mn-ea"/>
                <a:cs typeface="+mn-cs"/>
              </a:rPr>
              <a:t> </a:t>
            </a:r>
            <a:r>
              <a:rPr lang="en-US" sz="1200" b="1" kern="1200" dirty="0" err="1">
                <a:solidFill>
                  <a:schemeClr val="tx1"/>
                </a:solidFill>
                <a:effectLst/>
                <a:latin typeface="+mn-lt"/>
                <a:ea typeface="+mn-ea"/>
                <a:cs typeface="+mn-cs"/>
              </a:rPr>
              <a:t>labvēlīgas</a:t>
            </a:r>
            <a:r>
              <a:rPr lang="en-US" sz="1200" b="1" kern="1200" dirty="0">
                <a:solidFill>
                  <a:schemeClr val="tx1"/>
                </a:solidFill>
                <a:effectLst/>
                <a:latin typeface="+mn-lt"/>
                <a:ea typeface="+mn-ea"/>
                <a:cs typeface="+mn-cs"/>
              </a:rPr>
              <a:t>vide</a:t>
            </a:r>
            <a:r>
              <a:rPr lang="en-US" sz="1200" b="1" kern="1200" dirty="0" err="1">
                <a:solidFill>
                  <a:schemeClr val="tx1"/>
                </a:solidFill>
                <a:effectLst/>
                <a:latin typeface="+mn-lt"/>
                <a:ea typeface="+mn-ea"/>
                <a:cs typeface="+mn-cs"/>
              </a:rPr>
              <a:t>sakartošana</a:t>
            </a:r>
            <a:endParaRPr lang="en-US" sz="1200" kern="1200" dirty="0">
              <a:solidFill>
                <a:schemeClr val="tx1"/>
              </a:solidFill>
              <a:effectLst/>
              <a:latin typeface="+mn-lt"/>
              <a:ea typeface="+mn-ea"/>
              <a:cs typeface="+mn-cs"/>
            </a:endParaRPr>
          </a:p>
          <a:p>
            <a:pPr algn="l" rtl="0"/>
            <a:r>
              <a:rPr lang="en-US" sz="1200" kern="1200" dirty="0" err="1">
                <a:solidFill>
                  <a:schemeClr val="tx1"/>
                </a:solidFill>
                <a:effectLst/>
                <a:latin typeface="+mn-lt"/>
                <a:ea typeface="+mn-ea"/>
                <a:cs typeface="+mn-cs"/>
              </a:rPr>
              <a:t>Spēļu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laika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videi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liella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nozime</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Rubini</a:t>
            </a:r>
            <a:r>
              <a:rPr lang="en-US" sz="1200" kern="1200" dirty="0">
                <a:solidFill>
                  <a:schemeClr val="tx1"/>
                </a:solidFill>
                <a:effectLst/>
                <a:latin typeface="+mn-lt"/>
                <a:ea typeface="+mn-ea"/>
                <a:cs typeface="+mn-cs"/>
              </a:rPr>
              <a:t>un</a:t>
            </a:r>
            <a:r>
              <a:rPr lang="en-US" sz="1200" kern="1200" dirty="0" err="1">
                <a:solidFill>
                  <a:schemeClr val="tx1"/>
                </a:solidFill>
                <a:effectLst/>
                <a:latin typeface="+mn-lt"/>
                <a:ea typeface="+mn-ea"/>
                <a:cs typeface="+mn-cs"/>
              </a:rPr>
              <a:t>koleģi</a:t>
            </a:r>
            <a:r>
              <a:rPr lang="en-US" sz="1200" kern="1200" dirty="0">
                <a:solidFill>
                  <a:schemeClr val="tx1"/>
                </a:solidFill>
                <a:effectLst/>
                <a:latin typeface="+mn-lt"/>
                <a:ea typeface="+mn-ea"/>
                <a:cs typeface="+mn-cs"/>
              </a:rPr>
              <a:t>(1983)</a:t>
            </a:r>
            <a:r>
              <a:rPr lang="en-US" sz="1200" kern="1200" dirty="0" err="1">
                <a:solidFill>
                  <a:schemeClr val="tx1"/>
                </a:solidFill>
                <a:effectLst/>
                <a:latin typeface="+mn-lt"/>
                <a:ea typeface="+mn-ea"/>
                <a:cs typeface="+mn-cs"/>
              </a:rPr>
              <a:t>identificēja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Sada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īpašības</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ca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palidz</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uzturet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spele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garù</a:t>
            </a:r>
            <a:r>
              <a:rPr lang="en-US" sz="1200" kern="1200" dirty="0">
                <a:solidFill>
                  <a:schemeClr val="tx1"/>
                </a:solidFill>
                <a:effectLst/>
                <a:latin typeface="+mn-lt"/>
                <a:ea typeface="+mn-ea"/>
                <a:cs typeface="+mn-cs"/>
              </a:rPr>
              <a:t>:</a:t>
            </a:r>
          </a:p>
          <a:p>
            <a:pPr algn="l" rtl="0"/>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daudzu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pazistamu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berno</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rotalietu</a:t>
            </a:r>
            <a:r>
              <a:rPr lang="en-US" sz="1200" kern="1200" dirty="0">
                <a:solidFill>
                  <a:schemeClr val="tx1"/>
                </a:solidFill>
                <a:effectLst/>
                <a:latin typeface="+mn-lt"/>
                <a:ea typeface="+mn-ea"/>
                <a:cs typeface="+mn-cs"/>
              </a:rPr>
              <a:t>un</a:t>
            </a:r>
            <a:r>
              <a:rPr lang="en-US" sz="1200" kern="1200" dirty="0" err="1">
                <a:solidFill>
                  <a:schemeClr val="tx1"/>
                </a:solidFill>
                <a:effectLst/>
                <a:latin typeface="+mn-lt"/>
                <a:ea typeface="+mn-ea"/>
                <a:cs typeface="+mn-cs"/>
              </a:rPr>
              <a:t>citu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priekšmetu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klatbutne</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ca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izraisa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berna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interessi</a:t>
            </a:r>
            <a:r>
              <a:rPr lang="en-US" sz="1200" kern="1200" dirty="0">
                <a:solidFill>
                  <a:schemeClr val="tx1"/>
                </a:solidFill>
                <a:effectLst/>
                <a:latin typeface="+mn-lt"/>
                <a:ea typeface="+mn-ea"/>
                <a:cs typeface="+mn-cs"/>
              </a:rPr>
              <a:t>;</a:t>
            </a:r>
          </a:p>
          <a:p>
            <a:pPr algn="l" rtl="0"/>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iepriekšējā</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vienošanas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stella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pieaugušajiem</a:t>
            </a:r>
            <a:r>
              <a:rPr lang="en-US" sz="1200" kern="1200" dirty="0">
                <a:solidFill>
                  <a:schemeClr val="tx1"/>
                </a:solidFill>
                <a:effectLst/>
                <a:latin typeface="+mn-lt"/>
                <a:ea typeface="+mn-ea"/>
                <a:cs typeface="+mn-cs"/>
              </a:rPr>
              <a:t>un</a:t>
            </a:r>
            <a:r>
              <a:rPr lang="en-US" sz="1200" kern="1200" dirty="0" err="1">
                <a:solidFill>
                  <a:schemeClr val="tx1"/>
                </a:solidFill>
                <a:effectLst/>
                <a:latin typeface="+mn-lt"/>
                <a:ea typeface="+mn-ea"/>
                <a:cs typeface="+mn-cs"/>
              </a:rPr>
              <a:t>berniem</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ca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bērni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varès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izvēlēties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attivitā</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nodarbibas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laika</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pieaugušajam</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nevajadzetu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uzspiest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savu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viedokli</a:t>
            </a:r>
            <a:r>
              <a:rPr lang="en-US" sz="1200" kern="1200" dirty="0">
                <a:solidFill>
                  <a:schemeClr val="tx1"/>
                </a:solidFill>
                <a:effectLst/>
                <a:latin typeface="+mn-lt"/>
                <a:ea typeface="+mn-ea"/>
                <a:cs typeface="+mn-cs"/>
              </a:rPr>
              <a:t>un</a:t>
            </a:r>
            <a:r>
              <a:rPr lang="en-US" sz="1200" kern="1200" dirty="0" err="1">
                <a:solidFill>
                  <a:schemeClr val="tx1"/>
                </a:solidFill>
                <a:effectLst/>
                <a:latin typeface="+mn-lt"/>
                <a:ea typeface="+mn-ea"/>
                <a:cs typeface="+mn-cs"/>
              </a:rPr>
              <a:t>iejaukties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berna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attivitēs</a:t>
            </a:r>
            <a:r>
              <a:rPr lang="en-US" sz="1200" kern="1200" dirty="0">
                <a:solidFill>
                  <a:schemeClr val="tx1"/>
                </a:solidFill>
                <a:effectLst/>
                <a:latin typeface="+mn-lt"/>
                <a:ea typeface="+mn-ea"/>
                <a:cs typeface="+mn-cs"/>
              </a:rPr>
              <a:t>;</a:t>
            </a:r>
          </a:p>
          <a:p>
            <a:pPr algn="l" rtl="0"/>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draudziga</a:t>
            </a:r>
            <a:r>
              <a:rPr lang="en-US" sz="1200" kern="1200" dirty="0">
                <a:solidFill>
                  <a:schemeClr val="tx1"/>
                </a:solidFill>
                <a:effectLst/>
                <a:latin typeface="+mn-lt"/>
                <a:ea typeface="+mn-ea"/>
                <a:cs typeface="+mn-cs"/>
              </a:rPr>
              <a:t>vide,</a:t>
            </a:r>
            <a:r>
              <a:rPr lang="en-US" sz="1200" kern="1200" dirty="0" err="1">
                <a:solidFill>
                  <a:schemeClr val="tx1"/>
                </a:solidFill>
                <a:effectLst/>
                <a:latin typeface="+mn-lt"/>
                <a:ea typeface="+mn-ea"/>
                <a:cs typeface="+mn-cs"/>
              </a:rPr>
              <a:t>Kura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meris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likt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bernam</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giustizieri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ērti</a:t>
            </a:r>
            <a:r>
              <a:rPr lang="en-US" sz="1200" kern="1200" dirty="0">
                <a:solidFill>
                  <a:schemeClr val="tx1"/>
                </a:solidFill>
                <a:effectLst/>
                <a:latin typeface="+mn-lt"/>
                <a:ea typeface="+mn-ea"/>
                <a:cs typeface="+mn-cs"/>
              </a:rPr>
              <a:t>un</a:t>
            </a:r>
            <a:r>
              <a:rPr lang="en-US" sz="1200" kern="1200" dirty="0" err="1">
                <a:solidFill>
                  <a:schemeClr val="tx1"/>
                </a:solidFill>
                <a:effectLst/>
                <a:latin typeface="+mn-lt"/>
                <a:ea typeface="+mn-ea"/>
                <a:cs typeface="+mn-cs"/>
              </a:rPr>
              <a:t>drosi</a:t>
            </a:r>
            <a:r>
              <a:rPr lang="en-US" sz="1200" kern="1200" dirty="0">
                <a:solidFill>
                  <a:schemeClr val="tx1"/>
                </a:solidFill>
                <a:effectLst/>
                <a:latin typeface="+mn-lt"/>
                <a:ea typeface="+mn-ea"/>
                <a:cs typeface="+mn-cs"/>
              </a:rPr>
              <a:t>;</a:t>
            </a:r>
          </a:p>
          <a:p>
            <a:pPr algn="l" rtl="0"/>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nodarbibai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Janorit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ta</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lai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bernam</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nerasto</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izsalkuma</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noguruma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vai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kada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cita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disagio</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sjauta</a:t>
            </a:r>
            <a:r>
              <a:rPr lang="en-US" sz="1200" kern="1200" dirty="0">
                <a:solidFill>
                  <a:schemeClr val="tx1"/>
                </a:solidFill>
                <a:effectLst/>
                <a:latin typeface="+mn-lt"/>
                <a:ea typeface="+mn-ea"/>
                <a:cs typeface="+mn-cs"/>
              </a:rPr>
              <a:t>.</a:t>
            </a:r>
          </a:p>
          <a:p>
            <a:pPr algn="l" rtl="0"/>
            <a:r>
              <a:rPr lang="en-US" sz="1200" kern="1200" dirty="0" err="1">
                <a:solidFill>
                  <a:schemeClr val="tx1"/>
                </a:solidFill>
                <a:effectLst/>
                <a:latin typeface="+mn-lt"/>
                <a:ea typeface="+mn-ea"/>
                <a:cs typeface="+mn-cs"/>
              </a:rPr>
              <a:t>Kad</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vis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iepriekš</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parskaiti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fattori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pastāv</a:t>
            </a:r>
            <a:r>
              <a:rPr lang="en-US" sz="1200" kern="1200" dirty="0">
                <a:solidFill>
                  <a:schemeClr val="tx1"/>
                </a:solidFill>
                <a:effectLst/>
                <a:latin typeface="+mn-lt"/>
                <a:ea typeface="+mn-ea"/>
                <a:cs typeface="+mn-cs"/>
              </a:rPr>
              <a:t>, poco</a:t>
            </a:r>
            <a:r>
              <a:rPr lang="en-US" sz="1200" kern="1200" dirty="0" err="1">
                <a:solidFill>
                  <a:schemeClr val="tx1"/>
                </a:solidFill>
                <a:effectLst/>
                <a:latin typeface="+mn-lt"/>
                <a:ea typeface="+mn-ea"/>
                <a:cs typeface="+mn-cs"/>
              </a:rPr>
              <a:t>ir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maksimala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ispejamiba</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ca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radisie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spele</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Tomer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teoretiski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spēļu</a:t>
            </a:r>
            <a:r>
              <a:rPr lang="en-US" sz="1200" kern="1200" dirty="0">
                <a:solidFill>
                  <a:schemeClr val="tx1"/>
                </a:solidFill>
                <a:effectLst/>
                <a:latin typeface="+mn-lt"/>
                <a:ea typeface="+mn-ea"/>
                <a:cs typeface="+mn-cs"/>
              </a:rPr>
              <a:t>vide</a:t>
            </a:r>
            <a:r>
              <a:rPr lang="en-US" sz="1200" kern="1200" dirty="0" err="1">
                <a:solidFill>
                  <a:schemeClr val="tx1"/>
                </a:solidFill>
                <a:effectLst/>
                <a:latin typeface="+mn-lt"/>
                <a:ea typeface="+mn-ea"/>
                <a:cs typeface="+mn-cs"/>
              </a:rPr>
              <a:t>radišana</a:t>
            </a:r>
            <a:r>
              <a:rPr lang="en-US" sz="1200" kern="1200" dirty="0">
                <a:solidFill>
                  <a:schemeClr val="tx1"/>
                </a:solidFill>
                <a:effectLst/>
                <a:latin typeface="+mn-lt"/>
                <a:ea typeface="+mn-ea"/>
                <a:cs typeface="+mn-cs"/>
              </a:rPr>
              <a:t>n</a:t>
            </a:r>
            <a:r>
              <a:rPr lang="en-US" sz="1200" kern="1200" dirty="0" err="1">
                <a:solidFill>
                  <a:schemeClr val="tx1"/>
                </a:solidFill>
                <a:effectLst/>
                <a:latin typeface="+mn-lt"/>
                <a:ea typeface="+mn-ea"/>
                <a:cs typeface="+mn-cs"/>
              </a:rPr>
              <a:t>vienmer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nozime</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ca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spele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radisie</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Ir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sciatori</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ca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speciale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japievērš</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uzmaniba</a:t>
            </a:r>
            <a:r>
              <a:rPr lang="en-US" sz="1200" kern="1200" dirty="0">
                <a:solidFill>
                  <a:schemeClr val="tx1"/>
                </a:solidFill>
                <a:effectLst/>
                <a:latin typeface="+mn-lt"/>
                <a:ea typeface="+mn-ea"/>
                <a:cs typeface="+mn-cs"/>
              </a:rPr>
              <a:t>tam,</a:t>
            </a:r>
            <a:r>
              <a:rPr lang="en-US" sz="1200" kern="1200" dirty="0" err="1">
                <a:solidFill>
                  <a:schemeClr val="tx1"/>
                </a:solidFill>
                <a:effectLst/>
                <a:latin typeface="+mn-lt"/>
                <a:ea typeface="+mn-ea"/>
                <a:cs typeface="+mn-cs"/>
              </a:rPr>
              <a:t>vai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spele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nota</a:t>
            </a:r>
            <a:r>
              <a:rPr lang="en-US" sz="1200" kern="1200" dirty="0">
                <a:solidFill>
                  <a:schemeClr val="tx1"/>
                </a:solidFill>
                <a:effectLst/>
                <a:latin typeface="+mn-lt"/>
                <a:ea typeface="+mn-ea"/>
                <a:cs typeface="+mn-cs"/>
              </a:rPr>
              <a:t>.</a:t>
            </a:r>
          </a:p>
          <a:p>
            <a:pPr algn="l" rtl="0"/>
            <a:endParaRPr lang="en-US" dirty="0"/>
          </a:p>
        </p:txBody>
      </p:sp>
      <p:sp>
        <p:nvSpPr>
          <p:cNvPr id="4" name="Slide Number Placeholder 3"/>
          <p:cNvSpPr>
            <a:spLocks noGrp="1"/>
          </p:cNvSpPr>
          <p:nvPr>
            <p:ph type="sldNum" sz="quarter" idx="10"/>
          </p:nvPr>
        </p:nvSpPr>
        <p:spPr/>
        <p:txBody>
          <a:bodyPr/>
          <a:lstStyle/>
          <a:p>
            <a:pPr algn="l" rtl="0"/>
            <a:fld id="{8CA5785E-A816-4678-95E8-F15927D59372}" type="slidenum">
              <a:rPr lang="en-US" smtClean="0"/>
              <a:t>5</a:t>
            </a:fld>
            <a:endParaRPr lang="en-US"/>
          </a:p>
        </p:txBody>
      </p:sp>
    </p:spTree>
    <p:extLst>
      <p:ext uri="{BB962C8B-B14F-4D97-AF65-F5344CB8AC3E}">
        <p14:creationId xmlns:p14="http://schemas.microsoft.com/office/powerpoint/2010/main" val="25527951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lang="lv-LV" dirty="0"/>
              <a:t>Uz bērnu centrēta intervenire</a:t>
            </a:r>
          </a:p>
          <a:p>
            <a:pPr algn="l" rtl="0"/>
            <a:r>
              <a:rPr lang="lv-LV" dirty="0"/>
              <a:t>Uz bērnu centrētā nodarbībā, bērna reakcija nosaka aktivitātes un saskarsmi, nevis pieaugušā norādījumi. Terapeits var nodrošināt papildu struktūru tiem bērniem, kuriem ir minimālas iespējas pašiem veidot savas rotaļas, vidi vai saskarsmi. Šajā struktūrā bērnam ir iespējas izdarīt izvēli un plānot savu saskarsmi. Terapeits sniedz norādījumus un idejas, ja bērnam trūkst kādas organizatorisko prasmju vai izvēles iespēju. Bērns vienmēr tiek mudināts piedalīties intervens nodarbības laikā izmantoto priekšmetu izvietošanās, sakopšanā un nolikšanā atpakaļ. Tas veicina nodarbību gaitu, organizē</a:t>
            </a:r>
            <a:r>
              <a:rPr lang="lv-LV" dirty="0" err="1"/>
              <a:t>sensori</a:t>
            </a:r>
            <a:r>
              <a:rPr lang="lv-LV" dirty="0"/>
              <a:t>masa, piemeram, pastiprina</a:t>
            </a:r>
            <a:r>
              <a:rPr lang="lv-LV" dirty="0" err="1"/>
              <a:t>propriocettivo</a:t>
            </a:r>
            <a:r>
              <a:rPr lang="lv-LV" dirty="0"/>
              <a:t>ieguldījumu. Uz bērnu centrētā nodarbībā, aktivitātes tiek pārveidotas pēc nepieciešamības, lai Berns varētu uzturēt optimālu uzbudinājuma, uzmanības un pozitiva emocionālā stāvokļa Limeni, vienlaikus izaicinot VINA motoriskās prasmes, organizatoriskās prasmes, kā arī spējas Planot un organizēt savu darbību un vidi.</a:t>
            </a:r>
          </a:p>
          <a:p>
            <a:pPr algn="l" rtl="0"/>
            <a:endParaRPr lang="lv-LV" dirty="0"/>
          </a:p>
          <a:p>
            <a:pPr algn="l" rtl="0"/>
            <a:r>
              <a:rPr lang="en-US" sz="1200" kern="1200" dirty="0">
                <a:solidFill>
                  <a:schemeClr val="tx1"/>
                </a:solidFill>
                <a:effectLst/>
                <a:latin typeface="+mn-lt"/>
                <a:ea typeface="+mn-ea"/>
                <a:cs typeface="+mn-cs"/>
              </a:rPr>
              <a:t>Ja</a:t>
            </a:r>
            <a:r>
              <a:rPr lang="en-US" sz="1200" kern="1200" dirty="0" err="1">
                <a:solidFill>
                  <a:schemeClr val="tx1"/>
                </a:solidFill>
                <a:effectLst/>
                <a:latin typeface="+mn-lt"/>
                <a:ea typeface="+mn-ea"/>
                <a:cs typeface="+mn-cs"/>
              </a:rPr>
              <a:t>spele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līdzeklis</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ar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kuru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cilveks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iepazista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apkartejo</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vidi</a:t>
            </a:r>
            <a:r>
              <a:rPr lang="en-US" sz="1200" kern="1200" dirty="0">
                <a:solidFill>
                  <a:schemeClr val="tx1"/>
                </a:solidFill>
                <a:effectLst/>
                <a:latin typeface="+mn-lt"/>
                <a:ea typeface="+mn-ea"/>
                <a:cs typeface="+mn-cs"/>
              </a:rPr>
              <a:t>, un po'</a:t>
            </a:r>
            <a:r>
              <a:rPr lang="en-US" sz="1200" kern="1200" dirty="0" err="1">
                <a:solidFill>
                  <a:schemeClr val="tx1"/>
                </a:solidFill>
                <a:effectLst/>
                <a:latin typeface="+mn-lt"/>
                <a:ea typeface="+mn-ea"/>
                <a:cs typeface="+mn-cs"/>
              </a:rPr>
              <a:t>vajadzetu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ma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vienai</a:t>
            </a:r>
            <a:r>
              <a:rPr lang="en-US" sz="1200" kern="1200" dirty="0">
                <a:solidFill>
                  <a:schemeClr val="tx1"/>
                </a:solidFill>
                <a:effectLst/>
                <a:latin typeface="+mn-lt"/>
                <a:ea typeface="+mn-ea"/>
                <a:cs typeface="+mn-cs"/>
              </a:rPr>
              <a:t>no</a:t>
            </a:r>
            <a:r>
              <a:rPr lang="en-US" sz="1200" kern="1200" dirty="0" err="1">
                <a:solidFill>
                  <a:schemeClr val="tx1"/>
                </a:solidFill>
                <a:effectLst/>
                <a:latin typeface="+mn-lt"/>
                <a:ea typeface="+mn-ea"/>
                <a:cs typeface="+mn-cs"/>
              </a:rPr>
              <a:t>visspēcīgakajam</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terapeitiskajiem</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strumentale</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Spēja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spēlēt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clientiem</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maksla</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kuru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daudzi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esperti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nav</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apguvusi</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Kad</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clienti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uztver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ergoterapeitu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ka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persona</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ar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kuru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var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spēlēt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jautri</a:t>
            </a:r>
            <a:r>
              <a:rPr lang="en-US" sz="1200" kern="1200" dirty="0">
                <a:solidFill>
                  <a:schemeClr val="tx1"/>
                </a:solidFill>
                <a:effectLst/>
                <a:latin typeface="+mn-lt"/>
                <a:ea typeface="+mn-ea"/>
                <a:cs typeface="+mn-cs"/>
              </a:rPr>
              <a:t>, poco</a:t>
            </a:r>
            <a:r>
              <a:rPr lang="en-US" sz="1200" kern="1200" dirty="0" err="1">
                <a:solidFill>
                  <a:schemeClr val="tx1"/>
                </a:solidFill>
                <a:effectLst/>
                <a:latin typeface="+mn-lt"/>
                <a:ea typeface="+mn-ea"/>
                <a:cs typeface="+mn-cs"/>
              </a:rPr>
              <a:t>ta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augstaka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uzslava</a:t>
            </a:r>
            <a:r>
              <a:rPr lang="en-US" sz="1200" kern="1200" dirty="0">
                <a:solidFill>
                  <a:schemeClr val="tx1"/>
                </a:solidFill>
                <a:effectLst/>
                <a:latin typeface="+mn-lt"/>
                <a:ea typeface="+mn-ea"/>
                <a:cs typeface="+mn-cs"/>
              </a:rPr>
              <a:t>forma.</a:t>
            </a:r>
            <a:r>
              <a:rPr lang="en-US" sz="1200" kern="1200" dirty="0" err="1">
                <a:solidFill>
                  <a:schemeClr val="tx1"/>
                </a:solidFill>
                <a:effectLst/>
                <a:latin typeface="+mn-lt"/>
                <a:ea typeface="+mn-ea"/>
                <a:cs typeface="+mn-cs"/>
              </a:rPr>
              <a:t>Spelei</a:t>
            </a:r>
            <a:r>
              <a:rPr lang="en-US" sz="1200" kern="1200" dirty="0">
                <a:solidFill>
                  <a:schemeClr val="tx1"/>
                </a:solidFill>
                <a:effectLst/>
                <a:latin typeface="+mn-lt"/>
                <a:ea typeface="+mn-ea"/>
                <a:cs typeface="+mn-cs"/>
              </a:rPr>
              <a:t>un</a:t>
            </a:r>
            <a:r>
              <a:rPr lang="en-US" sz="1200" kern="1200" dirty="0" err="1">
                <a:solidFill>
                  <a:schemeClr val="tx1"/>
                </a:solidFill>
                <a:effectLst/>
                <a:latin typeface="+mn-lt"/>
                <a:ea typeface="+mn-ea"/>
                <a:cs typeface="+mn-cs"/>
              </a:rPr>
              <a:t>terapeutico</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Kura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pamata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mau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integrazioni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principi</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ir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daudz</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līdzibas</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Sensora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integrazioni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terapia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comunque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dazada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vedia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attività</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ca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auj</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iegut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pastiprinata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sajuta</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nodrosina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pareizo</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uzdevumu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formulēšanu</a:t>
            </a:r>
            <a:r>
              <a:rPr lang="en-US" sz="1200" kern="1200" dirty="0">
                <a:solidFill>
                  <a:schemeClr val="tx1"/>
                </a:solidFill>
                <a:effectLst/>
                <a:latin typeface="+mn-lt"/>
                <a:ea typeface="+mn-ea"/>
                <a:cs typeface="+mn-cs"/>
              </a:rPr>
              <a:t>un</a:t>
            </a:r>
            <a:r>
              <a:rPr lang="en-US" sz="1200" kern="1200" dirty="0" err="1">
                <a:solidFill>
                  <a:schemeClr val="tx1"/>
                </a:solidFill>
                <a:effectLst/>
                <a:latin typeface="+mn-lt"/>
                <a:ea typeface="+mn-ea"/>
                <a:cs typeface="+mn-cs"/>
              </a:rPr>
              <a:t>prasa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adattavu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mijiedarbību</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Terapia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efektiva</a:t>
            </a:r>
            <a:r>
              <a:rPr lang="en-US" sz="1200" kern="1200" dirty="0">
                <a:solidFill>
                  <a:schemeClr val="tx1"/>
                </a:solidFill>
                <a:effectLst/>
                <a:latin typeface="+mn-lt"/>
                <a:ea typeface="+mn-ea"/>
                <a:cs typeface="+mn-cs"/>
              </a:rPr>
              <a:t>, ja</a:t>
            </a:r>
            <a:r>
              <a:rPr lang="en-US" sz="1200" kern="1200" dirty="0" err="1">
                <a:solidFill>
                  <a:schemeClr val="tx1"/>
                </a:solidFill>
                <a:effectLst/>
                <a:latin typeface="+mn-lt"/>
                <a:ea typeface="+mn-ea"/>
                <a:cs typeface="+mn-cs"/>
              </a:rPr>
              <a:t>pati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darbiba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interessa</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clienti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aktivs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dalībnieks</a:t>
            </a:r>
            <a:r>
              <a:rPr lang="en-US" sz="1200" kern="1200" dirty="0">
                <a:solidFill>
                  <a:schemeClr val="tx1"/>
                </a:solidFill>
                <a:effectLst/>
                <a:latin typeface="+mn-lt"/>
                <a:ea typeface="+mn-ea"/>
                <a:cs typeface="+mn-cs"/>
              </a:rPr>
              <a:t>un</a:t>
            </a:r>
            <a:r>
              <a:rPr lang="en-US" sz="1200" kern="1200" dirty="0" err="1">
                <a:solidFill>
                  <a:schemeClr val="tx1"/>
                </a:solidFill>
                <a:effectLst/>
                <a:latin typeface="+mn-lt"/>
                <a:ea typeface="+mn-ea"/>
                <a:cs typeface="+mn-cs"/>
              </a:rPr>
              <a:t>kontrole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vismaz</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dažus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aspektus</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Vis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diskusijās</a:t>
            </a:r>
            <a:r>
              <a:rPr lang="en-US" sz="1200" kern="1200" dirty="0">
                <a:solidFill>
                  <a:schemeClr val="tx1"/>
                </a:solidFill>
                <a:effectLst/>
                <a:latin typeface="+mn-lt"/>
                <a:ea typeface="+mn-ea"/>
                <a:cs typeface="+mn-cs"/>
              </a:rPr>
              <a:t>par</a:t>
            </a:r>
            <a:r>
              <a:rPr lang="en-US" sz="1200" kern="1200" dirty="0" err="1">
                <a:solidFill>
                  <a:schemeClr val="tx1"/>
                </a:solidFill>
                <a:effectLst/>
                <a:latin typeface="+mn-lt"/>
                <a:ea typeface="+mn-ea"/>
                <a:cs typeface="+mn-cs"/>
              </a:rPr>
              <a:t>sensore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integrajoso</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terapeutico</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skaidri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noteikts</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ca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clientiem</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jasniedz</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gan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fiziska</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gan</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psiholoģiska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drošiba</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Città</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vardiem</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sakot</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ir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jabut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dažiem</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objektivas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realtà</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ierobežojumiem</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ka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ari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nevajadzetu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pastāvēt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grūtibām</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uzdevumu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izpildes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laika</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Clementi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var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spēlēt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terapie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laika</a:t>
            </a:r>
            <a:r>
              <a:rPr lang="en-US" sz="1200" kern="1200" dirty="0">
                <a:solidFill>
                  <a:schemeClr val="tx1"/>
                </a:solidFill>
                <a:effectLst/>
                <a:latin typeface="+mn-lt"/>
                <a:ea typeface="+mn-ea"/>
                <a:cs typeface="+mn-cs"/>
              </a:rPr>
              <a:t>, scommetto</a:t>
            </a:r>
            <a:r>
              <a:rPr lang="en-US" sz="1200" kern="1200" dirty="0" err="1">
                <a:solidFill>
                  <a:schemeClr val="tx1"/>
                </a:solidFill>
                <a:effectLst/>
                <a:latin typeface="+mn-lt"/>
                <a:ea typeface="+mn-ea"/>
                <a:cs typeface="+mn-cs"/>
              </a:rPr>
              <a:t>nevajadzetu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izskatities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ka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spele</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Rasta</a:t>
            </a:r>
            <a:r>
              <a:rPr lang="en-US" sz="1200" kern="1200" dirty="0">
                <a:solidFill>
                  <a:schemeClr val="tx1"/>
                </a:solidFill>
                <a:effectLst/>
                <a:latin typeface="+mn-lt"/>
                <a:ea typeface="+mn-ea"/>
                <a:cs typeface="+mn-cs"/>
              </a:rPr>
              <a:t>, 1986).</a:t>
            </a:r>
            <a:r>
              <a:rPr lang="en-US" sz="1200" kern="1200" dirty="0" err="1">
                <a:solidFill>
                  <a:schemeClr val="tx1"/>
                </a:solidFill>
                <a:effectLst/>
                <a:latin typeface="+mn-lt"/>
                <a:ea typeface="+mn-ea"/>
                <a:cs typeface="+mn-cs"/>
              </a:rPr>
              <a:t>Terapia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nak</a:t>
            </a:r>
            <a:r>
              <a:rPr lang="en-US" sz="1200" kern="1200" dirty="0">
                <a:solidFill>
                  <a:schemeClr val="tx1"/>
                </a:solidFill>
                <a:effectLst/>
                <a:latin typeface="+mn-lt"/>
                <a:ea typeface="+mn-ea"/>
                <a:cs typeface="+mn-cs"/>
              </a:rPr>
              <a:t>no</a:t>
            </a:r>
            <a:r>
              <a:rPr lang="en-US" sz="1200" kern="1200" dirty="0" err="1">
                <a:solidFill>
                  <a:schemeClr val="tx1"/>
                </a:solidFill>
                <a:effectLst/>
                <a:latin typeface="+mn-lt"/>
                <a:ea typeface="+mn-ea"/>
                <a:cs typeface="+mn-cs"/>
              </a:rPr>
              <a:t>reali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dzīves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meriem</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Daudzi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bērni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var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piedalità</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dzīves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mereu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izvirzišana</a:t>
            </a:r>
            <a:r>
              <a:rPr lang="en-US" sz="1200" kern="1200" dirty="0">
                <a:solidFill>
                  <a:schemeClr val="tx1"/>
                </a:solidFill>
                <a:effectLst/>
                <a:latin typeface="+mn-lt"/>
                <a:ea typeface="+mn-ea"/>
                <a:cs typeface="+mn-cs"/>
              </a:rPr>
              <a:t>. Mamme</a:t>
            </a:r>
            <a:r>
              <a:rPr lang="en-US" sz="1200" kern="1200" dirty="0" err="1">
                <a:solidFill>
                  <a:schemeClr val="tx1"/>
                </a:solidFill>
                <a:effectLst/>
                <a:latin typeface="+mn-lt"/>
                <a:ea typeface="+mn-ea"/>
                <a:cs typeface="+mn-cs"/>
              </a:rPr>
              <a:t>tikai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japalīdz</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viņiem</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saprasto</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ka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noteikts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darbibas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veidi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palidz</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meri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sasniegt</a:t>
            </a:r>
            <a:r>
              <a:rPr lang="en-US" sz="1200" kern="1200" dirty="0">
                <a:solidFill>
                  <a:schemeClr val="tx1"/>
                </a:solidFill>
                <a:effectLst/>
                <a:latin typeface="+mn-lt"/>
                <a:ea typeface="+mn-ea"/>
                <a:cs typeface="+mn-cs"/>
              </a:rPr>
              <a:t>.</a:t>
            </a:r>
            <a:endParaRPr lang="lv-LV" dirty="0"/>
          </a:p>
          <a:p>
            <a:pPr algn="l" rtl="0"/>
            <a:endParaRPr lang="en-US" dirty="0"/>
          </a:p>
        </p:txBody>
      </p:sp>
      <p:sp>
        <p:nvSpPr>
          <p:cNvPr id="4" name="Slide Number Placeholder 3"/>
          <p:cNvSpPr>
            <a:spLocks noGrp="1"/>
          </p:cNvSpPr>
          <p:nvPr>
            <p:ph type="sldNum" sz="quarter" idx="10"/>
          </p:nvPr>
        </p:nvSpPr>
        <p:spPr/>
        <p:txBody>
          <a:bodyPr/>
          <a:lstStyle/>
          <a:p>
            <a:pPr algn="l" rtl="0"/>
            <a:fld id="{8CA5785E-A816-4678-95E8-F15927D59372}" type="slidenum">
              <a:rPr lang="en-US" smtClean="0"/>
              <a:t>7</a:t>
            </a:fld>
            <a:endParaRPr lang="en-US"/>
          </a:p>
        </p:txBody>
      </p:sp>
    </p:spTree>
    <p:extLst>
      <p:ext uri="{BB962C8B-B14F-4D97-AF65-F5344CB8AC3E}">
        <p14:creationId xmlns:p14="http://schemas.microsoft.com/office/powerpoint/2010/main" val="3218975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lang="lv-LV" dirty="0"/>
              <a:t>Rotaļas izmantošana interviene ietvaros</a:t>
            </a:r>
          </a:p>
          <a:p>
            <a:pPr algn="l" rtl="0"/>
            <a:r>
              <a:rPr lang="lv-LV" dirty="0"/>
              <a:t>Terapeitiskā saskarsme tiek veidota, veidojot aktivitātes ārpus bērna interesēm un iesaistot bērnu rotaļās, vienlaikus ņemot vērā bērna spēju līmeni,</a:t>
            </a:r>
            <a:r>
              <a:rPr lang="lv-LV" dirty="0" err="1"/>
              <a:t>sensore</a:t>
            </a:r>
            <a:r>
              <a:rPr lang="lv-LV" dirty="0"/>
              <a:t>jutigumu un</a:t>
            </a:r>
            <a:r>
              <a:rPr lang="lv-LV" dirty="0" err="1"/>
              <a:t>sensore</a:t>
            </a:r>
            <a:r>
              <a:rPr lang="lv-LV" dirty="0"/>
              <a:t>maņu izvēles iespējas. Izmantojot šo rotaļīgo pieeju, terapeits veicina sadarbību un uzticamu attiecību veidošanu. Terapeits iesaista bērnu kā aktīvu partneri terapijas procesā, paplašinot idejas, kuras bērns ierosina. Bieži vien terapeits pielieto lomu spēles un radošas tēmas, lai bērnam zustu laika izjūta, nebūtu piepūles un varētu iesaistīties izaicinošās darbībās, kas cittadi varētu būt neiespējamas.</a:t>
            </a:r>
          </a:p>
          <a:p>
            <a:pPr algn="l" rtl="0"/>
            <a:r>
              <a:rPr lang="lv-LV" dirty="0"/>
              <a:t>Pieskaršanās iekšējai dziņai</a:t>
            </a:r>
          </a:p>
          <a:p>
            <a:pPr algn="l" rtl="0"/>
            <a:r>
              <a:rPr lang="lv-LV" dirty="0" err="1"/>
              <a:t>Sensorala</a:t>
            </a:r>
            <a:r>
              <a:rPr lang="lv-LV" dirty="0"/>
              <a:t>integrācijas aktivitātes bieži ir jautras un aizraujošas, tāpēc tās paša par sevi motivē un apbalvo. Terapeits izmanto radošumu un iztēli, lai ņemtu vērā bērna</a:t>
            </a:r>
            <a:r>
              <a:rPr lang="lv-LV" dirty="0" err="1"/>
              <a:t>sensori</a:t>
            </a:r>
            <a:r>
              <a:rPr lang="lv-LV" dirty="0"/>
              <a:t>vajadzības un risinātu</a:t>
            </a:r>
            <a:r>
              <a:rPr lang="lv-LV" dirty="0" err="1"/>
              <a:t>sensori</a:t>
            </a:r>
            <a:r>
              <a:rPr lang="lv-LV" dirty="0"/>
              <a:t>, motorikas un praktiskās problēmas. Tādējādi parādās bērna motivācija mācīties un mēģināt sarežģītākas lietas. Tas ļauj iegūt arvien sarežģītākas prasmes un saskarsmes veidus.</a:t>
            </a:r>
          </a:p>
          <a:p>
            <a:pPr algn="l" rtl="0"/>
            <a:r>
              <a:rPr lang="en-US" sz="1200" kern="1200" dirty="0" err="1">
                <a:solidFill>
                  <a:schemeClr val="tx1"/>
                </a:solidFill>
                <a:effectLst/>
                <a:latin typeface="+mn-lt"/>
                <a:ea typeface="+mn-ea"/>
                <a:cs typeface="+mn-cs"/>
              </a:rPr>
              <a:t>Speles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definīcija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spele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terapia</a:t>
            </a:r>
            <a:endParaRPr lang="en-US" sz="1200" kern="1200" dirty="0">
              <a:solidFill>
                <a:schemeClr val="tx1"/>
              </a:solidFill>
              <a:effectLst/>
              <a:latin typeface="+mn-lt"/>
              <a:ea typeface="+mn-ea"/>
              <a:cs typeface="+mn-cs"/>
            </a:endParaRPr>
          </a:p>
          <a:p>
            <a:pPr algn="l" rtl="0"/>
            <a:r>
              <a:rPr lang="en-US" sz="1200" kern="1200" dirty="0" err="1">
                <a:solidFill>
                  <a:schemeClr val="tx1"/>
                </a:solidFill>
                <a:effectLst/>
                <a:latin typeface="+mn-lt"/>
                <a:ea typeface="+mn-ea"/>
                <a:cs typeface="+mn-cs"/>
              </a:rPr>
              <a:t>Neimans</a:t>
            </a:r>
            <a:r>
              <a:rPr lang="en-US" sz="1200" kern="1200" dirty="0">
                <a:solidFill>
                  <a:schemeClr val="tx1"/>
                </a:solidFill>
                <a:effectLst/>
                <a:latin typeface="+mn-lt"/>
                <a:ea typeface="+mn-ea"/>
                <a:cs typeface="+mn-cs"/>
              </a:rPr>
              <a:t>(1971)</a:t>
            </a:r>
            <a:r>
              <a:rPr lang="en-US" sz="1200" kern="1200" dirty="0" err="1">
                <a:solidFill>
                  <a:schemeClr val="tx1"/>
                </a:solidFill>
                <a:effectLst/>
                <a:latin typeface="+mn-lt"/>
                <a:ea typeface="+mn-ea"/>
                <a:cs typeface="+mn-cs"/>
              </a:rPr>
              <a:t>identificēja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tris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spele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kritērijus</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relativiva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iekšēja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concetracia</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briviba</a:t>
            </a:r>
            <a:r>
              <a:rPr lang="en-US" sz="1200" kern="1200" dirty="0">
                <a:solidFill>
                  <a:schemeClr val="tx1"/>
                </a:solidFill>
                <a:effectLst/>
                <a:latin typeface="+mn-lt"/>
                <a:ea typeface="+mn-ea"/>
                <a:cs typeface="+mn-cs"/>
              </a:rPr>
              <a:t>no</a:t>
            </a:r>
            <a:r>
              <a:rPr lang="en-US" sz="1200" kern="1200" dirty="0" err="1">
                <a:solidFill>
                  <a:schemeClr val="tx1"/>
                </a:solidFill>
                <a:effectLst/>
                <a:latin typeface="+mn-lt"/>
                <a:ea typeface="+mn-ea"/>
                <a:cs typeface="+mn-cs"/>
              </a:rPr>
              <a:t>noteiktiem</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realtà</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ierobežojumiem</a:t>
            </a:r>
            <a:r>
              <a:rPr lang="en-US" sz="1200" kern="1200" dirty="0">
                <a:solidFill>
                  <a:schemeClr val="tx1"/>
                </a:solidFill>
                <a:effectLst/>
                <a:latin typeface="+mn-lt"/>
                <a:ea typeface="+mn-ea"/>
                <a:cs typeface="+mn-cs"/>
              </a:rPr>
              <a:t>un</a:t>
            </a:r>
            <a:r>
              <a:rPr lang="en-US" sz="1200" kern="1200" dirty="0" err="1">
                <a:solidFill>
                  <a:schemeClr val="tx1"/>
                </a:solidFill>
                <a:effectLst/>
                <a:latin typeface="+mn-lt"/>
                <a:ea typeface="+mn-ea"/>
                <a:cs typeface="+mn-cs"/>
              </a:rPr>
              <a:t>iekšēja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motivazione</a:t>
            </a:r>
            <a:r>
              <a:rPr lang="en-US" sz="1200" kern="1200" dirty="0">
                <a:solidFill>
                  <a:schemeClr val="tx1"/>
                </a:solidFill>
                <a:effectLst/>
                <a:latin typeface="+mn-lt"/>
                <a:ea typeface="+mn-ea"/>
                <a:cs typeface="+mn-cs"/>
              </a:rPr>
              <a:t>. Neumann (1971)</a:t>
            </a:r>
            <a:r>
              <a:rPr lang="en-US" sz="1200" kern="1200" dirty="0" err="1">
                <a:solidFill>
                  <a:schemeClr val="tx1"/>
                </a:solidFill>
                <a:effectLst/>
                <a:latin typeface="+mn-lt"/>
                <a:ea typeface="+mn-ea"/>
                <a:cs typeface="+mn-cs"/>
              </a:rPr>
              <a:t>uzskatija</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ca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jebkura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mijiedarbiba</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ca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saita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Siem</a:t>
            </a:r>
            <a:r>
              <a:rPr lang="en-US" sz="1200" kern="1200" dirty="0">
                <a:solidFill>
                  <a:schemeClr val="tx1"/>
                </a:solidFill>
                <a:effectLst/>
                <a:latin typeface="+mn-lt"/>
                <a:ea typeface="+mn-ea"/>
                <a:cs typeface="+mn-cs"/>
              </a:rPr>
              <a:t>ordinare</a:t>
            </a:r>
            <a:r>
              <a:rPr lang="en-US" sz="1200" kern="1200" dirty="0" err="1">
                <a:solidFill>
                  <a:schemeClr val="tx1"/>
                </a:solidFill>
                <a:effectLst/>
                <a:latin typeface="+mn-lt"/>
                <a:ea typeface="+mn-ea"/>
                <a:cs typeface="+mn-cs"/>
              </a:rPr>
              <a:t>elemento</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var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uzskatit</a:t>
            </a:r>
            <a:r>
              <a:rPr lang="en-US" sz="1200" kern="1200" dirty="0">
                <a:solidFill>
                  <a:schemeClr val="tx1"/>
                </a:solidFill>
                <a:effectLst/>
                <a:latin typeface="+mn-lt"/>
                <a:ea typeface="+mn-ea"/>
                <a:cs typeface="+mn-cs"/>
              </a:rPr>
              <a:t>par</a:t>
            </a:r>
            <a:r>
              <a:rPr lang="en-US" sz="1200" kern="1200" dirty="0" err="1">
                <a:solidFill>
                  <a:schemeClr val="tx1"/>
                </a:solidFill>
                <a:effectLst/>
                <a:latin typeface="+mn-lt"/>
                <a:ea typeface="+mn-ea"/>
                <a:cs typeface="+mn-cs"/>
              </a:rPr>
              <a:t>speli</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Tomer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atzina</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ca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reti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kadam</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nacas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saskarti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pilnigu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iekšējo</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controli</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iekšējo</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motivaciju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vai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tikai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iekšējo</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realtà</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Balstoti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uz</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Neimaņa</a:t>
            </a:r>
            <a:r>
              <a:rPr lang="en-US" sz="1200" kern="1200" dirty="0">
                <a:solidFill>
                  <a:schemeClr val="tx1"/>
                </a:solidFill>
                <a:effectLst/>
                <a:latin typeface="+mn-lt"/>
                <a:ea typeface="+mn-ea"/>
                <a:cs typeface="+mn-cs"/>
              </a:rPr>
              <a:t>(1971)</a:t>
            </a:r>
            <a:r>
              <a:rPr lang="en-US" sz="1200" kern="1200" dirty="0" err="1">
                <a:solidFill>
                  <a:schemeClr val="tx1"/>
                </a:solidFill>
                <a:effectLst/>
                <a:latin typeface="+mn-lt"/>
                <a:ea typeface="+mn-ea"/>
                <a:cs typeface="+mn-cs"/>
              </a:rPr>
              <a:t>koncepciju</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mes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ierosinajam</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spele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definīcijas</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Kura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praktizējošie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ergoterapeiti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varetu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izmanto</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meinot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padarit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terapeutico</a:t>
            </a:r>
            <a:r>
              <a:rPr lang="en-US" sz="1200" kern="1200" dirty="0">
                <a:solidFill>
                  <a:schemeClr val="tx1"/>
                </a:solidFill>
                <a:effectLst/>
                <a:latin typeface="+mn-lt"/>
                <a:ea typeface="+mn-ea"/>
                <a:cs typeface="+mn-cs"/>
              </a:rPr>
              <a:t>par</a:t>
            </a:r>
            <a:r>
              <a:rPr lang="en-US" sz="1200" kern="1200" dirty="0" err="1">
                <a:solidFill>
                  <a:schemeClr val="tx1"/>
                </a:solidFill>
                <a:effectLst/>
                <a:latin typeface="+mn-lt"/>
                <a:ea typeface="+mn-ea"/>
                <a:cs typeface="+mn-cs"/>
              </a:rPr>
              <a:t>speli</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Spele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individuma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mijiedarbiba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vidi</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kuru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rakstur</a:t>
            </a:r>
            <a:r>
              <a:rPr lang="en-US" sz="1200" kern="1200" dirty="0">
                <a:solidFill>
                  <a:schemeClr val="tx1"/>
                </a:solidFill>
                <a:effectLst/>
                <a:latin typeface="+mn-lt"/>
                <a:ea typeface="+mn-ea"/>
                <a:cs typeface="+mn-cs"/>
              </a:rPr>
              <a:t>:</a:t>
            </a:r>
          </a:p>
          <a:p>
            <a:pPr algn="l" rtl="0"/>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relativiva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interessa</a:t>
            </a:r>
            <a:r>
              <a:rPr lang="en-US" sz="1200" kern="1200" dirty="0">
                <a:solidFill>
                  <a:schemeClr val="tx1"/>
                </a:solidFill>
                <a:effectLst/>
                <a:latin typeface="+mn-lt"/>
                <a:ea typeface="+mn-ea"/>
                <a:cs typeface="+mn-cs"/>
              </a:rPr>
              <a:t>par</a:t>
            </a:r>
            <a:r>
              <a:rPr lang="en-US" sz="1200" kern="1200" dirty="0" err="1">
                <a:solidFill>
                  <a:schemeClr val="tx1"/>
                </a:solidFill>
                <a:effectLst/>
                <a:latin typeface="+mn-lt"/>
                <a:ea typeface="+mn-ea"/>
                <a:cs typeface="+mn-cs"/>
              </a:rPr>
              <a:t>darbibam</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ka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tadam</a:t>
            </a:r>
            <a:r>
              <a:rPr lang="en-US" sz="1200" kern="1200" dirty="0">
                <a:solidFill>
                  <a:schemeClr val="tx1"/>
                </a:solidFill>
                <a:effectLst/>
                <a:latin typeface="+mn-lt"/>
                <a:ea typeface="+mn-ea"/>
                <a:cs typeface="+mn-cs"/>
              </a:rPr>
              <a:t>;</a:t>
            </a:r>
          </a:p>
          <a:p>
            <a:pPr algn="l" rtl="0"/>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relativiva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iekšēja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controllo</a:t>
            </a:r>
            <a:r>
              <a:rPr lang="en-US" sz="1200" kern="1200" dirty="0">
                <a:solidFill>
                  <a:schemeClr val="tx1"/>
                </a:solidFill>
                <a:effectLst/>
                <a:latin typeface="+mn-lt"/>
                <a:ea typeface="+mn-ea"/>
                <a:cs typeface="+mn-cs"/>
              </a:rPr>
              <a:t>;</a:t>
            </a:r>
          </a:p>
          <a:p>
            <a:pPr algn="l" rtl="0"/>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briviba</a:t>
            </a:r>
            <a:r>
              <a:rPr lang="en-US" sz="1200" kern="1200" dirty="0">
                <a:solidFill>
                  <a:schemeClr val="tx1"/>
                </a:solidFill>
                <a:effectLst/>
                <a:latin typeface="+mn-lt"/>
                <a:ea typeface="+mn-ea"/>
                <a:cs typeface="+mn-cs"/>
              </a:rPr>
              <a:t>no</a:t>
            </a:r>
            <a:r>
              <a:rPr lang="en-US" sz="1200" kern="1200" dirty="0" err="1">
                <a:solidFill>
                  <a:schemeClr val="tx1"/>
                </a:solidFill>
                <a:effectLst/>
                <a:latin typeface="+mn-lt"/>
                <a:ea typeface="+mn-ea"/>
                <a:cs typeface="+mn-cs"/>
              </a:rPr>
              <a:t>noteiktiem</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objektivas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realtà</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ierobežojumiem</a:t>
            </a:r>
            <a:r>
              <a:rPr lang="en-US" sz="1200" kern="1200" dirty="0">
                <a:solidFill>
                  <a:schemeClr val="tx1"/>
                </a:solidFill>
                <a:effectLst/>
                <a:latin typeface="+mn-lt"/>
                <a:ea typeface="+mn-ea"/>
                <a:cs typeface="+mn-cs"/>
              </a:rPr>
              <a:t>.</a:t>
            </a:r>
          </a:p>
          <a:p>
            <a:pPr algn="l" rtl="0"/>
            <a:r>
              <a:rPr lang="en-US" sz="1200" kern="1200" dirty="0">
                <a:solidFill>
                  <a:schemeClr val="tx1"/>
                </a:solidFill>
                <a:effectLst/>
                <a:latin typeface="+mn-lt"/>
                <a:ea typeface="+mn-ea"/>
                <a:cs typeface="+mn-cs"/>
              </a:rPr>
              <a:t> </a:t>
            </a:r>
          </a:p>
          <a:p>
            <a:pPr algn="l" rtl="0"/>
            <a:r>
              <a:rPr lang="en-US" sz="1200" kern="1200" dirty="0" err="1">
                <a:solidFill>
                  <a:schemeClr val="tx1"/>
                </a:solidFill>
                <a:effectLst/>
                <a:latin typeface="+mn-lt"/>
                <a:ea typeface="+mn-ea"/>
                <a:cs typeface="+mn-cs"/>
              </a:rPr>
              <a:t>Gadijuma</a:t>
            </a:r>
            <a:r>
              <a:rPr lang="en-US" sz="1200" kern="1200" dirty="0">
                <a:solidFill>
                  <a:schemeClr val="tx1"/>
                </a:solidFill>
                <a:effectLst/>
                <a:latin typeface="+mn-lt"/>
                <a:ea typeface="+mn-ea"/>
                <a:cs typeface="+mn-cs"/>
              </a:rPr>
              <a:t>, ja</a:t>
            </a:r>
            <a:r>
              <a:rPr lang="en-US" sz="1200" kern="1200" dirty="0" err="1">
                <a:solidFill>
                  <a:schemeClr val="tx1"/>
                </a:solidFill>
                <a:effectLst/>
                <a:latin typeface="+mn-lt"/>
                <a:ea typeface="+mn-ea"/>
                <a:cs typeface="+mn-cs"/>
              </a:rPr>
              <a:t>mes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pielagojam</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vienu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vai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vairaku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spele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elemento</a:t>
            </a:r>
            <a:r>
              <a:rPr lang="en-US" sz="1200" kern="1200" dirty="0">
                <a:solidFill>
                  <a:schemeClr val="tx1"/>
                </a:solidFill>
                <a:effectLst/>
                <a:latin typeface="+mn-lt"/>
                <a:ea typeface="+mn-ea"/>
                <a:cs typeface="+mn-cs"/>
              </a:rPr>
              <a:t>, cravatta</a:t>
            </a:r>
            <a:r>
              <a:rPr lang="en-US" sz="1200" kern="1200" dirty="0" err="1">
                <a:solidFill>
                  <a:schemeClr val="tx1"/>
                </a:solidFill>
                <a:effectLst/>
                <a:latin typeface="+mn-lt"/>
                <a:ea typeface="+mn-ea"/>
                <a:cs typeface="+mn-cs"/>
              </a:rPr>
              <a:t>ir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janomaina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spele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virziena</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Ir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jaturpina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apspriest</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vis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spele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elementi</a:t>
            </a:r>
            <a:r>
              <a:rPr lang="en-US" sz="1200" kern="1200" dirty="0">
                <a:solidFill>
                  <a:schemeClr val="tx1"/>
                </a:solidFill>
                <a:effectLst/>
                <a:latin typeface="+mn-lt"/>
                <a:ea typeface="+mn-ea"/>
                <a:cs typeface="+mn-cs"/>
              </a:rPr>
              <a:t>, gio</a:t>
            </a:r>
            <a:r>
              <a:rPr lang="en-US" sz="1200" kern="1200" dirty="0" err="1">
                <a:solidFill>
                  <a:schemeClr val="tx1"/>
                </a:solidFill>
                <a:effectLst/>
                <a:latin typeface="+mn-lt"/>
                <a:ea typeface="+mn-ea"/>
                <a:cs typeface="+mn-cs"/>
              </a:rPr>
              <a:t>katr</a:t>
            </a:r>
            <a:r>
              <a:rPr lang="en-US" sz="1200" kern="1200" dirty="0">
                <a:solidFill>
                  <a:schemeClr val="tx1"/>
                </a:solidFill>
                <a:effectLst/>
                <a:latin typeface="+mn-lt"/>
                <a:ea typeface="+mn-ea"/>
                <a:cs typeface="+mn-cs"/>
              </a:rPr>
              <a:t>no</a:t>
            </a:r>
            <a:r>
              <a:rPr lang="en-US" sz="1200" kern="1200" dirty="0" err="1">
                <a:solidFill>
                  <a:schemeClr val="tx1"/>
                </a:solidFill>
                <a:effectLst/>
                <a:latin typeface="+mn-lt"/>
                <a:ea typeface="+mn-ea"/>
                <a:cs typeface="+mn-cs"/>
              </a:rPr>
              <a:t>tiem</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svarigs</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lai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novērtētu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spele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mijiedarbību</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noteikta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laika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posma</a:t>
            </a:r>
            <a:r>
              <a:rPr lang="en-US" sz="1200" kern="1200" dirty="0">
                <a:solidFill>
                  <a:schemeClr val="tx1"/>
                </a:solidFill>
                <a:effectLst/>
                <a:latin typeface="+mn-lt"/>
                <a:ea typeface="+mn-ea"/>
                <a:cs typeface="+mn-cs"/>
              </a:rPr>
              <a:t>, un,</a:t>
            </a:r>
            <a:r>
              <a:rPr lang="en-US" sz="1200" kern="1200" dirty="0" err="1">
                <a:solidFill>
                  <a:schemeClr val="tx1"/>
                </a:solidFill>
                <a:effectLst/>
                <a:latin typeface="+mn-lt"/>
                <a:ea typeface="+mn-ea"/>
                <a:cs typeface="+mn-cs"/>
              </a:rPr>
              <a:t>ta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ka</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sie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elementi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savstarpeji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saisti</a:t>
            </a:r>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tos</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ir</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gruti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atdalit</a:t>
            </a:r>
            <a:r>
              <a:rPr lang="en-US" sz="1200" kern="1200" dirty="0">
                <a:solidFill>
                  <a:schemeClr val="tx1"/>
                </a:solidFill>
                <a:effectLst/>
                <a:latin typeface="+mn-lt"/>
                <a:ea typeface="+mn-ea"/>
                <a:cs typeface="+mn-cs"/>
              </a:rPr>
              <a:t>.</a:t>
            </a:r>
          </a:p>
          <a:p>
            <a:pPr algn="l" rtl="0"/>
            <a:endParaRPr lang="en-US" dirty="0"/>
          </a:p>
        </p:txBody>
      </p:sp>
      <p:sp>
        <p:nvSpPr>
          <p:cNvPr id="4" name="Slide Number Placeholder 3"/>
          <p:cNvSpPr>
            <a:spLocks noGrp="1"/>
          </p:cNvSpPr>
          <p:nvPr>
            <p:ph type="sldNum" sz="quarter" idx="10"/>
          </p:nvPr>
        </p:nvSpPr>
        <p:spPr/>
        <p:txBody>
          <a:bodyPr/>
          <a:lstStyle/>
          <a:p>
            <a:pPr algn="l" rtl="0"/>
            <a:fld id="{8CA5785E-A816-4678-95E8-F15927D59372}" type="slidenum">
              <a:rPr lang="en-US" smtClean="0"/>
              <a:t>8</a:t>
            </a:fld>
            <a:endParaRPr lang="en-US"/>
          </a:p>
        </p:txBody>
      </p:sp>
    </p:spTree>
    <p:extLst>
      <p:ext uri="{BB962C8B-B14F-4D97-AF65-F5344CB8AC3E}">
        <p14:creationId xmlns:p14="http://schemas.microsoft.com/office/powerpoint/2010/main" val="10686748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lang="lv-LV" dirty="0"/>
              <a:t>Pareizā parbaudījuma radīšana</a:t>
            </a:r>
          </a:p>
          <a:p>
            <a:pPr algn="l" rtl="0"/>
            <a:r>
              <a:rPr lang="lv-LV" dirty="0"/>
              <a:t>Radot pareizo pārbaudījumu, terapeitam ir jāparedz bērna spējas noteiktā darbībā, lai sniegtu atbilstošu atbalstu bērnam, tādējādi viņš spēs veikt sarežģītākas darbības nekā iepriekš. Tas prasa elastību gan intervences proces., gan vidē. Terapeits sekmē bērna panākumus, pielāgojot sociālo un fizisko vidi, pārbaudījuma līmeni un rotaļas noteikumus. Cienot bērna emocijas un spējas, terapeitiskajā vidē tiek radīta atmosfēra, kurā terapeits veicina saskarsmi, iespējams, tādu, kādu bērns nekad iepriekš nav mēģinājis. Terapeits nepārtraukti tiecās uz pārbaudījumiem, kas tiek balstīti jau uz esošajām prasmēm, lai sasniegtu vispārējos mērķus un uzdevumus, sekmējot iesaistīšanos veselīgās un jēgpilnās nodarbēs.</a:t>
            </a:r>
          </a:p>
          <a:p>
            <a:pPr algn="l" rtl="0"/>
            <a:r>
              <a:rPr lang="lv-LV" dirty="0"/>
              <a:t>Adaptīvās reakcijas veicinašana</a:t>
            </a:r>
          </a:p>
          <a:p>
            <a:pPr algn="l" rtl="0"/>
            <a:r>
              <a:rPr lang="lv-LV" dirty="0"/>
              <a:t>Lai personība augtu un attistītos, viņam / viņai ir jārada pastāvīga adaptīvo reakciju virkne, tādējādi efektīvi un atbilstoši izpildītos vides dinamiskās prasības. Lai izraisītu atbilstošu adaptīvo reakciju, uz</a:t>
            </a:r>
            <a:r>
              <a:rPr lang="lv-LV" dirty="0" err="1"/>
              <a:t>sensore</a:t>
            </a:r>
            <a:r>
              <a:rPr lang="lv-LV" dirty="0"/>
              <a:t>integrāciju balstītajā intervencē aktivitāšu prasības ir sarežģītākas. Lai bērns pēc iespējas vairāk spētu pielāgoties vienas intervences sesijā, terapeits uzrauga un pielāgo</a:t>
            </a:r>
            <a:r>
              <a:rPr lang="lv-LV" dirty="0" err="1"/>
              <a:t>sensore</a:t>
            </a:r>
            <a:r>
              <a:rPr lang="lv-LV" dirty="0"/>
              <a:t>pārbaudījumu ātrumu un intensitāti, tādējādi pielāgojoties bērna notikumu apstrādes spējām; atvieglo</a:t>
            </a:r>
            <a:r>
              <a:rPr lang="lv-LV" dirty="0" err="1"/>
              <a:t>sensori</a:t>
            </a:r>
            <a:r>
              <a:rPr lang="lv-LV" dirty="0"/>
              <a:t>rotaļas pat tad, ja bērnam nav motorikas attīstības, kas nepieciešama, lai viņš patstāvīgi darbotos labvēlīgās</a:t>
            </a:r>
            <a:r>
              <a:rPr lang="lv-LV" dirty="0" err="1"/>
              <a:t>sensoriajas</a:t>
            </a:r>
            <a:r>
              <a:rPr lang="lv-LV" dirty="0"/>
              <a:t>rotaia; un atbalsta bērna emociju un uzvedības</a:t>
            </a:r>
            <a:r>
              <a:rPr lang="lv-LV" dirty="0" err="1"/>
              <a:t>pašsakārtošanos</a:t>
            </a:r>
            <a:r>
              <a:rPr lang="lv-LV" dirty="0"/>
              <a:t>.</a:t>
            </a:r>
          </a:p>
          <a:p>
            <a:pPr algn="l" rtl="0"/>
            <a:endParaRPr lang="en-US" dirty="0"/>
          </a:p>
        </p:txBody>
      </p:sp>
      <p:sp>
        <p:nvSpPr>
          <p:cNvPr id="4" name="Slide Number Placeholder 3"/>
          <p:cNvSpPr>
            <a:spLocks noGrp="1"/>
          </p:cNvSpPr>
          <p:nvPr>
            <p:ph type="sldNum" sz="quarter" idx="10"/>
          </p:nvPr>
        </p:nvSpPr>
        <p:spPr/>
        <p:txBody>
          <a:bodyPr/>
          <a:lstStyle/>
          <a:p>
            <a:pPr algn="l" rtl="0"/>
            <a:fld id="{8CA5785E-A816-4678-95E8-F15927D59372}" type="slidenum">
              <a:rPr lang="en-US" smtClean="0"/>
              <a:t>9</a:t>
            </a:fld>
            <a:endParaRPr lang="en-US"/>
          </a:p>
        </p:txBody>
      </p:sp>
    </p:spTree>
    <p:extLst>
      <p:ext uri="{BB962C8B-B14F-4D97-AF65-F5344CB8AC3E}">
        <p14:creationId xmlns:p14="http://schemas.microsoft.com/office/powerpoint/2010/main" val="15154518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lang="lv-LV" dirty="0"/>
              <a:t>Vides iekārtošana un bērna darbību atbalstīšana</a:t>
            </a:r>
          </a:p>
          <a:p>
            <a:pPr algn="l" rtl="0"/>
            <a:r>
              <a:rPr lang="lv-LV" dirty="0"/>
              <a:t>Pirms nodarbības terapeits izvēlas nodarbības mērķus un iekārto vidi, lai veicinātu bērna saskarsmi (ti, rada vides priekšrocības). Nodarbības laikā vissvarīgākais ir pirmais solis – savstarpējās sapratnes izveide. Pēc saprotnes izveidošanas Terapeit Mijiedarbojas ar Bērnu un Pielāgojas Aktivitāšu Prasības, Tādējādi nodrošinot vislabāko pārbaudījumu, uzrauga bērna emociju līmeni un pārliecinās, ka bērns izbauda savu kompāniju, apgūstot jaunas prasmes un Iemaņas. Varbūt vissvarīgākā šī atbalsta metaforas daļa ir tā, ka atbalsts bērnam ir nepieciešams līdz motivācijas un prasmes darīt lietas pašam parādīšanās. Pārāk ātra izvēle neturpināt sniegt atbalstu neļaus attīstīties bērna patstāvībai, bet pārāk ilga atbalsta sniegšana nesekmēs adaptīvo rekciju veidošanos. Atkarībā no katra bērna,</a:t>
            </a:r>
          </a:p>
          <a:p>
            <a:pPr algn="l" rtl="0"/>
            <a:r>
              <a:rPr lang="lv-LV" sz="1200" b="1" i="1" kern="1200" dirty="0">
                <a:solidFill>
                  <a:schemeClr val="tx1"/>
                </a:solidFill>
                <a:effectLst/>
                <a:latin typeface="+mn-lt"/>
                <a:ea typeface="+mn-ea"/>
                <a:cs typeface="+mn-cs"/>
              </a:rPr>
              <a:t>Adaptīvās reakcijas sekmēšana</a:t>
            </a:r>
            <a:endParaRPr lang="en-US" sz="1200" kern="1200" dirty="0">
              <a:solidFill>
                <a:schemeClr val="tx1"/>
              </a:solidFill>
              <a:effectLst/>
              <a:latin typeface="+mn-lt"/>
              <a:ea typeface="+mn-ea"/>
              <a:cs typeface="+mn-cs"/>
            </a:endParaRPr>
          </a:p>
          <a:p>
            <a:pPr algn="l" rtl="0"/>
            <a:r>
              <a:rPr lang="lv-LV" sz="1200" kern="1200" dirty="0">
                <a:solidFill>
                  <a:schemeClr val="tx1"/>
                </a:solidFill>
                <a:effectLst/>
                <a:latin typeface="+mn-lt"/>
                <a:ea typeface="+mn-ea"/>
                <a:cs typeface="+mn-cs"/>
              </a:rPr>
              <a:t>Cenšoties noskaidrot bērna</a:t>
            </a:r>
            <a:r>
              <a:rPr lang="lv-LV" sz="1200" kern="1200" dirty="0" err="1">
                <a:solidFill>
                  <a:schemeClr val="tx1"/>
                </a:solidFill>
                <a:effectLst/>
                <a:latin typeface="+mn-lt"/>
                <a:ea typeface="+mn-ea"/>
                <a:cs typeface="+mn-cs"/>
              </a:rPr>
              <a:t>sensori</a:t>
            </a:r>
            <a:r>
              <a:rPr lang="lv-LV" sz="1200" kern="1200" dirty="0">
                <a:solidFill>
                  <a:schemeClr val="tx1"/>
                </a:solidFill>
                <a:effectLst/>
                <a:latin typeface="+mn-lt"/>
                <a:ea typeface="+mn-ea"/>
                <a:cs typeface="+mn-cs"/>
              </a:rPr>
              <a:t>trūkuma zonas, terapeits patstāvīgi strādā ar vidi, pielāgojot pārbaudījumus, sniedzot lielāku vai mazāku atbalstu vai darbības lielāku vai mazāku strukturēšanu. Var būt nodarbības, kurās bērns darbosies tikai</a:t>
            </a:r>
            <a:r>
              <a:rPr lang="lv-LV" sz="1200" kern="1200" dirty="0" err="1">
                <a:solidFill>
                  <a:schemeClr val="tx1"/>
                </a:solidFill>
                <a:effectLst/>
                <a:latin typeface="+mn-lt"/>
                <a:ea typeface="+mn-ea"/>
                <a:cs typeface="+mn-cs"/>
              </a:rPr>
              <a:t>sensori</a:t>
            </a:r>
            <a:r>
              <a:rPr lang="lv-LV" sz="1200" kern="1200" dirty="0">
                <a:solidFill>
                  <a:schemeClr val="tx1"/>
                </a:solidFill>
                <a:effectLst/>
                <a:latin typeface="+mn-lt"/>
                <a:ea typeface="+mn-ea"/>
                <a:cs typeface="+mn-cs"/>
              </a:rPr>
              <a:t>modulacijas līmenī. Citās nodarbībās bērns darbojas tikai</a:t>
            </a:r>
            <a:r>
              <a:rPr lang="lv-LV" sz="1200" kern="1200" dirty="0" err="1">
                <a:solidFill>
                  <a:schemeClr val="tx1"/>
                </a:solidFill>
                <a:effectLst/>
                <a:latin typeface="+mn-lt"/>
                <a:ea typeface="+mn-ea"/>
                <a:cs typeface="+mn-cs"/>
              </a:rPr>
              <a:t>sensori</a:t>
            </a:r>
            <a:r>
              <a:rPr lang="lv-LV" sz="1200" kern="1200" dirty="0">
                <a:solidFill>
                  <a:schemeClr val="tx1"/>
                </a:solidFill>
                <a:effectLst/>
                <a:latin typeface="+mn-lt"/>
                <a:ea typeface="+mn-ea"/>
                <a:cs typeface="+mn-cs"/>
              </a:rPr>
              <a:t>apstrades un</a:t>
            </a:r>
            <a:r>
              <a:rPr lang="lv-LV" sz="1200" kern="1200" dirty="0" err="1">
                <a:solidFill>
                  <a:schemeClr val="tx1"/>
                </a:solidFill>
                <a:effectLst/>
                <a:latin typeface="+mn-lt"/>
                <a:ea typeface="+mn-ea"/>
                <a:cs typeface="+mn-cs"/>
              </a:rPr>
              <a:t>sensori</a:t>
            </a:r>
            <a:r>
              <a:rPr lang="lv-LV" sz="1200" kern="1200" dirty="0">
                <a:solidFill>
                  <a:schemeClr val="tx1"/>
                </a:solidFill>
                <a:effectLst/>
                <a:latin typeface="+mn-lt"/>
                <a:ea typeface="+mn-ea"/>
                <a:cs typeface="+mn-cs"/>
              </a:rPr>
              <a:t>rotaļas līmenī. Ideāla nodarbība ir tāda, kurā bērns optimāli pamana, veido un izdala</a:t>
            </a:r>
            <a:r>
              <a:rPr lang="lv-LV" sz="1200" kern="1200" dirty="0" err="1">
                <a:solidFill>
                  <a:schemeClr val="tx1"/>
                </a:solidFill>
                <a:effectLst/>
                <a:latin typeface="+mn-lt"/>
                <a:ea typeface="+mn-ea"/>
                <a:cs typeface="+mn-cs"/>
              </a:rPr>
              <a:t>sensore</a:t>
            </a:r>
            <a:r>
              <a:rPr lang="lv-LV" sz="1200" kern="1200" dirty="0">
                <a:solidFill>
                  <a:schemeClr val="tx1"/>
                </a:solidFill>
                <a:effectLst/>
                <a:latin typeface="+mn-lt"/>
                <a:ea typeface="+mn-ea"/>
                <a:cs typeface="+mn-cs"/>
              </a:rPr>
              <a:t>informāciju un veic aizvien sarežģītāku adaptīvo reakciju motorikas praktiskajā jomā, vienlaikus aktīvi iesaistoties un strukturējot savu darbību. Kad bērns vienmērīgi un ilglaicīgi savā optimālajā līmenī pilda pārbaudījumus, viņš ir gatavs nodarbību noslēgumam.</a:t>
            </a:r>
            <a:endParaRPr lang="en-US" sz="1200" kern="1200" dirty="0">
              <a:solidFill>
                <a:schemeClr val="tx1"/>
              </a:solidFill>
              <a:effectLst/>
              <a:latin typeface="+mn-lt"/>
              <a:ea typeface="+mn-ea"/>
              <a:cs typeface="+mn-cs"/>
            </a:endParaRPr>
          </a:p>
          <a:p>
            <a:pPr algn="l" rtl="0"/>
            <a:endParaRPr lang="lv-LV" dirty="0"/>
          </a:p>
          <a:p>
            <a:pPr algn="l" rtl="0"/>
            <a:endParaRPr lang="en-US" dirty="0"/>
          </a:p>
        </p:txBody>
      </p:sp>
      <p:sp>
        <p:nvSpPr>
          <p:cNvPr id="4" name="Slide Number Placeholder 3"/>
          <p:cNvSpPr>
            <a:spLocks noGrp="1"/>
          </p:cNvSpPr>
          <p:nvPr>
            <p:ph type="sldNum" sz="quarter" idx="10"/>
          </p:nvPr>
        </p:nvSpPr>
        <p:spPr/>
        <p:txBody>
          <a:bodyPr/>
          <a:lstStyle/>
          <a:p>
            <a:pPr algn="l" rtl="0"/>
            <a:fld id="{8CA5785E-A816-4678-95E8-F15927D59372}" type="slidenum">
              <a:rPr lang="en-US" smtClean="0"/>
              <a:t>11</a:t>
            </a:fld>
            <a:endParaRPr lang="en-US"/>
          </a:p>
        </p:txBody>
      </p:sp>
    </p:spTree>
    <p:extLst>
      <p:ext uri="{BB962C8B-B14F-4D97-AF65-F5344CB8AC3E}">
        <p14:creationId xmlns:p14="http://schemas.microsoft.com/office/powerpoint/2010/main" val="6740168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lang="lv-LV" dirty="0"/>
              <a:t>Adaptīvās reakcijas sekmēšana</a:t>
            </a:r>
          </a:p>
          <a:p>
            <a:pPr algn="l" rtl="0"/>
            <a:r>
              <a:rPr lang="lv-LV" dirty="0"/>
              <a:t>Cenšoties noskaidrot bērna</a:t>
            </a:r>
            <a:r>
              <a:rPr lang="lv-LV" dirty="0" err="1"/>
              <a:t>sensori</a:t>
            </a:r>
            <a:r>
              <a:rPr lang="lv-LV" dirty="0"/>
              <a:t>trūkuma zonas, terapeits patstāvīgi strādā ar vidi, pielāgojot pārbaudījumus, sniedzot lielāku vai mazāku atbalstu vai darbības lielāku vai mazāku strukturēšanu. Var būt nodarbības, kurās bērns darbosies tikai</a:t>
            </a:r>
            <a:r>
              <a:rPr lang="lv-LV" dirty="0" err="1"/>
              <a:t>sensori</a:t>
            </a:r>
            <a:r>
              <a:rPr lang="lv-LV" dirty="0"/>
              <a:t>modulacijas līmenī. Citās nodarbībās bērns darbojas tikai</a:t>
            </a:r>
            <a:r>
              <a:rPr lang="lv-LV" dirty="0" err="1"/>
              <a:t>sensori</a:t>
            </a:r>
            <a:r>
              <a:rPr lang="lv-LV" dirty="0"/>
              <a:t>apstrades un</a:t>
            </a:r>
            <a:r>
              <a:rPr lang="lv-LV" dirty="0" err="1"/>
              <a:t>sensori</a:t>
            </a:r>
            <a:r>
              <a:rPr lang="lv-LV" dirty="0"/>
              <a:t>rotaļas līmenī. Ideāla nodarbība ir tāda, kurā bērns optimāli pamana, veido un izdala</a:t>
            </a:r>
            <a:r>
              <a:rPr lang="lv-LV" dirty="0" err="1"/>
              <a:t>sensore</a:t>
            </a:r>
            <a:r>
              <a:rPr lang="lv-LV" dirty="0"/>
              <a:t>informāciju un veic aizvien sarežģītāku adaptīvo reakciju motorikas praktiskajā jomā, vienlaikus aktīvi iesaistoties un strukturējot savu darbību. Kad bērns vienmērīgi un ilglaicīgi savā optimālajā līmenī pilda pārbaudījumus, viņš ir gatavs nodarbību noslēgumam.</a:t>
            </a:r>
          </a:p>
          <a:p>
            <a:pPr algn="l" rtl="0"/>
            <a:r>
              <a:rPr lang="lv-LV" dirty="0" err="1"/>
              <a:t>Sensoro</a:t>
            </a:r>
            <a:r>
              <a:rPr lang="lv-LV" dirty="0"/>
              <a:t>parbaudījumu vērtēšana</a:t>
            </a:r>
          </a:p>
          <a:p>
            <a:pPr algn="l" rtl="0"/>
            <a:r>
              <a:rPr lang="lv-LV" dirty="0"/>
              <a:t>Kvalificēts terapeits nekavējoties piedāvās vilinošas aktivitātes vidē, kas rosina bērna līdzdalību un sadarbību, un vienlaikus atbalstīs bērna sniegumu viņa spēju līmenī. Terapeits nekavējoties palīdz bērnam veikt pārbaudījumu, panākot vienu vai vairakas adaptīvas reakcijas.</a:t>
            </a:r>
          </a:p>
          <a:p>
            <a:pPr algn="l" rtl="0"/>
            <a:r>
              <a:rPr lang="lv-LV" dirty="0"/>
              <a:t>Sensorā pārbaudījuma kritiskā daļa ir izpratne par bērna spēju apstrādāt sajūtas, kuras rada īpašas aktivitātes un saskarsme, kā arī sajūtas telpā un apkārtējā vidē.</a:t>
            </a:r>
          </a:p>
          <a:p>
            <a:pPr algn="l" rtl="0"/>
            <a:r>
              <a:rPr lang="lv-LV" dirty="0"/>
              <a:t>Uz ķermeni centrēto maņu intensitātes un veidu pielāgojums (taustes, vestibulārā aparāta,</a:t>
            </a:r>
            <a:r>
              <a:rPr lang="lv-LV" dirty="0" err="1"/>
              <a:t>propriocepcijas</a:t>
            </a:r>
            <a:r>
              <a:rPr lang="lv-LV" dirty="0"/>
              <a:t>) ļauj bērnam izmantot atbilstošu</a:t>
            </a:r>
            <a:r>
              <a:rPr lang="lv-LV" dirty="0" err="1"/>
              <a:t>sensori</a:t>
            </a:r>
            <a:r>
              <a:rPr lang="lv-LV" dirty="0"/>
              <a:t>informācijas daudzumu un sniedz atgriezenisko saiti, lai atbalstītu viņa / viņas darbošanos.</a:t>
            </a:r>
          </a:p>
          <a:p>
            <a:pPr algn="l" rtl="0"/>
            <a:endParaRPr lang="en-US" dirty="0"/>
          </a:p>
        </p:txBody>
      </p:sp>
      <p:sp>
        <p:nvSpPr>
          <p:cNvPr id="4" name="Slide Number Placeholder 3"/>
          <p:cNvSpPr>
            <a:spLocks noGrp="1"/>
          </p:cNvSpPr>
          <p:nvPr>
            <p:ph type="sldNum" sz="quarter" idx="10"/>
          </p:nvPr>
        </p:nvSpPr>
        <p:spPr/>
        <p:txBody>
          <a:bodyPr/>
          <a:lstStyle/>
          <a:p>
            <a:pPr algn="l" rtl="0"/>
            <a:fld id="{8CA5785E-A816-4678-95E8-F15927D59372}" type="slidenum">
              <a:rPr lang="en-US" smtClean="0"/>
              <a:t>12</a:t>
            </a:fld>
            <a:endParaRPr lang="en-US"/>
          </a:p>
        </p:txBody>
      </p:sp>
    </p:spTree>
    <p:extLst>
      <p:ext uri="{BB962C8B-B14F-4D97-AF65-F5344CB8AC3E}">
        <p14:creationId xmlns:p14="http://schemas.microsoft.com/office/powerpoint/2010/main" val="12950468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endParaRPr lang="en-US" dirty="0"/>
          </a:p>
        </p:txBody>
      </p:sp>
      <p:sp>
        <p:nvSpPr>
          <p:cNvPr id="4" name="Slide Number Placeholder 3"/>
          <p:cNvSpPr>
            <a:spLocks noGrp="1"/>
          </p:cNvSpPr>
          <p:nvPr>
            <p:ph type="sldNum" sz="quarter" idx="10"/>
          </p:nvPr>
        </p:nvSpPr>
        <p:spPr/>
        <p:txBody>
          <a:bodyPr/>
          <a:lstStyle/>
          <a:p>
            <a:pPr algn="l" rtl="0"/>
            <a:fld id="{8CA5785E-A816-4678-95E8-F15927D59372}" type="slidenum">
              <a:rPr lang="en-US" smtClean="0"/>
              <a:t>14</a:t>
            </a:fld>
            <a:endParaRPr lang="en-US"/>
          </a:p>
        </p:txBody>
      </p:sp>
    </p:spTree>
    <p:extLst>
      <p:ext uri="{BB962C8B-B14F-4D97-AF65-F5344CB8AC3E}">
        <p14:creationId xmlns:p14="http://schemas.microsoft.com/office/powerpoint/2010/main" val="4260412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56024E0-3DA6-42E5-BE6E-59578C8C1C0B}" type="datetimeFigureOut">
              <a:rPr lang="en-US" smtClean="0"/>
              <a:t>3/15/2022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2593058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6024E0-3DA6-42E5-BE6E-59578C8C1C0B}" type="datetimeFigureOut">
              <a:rPr lang="en-US" smtClean="0"/>
              <a:t>3/15/2022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3399943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6024E0-3DA6-42E5-BE6E-59578C8C1C0B}" type="datetimeFigureOut">
              <a:rPr lang="en-US" smtClean="0"/>
              <a:t>3/15/2022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3526952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6024E0-3DA6-42E5-BE6E-59578C8C1C0B}" type="datetimeFigureOut">
              <a:rPr lang="en-US" smtClean="0"/>
              <a:t>3/15/2022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337211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56024E0-3DA6-42E5-BE6E-59578C8C1C0B}" type="datetimeFigureOut">
              <a:rPr lang="en-US" smtClean="0"/>
              <a:t>3/15/2022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903722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56024E0-3DA6-42E5-BE6E-59578C8C1C0B}" type="datetimeFigureOut">
              <a:rPr lang="en-US" smtClean="0"/>
              <a:t>3/15/2022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2926747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56024E0-3DA6-42E5-BE6E-59578C8C1C0B}" type="datetimeFigureOut">
              <a:rPr lang="en-US" smtClean="0"/>
              <a:t>3/15/2022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14492576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56024E0-3DA6-42E5-BE6E-59578C8C1C0B}" type="datetimeFigureOut">
              <a:rPr lang="en-US" smtClean="0"/>
              <a:t>3/15/2022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238911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6024E0-3DA6-42E5-BE6E-59578C8C1C0B}" type="datetimeFigureOut">
              <a:rPr lang="en-US" smtClean="0"/>
              <a:t>3/15/2022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1836025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56024E0-3DA6-42E5-BE6E-59578C8C1C0B}" type="datetimeFigureOut">
              <a:rPr lang="en-US" smtClean="0"/>
              <a:t>3/15/2022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1475396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56024E0-3DA6-42E5-BE6E-59578C8C1C0B}" type="datetimeFigureOut">
              <a:rPr lang="en-US" smtClean="0"/>
              <a:t>3/15/2022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36101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6024E0-3DA6-42E5-BE6E-59578C8C1C0B}" type="datetimeFigureOut">
              <a:rPr lang="en-US" smtClean="0"/>
              <a:t>3/15/2022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192BF9-A5A7-4C5B-BCD4-00D4C1C916DC}" type="slidenum">
              <a:rPr lang="en-US" smtClean="0"/>
              <a:t>‹#›</a:t>
            </a:fld>
            <a:endParaRPr lang="en-US"/>
          </a:p>
        </p:txBody>
      </p:sp>
    </p:spTree>
    <p:extLst>
      <p:ext uri="{BB962C8B-B14F-4D97-AF65-F5344CB8AC3E}">
        <p14:creationId xmlns:p14="http://schemas.microsoft.com/office/powerpoint/2010/main" val="4288270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youtube.com/watch?v=4i258YX-6Do&amp;t=34s"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youtube.com/watch?v=YUdsgQGHSR8&amp;t=10s"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youtube.com/watch?v=T9j6rQ4rtQY"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ncbi.nlm.nih.gov/pmc/articles/PMC6468444/"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aota.org/" TargetMode="External"/><Relationship Id="rId7" Type="http://schemas.openxmlformats.org/officeDocument/2006/relationships/hyperlink" Target="http://www.facebook.com/autismdiscussionpage"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s://www.youtube.com/watch?v=2mNYubCfXbk" TargetMode="External"/><Relationship Id="rId5" Type="http://schemas.openxmlformats.org/officeDocument/2006/relationships/hyperlink" Target="http://www.specialeducationadvisor.com/five-practical-sensory-strategies-for-the-classroom/" TargetMode="External"/><Relationship Id="rId4" Type="http://schemas.openxmlformats.org/officeDocument/2006/relationships/hyperlink" Target="http://www.spdfoundation.net/"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books.google.lv/books?id=GHGuQgAACAAJ&amp;dq=Bundy,+Lane,+%26+Murray,+2002+scaffolding&amp;hl=lv&amp;sa=X&amp;ved=0ahUKEwjC5-CC9YXoAhWRAxAIHY2hBpcQ6AEIJzAA"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ot-innovations.com/clinical-practice/sensory-modulation/the-sensory-modulation-program-for-adolescents-adult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journals.sagepub.com/doi/abs/10.1177/1362361310386505"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semanticscholar.org/paper/A-Motion-Sensing-Game-Based-Therapy-to-Foster-the-Chuang-Kuo/c760132a15035c0acb7070162fcf45c5be52b6a5"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leader.pubs.asha.org/doi/10.1044/leader.FTR2.24042019.56"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638300" y="1385342"/>
            <a:ext cx="8763000" cy="1736725"/>
          </a:xfrm>
        </p:spPr>
        <p:txBody>
          <a:bodyPr/>
          <a:lstStyle/>
          <a:p>
            <a:pPr algn="l" rtl="0">
              <a:defRPr/>
            </a:pPr>
            <a:r>
              <a:rPr lang="en-US" sz="4800" b="1" dirty="0" err="1"/>
              <a:t>Principi</a:t>
            </a:r>
            <a:r>
              <a:rPr lang="en-US" sz="4800" b="1" dirty="0"/>
              <a:t> base </a:t>
            </a:r>
            <a:r>
              <a:rPr lang="en-US" sz="4800" b="1" dirty="0" err="1"/>
              <a:t>dell’approccio</a:t>
            </a:r>
            <a:r>
              <a:rPr lang="en-US" sz="4800" b="1" dirty="0"/>
              <a:t> </a:t>
            </a:r>
            <a:r>
              <a:rPr lang="en-US" sz="4800" b="1" dirty="0" err="1"/>
              <a:t>terapeutico</a:t>
            </a:r>
            <a:r>
              <a:rPr lang="en-US" sz="4800" b="1" dirty="0"/>
              <a:t> </a:t>
            </a:r>
            <a:r>
              <a:rPr lang="en-US" sz="4800" b="1" dirty="0" err="1"/>
              <a:t>multisensoriale</a:t>
            </a:r>
            <a:endParaRPr lang="en-US" sz="4800" b="1" dirty="0"/>
          </a:p>
        </p:txBody>
      </p:sp>
      <p:sp>
        <p:nvSpPr>
          <p:cNvPr id="2051" name="Rectangle 3"/>
          <p:cNvSpPr>
            <a:spLocks noGrp="1" noChangeArrowheads="1"/>
          </p:cNvSpPr>
          <p:nvPr>
            <p:ph type="subTitle" idx="1"/>
          </p:nvPr>
        </p:nvSpPr>
        <p:spPr>
          <a:xfrm>
            <a:off x="2819400" y="3733800"/>
            <a:ext cx="6400800" cy="1752600"/>
          </a:xfrm>
        </p:spPr>
        <p:txBody>
          <a:bodyPr/>
          <a:lstStyle/>
          <a:p>
            <a:pPr algn="l" rtl="0" eaLnBrk="1" hangingPunct="1">
              <a:defRPr/>
            </a:pPr>
            <a:r>
              <a:rPr lang="lv-LV" dirty="0">
                <a:solidFill>
                  <a:schemeClr val="tx1"/>
                </a:solidFill>
              </a:rPr>
              <a:t>Dr.paed. Aivar</a:t>
            </a:r>
            <a:r>
              <a:rPr lang="lv-LV" dirty="0" err="1">
                <a:solidFill>
                  <a:schemeClr val="tx1"/>
                </a:solidFill>
              </a:rPr>
              <a:t>Kaupuz</a:t>
            </a:r>
            <a:endParaRPr lang="en-US" dirty="0">
              <a:solidFill>
                <a:schemeClr val="tx1"/>
              </a:solidFill>
            </a:endParaRPr>
          </a:p>
        </p:txBody>
      </p:sp>
      <p:sp>
        <p:nvSpPr>
          <p:cNvPr id="3078" name="AutoShape 6" descr="Attēlu rezultāti vaicājumam “rta multisensorā”"/>
          <p:cNvSpPr>
            <a:spLocks noChangeAspect="1" noChangeArrowheads="1"/>
          </p:cNvSpPr>
          <p:nvPr/>
        </p:nvSpPr>
        <p:spPr bwMode="auto">
          <a:xfrm>
            <a:off x="1687513" y="-144463"/>
            <a:ext cx="304800" cy="304801"/>
          </a:xfrm>
          <a:prstGeom prst="rect">
            <a:avLst/>
          </a:prstGeom>
          <a:noFill/>
        </p:spPr>
        <p:txBody>
          <a:bodyPr vert="horz" wrap="square" lIns="91440" tIns="45720" rIns="91440" bIns="45720" numCol="1" anchor="t" anchorCtr="0" compatLnSpc="1">
            <a:prstTxWarp prst="textNoShape">
              <a:avLst/>
            </a:prstTxWarp>
          </a:bodyPr>
          <a:lstStyle/>
          <a:p>
            <a:pPr algn="l" rtl="0"/>
            <a:endParaRPr lang="lv-LV"/>
          </a:p>
        </p:txBody>
      </p:sp>
      <p:pic>
        <p:nvPicPr>
          <p:cNvPr id="3079" name="Picture 7"/>
          <p:cNvPicPr>
            <a:picLocks noChangeAspect="1" noChangeArrowheads="1"/>
          </p:cNvPicPr>
          <p:nvPr/>
        </p:nvPicPr>
        <p:blipFill>
          <a:blip r:embed="rId2" cstate="print"/>
          <a:srcRect/>
          <a:stretch>
            <a:fillRect/>
          </a:stretch>
        </p:blipFill>
        <p:spPr bwMode="auto">
          <a:xfrm>
            <a:off x="4953000" y="4501772"/>
            <a:ext cx="2483882" cy="832228"/>
          </a:xfrm>
          <a:prstGeom prst="rect">
            <a:avLst/>
          </a:prstGeom>
          <a:noFill/>
          <a:ln w="9525">
            <a:noFill/>
            <a:miter lim="800000"/>
            <a:headEnd/>
            <a:tailEnd/>
          </a:ln>
        </p:spPr>
      </p:pic>
      <p:pic>
        <p:nvPicPr>
          <p:cNvPr id="1000100002" name="ODT_ATTR_LBL_LOGO">
            <a:extLst>
              <a:ext uri="{FF2B5EF4-FFF2-40B4-BE49-F238E27FC236}">
                <a16:creationId xmlns:a16="http://schemas.microsoft.com/office/drawing/2014/main" id="{B066AC4A-9A1C-4C10-800A-DAF9F2764385}"/>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0" y="36000"/>
            <a:ext cx="316230" cy="179705"/>
          </a:xfrm>
          <a:prstGeom prst="rect">
            <a:avLst/>
          </a:prstGeom>
        </p:spPr>
      </p:pic>
    </p:spTree>
    <p:extLst>
      <p:ext uri="{BB962C8B-B14F-4D97-AF65-F5344CB8AC3E}">
        <p14:creationId xmlns:p14="http://schemas.microsoft.com/office/powerpoint/2010/main" val="28709448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813" y="365125"/>
            <a:ext cx="2917102" cy="4476698"/>
          </a:xfrm>
        </p:spPr>
        <p:txBody>
          <a:bodyPr>
            <a:normAutofit/>
          </a:bodyPr>
          <a:lstStyle/>
          <a:p>
            <a:pPr algn="l" rtl="0"/>
            <a:r>
              <a:rPr lang="en-US" sz="3200" b="1" dirty="0"/>
              <a:t>Intervento basato sulla teoria dell'integrazione sensoriale</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26344808"/>
              </p:ext>
            </p:extLst>
          </p:nvPr>
        </p:nvGraphicFramePr>
        <p:xfrm>
          <a:off x="3201915" y="365125"/>
          <a:ext cx="7920786" cy="5805576"/>
        </p:xfrm>
        <a:graphic>
          <a:graphicData uri="http://schemas.openxmlformats.org/drawingml/2006/table">
            <a:tbl>
              <a:tblPr firstRow="1" firstCol="1" bandRow="1"/>
              <a:tblGrid>
                <a:gridCol w="3960393">
                  <a:extLst>
                    <a:ext uri="{9D8B030D-6E8A-4147-A177-3AD203B41FA5}">
                      <a16:colId xmlns:a16="http://schemas.microsoft.com/office/drawing/2014/main" val="1456290121"/>
                    </a:ext>
                  </a:extLst>
                </a:gridCol>
                <a:gridCol w="3960393">
                  <a:extLst>
                    <a:ext uri="{9D8B030D-6E8A-4147-A177-3AD203B41FA5}">
                      <a16:colId xmlns:a16="http://schemas.microsoft.com/office/drawing/2014/main" val="3026179841"/>
                    </a:ext>
                  </a:extLst>
                </a:gridCol>
              </a:tblGrid>
              <a:tr h="355387">
                <a:tc>
                  <a:txBody>
                    <a:bodyPr/>
                    <a:lstStyle/>
                    <a:p>
                      <a:pPr algn="ctr" rtl="0">
                        <a:lnSpc>
                          <a:spcPct val="150000"/>
                        </a:lnSpc>
                        <a:spcBef>
                          <a:spcPts val="150"/>
                        </a:spcBef>
                        <a:spcAft>
                          <a:spcPts val="150"/>
                        </a:spcAft>
                      </a:pPr>
                      <a:r>
                        <a:rPr lang="lv-LV" sz="2000" b="1" dirty="0" err="1">
                          <a:effectLst/>
                          <a:latin typeface="Times New Roman" panose="02020603050405020304" pitchFamily="18" charset="0"/>
                          <a:ea typeface="Calibri" panose="020F0502020204030204" pitchFamily="34" charset="0"/>
                          <a:cs typeface="Times New Roman" panose="02020603050405020304" pitchFamily="18" charset="0"/>
                        </a:rPr>
                        <a:t>sì</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50000"/>
                        </a:lnSpc>
                        <a:spcBef>
                          <a:spcPts val="150"/>
                        </a:spcBef>
                        <a:spcAft>
                          <a:spcPts val="150"/>
                        </a:spcAft>
                      </a:pPr>
                      <a:r>
                        <a:rPr lang="lv-LV" sz="2000" b="1" dirty="0">
                          <a:effectLst/>
                          <a:latin typeface="Times New Roman" panose="02020603050405020304" pitchFamily="18" charset="0"/>
                          <a:ea typeface="Calibri" panose="020F0502020204030204" pitchFamily="34" charset="0"/>
                          <a:cs typeface="Times New Roman" panose="02020603050405020304" pitchFamily="18" charset="0"/>
                        </a:rPr>
                        <a:t>No</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63341544"/>
                  </a:ext>
                </a:extLst>
              </a:tr>
              <a:tr h="710774">
                <a:tc>
                  <a:txBody>
                    <a:bodyPr/>
                    <a:lstStyle/>
                    <a:p>
                      <a:pPr algn="l" rtl="0">
                        <a:lnSpc>
                          <a:spcPct val="100000"/>
                        </a:lnSpc>
                        <a:spcBef>
                          <a:spcPts val="150"/>
                        </a:spcBef>
                        <a:spcAft>
                          <a:spcPts val="150"/>
                        </a:spcAft>
                      </a:pPr>
                      <a:r>
                        <a:rPr lang="en-US" sz="1700" b="0" dirty="0">
                          <a:effectLst/>
                          <a:latin typeface="Times New Roman" panose="02020603050405020304" pitchFamily="18" charset="0"/>
                          <a:ea typeface="Calibri" panose="020F0502020204030204" pitchFamily="34" charset="0"/>
                          <a:cs typeface="Times New Roman" panose="02020603050405020304" pitchFamily="18" charset="0"/>
                        </a:rPr>
                        <a:t>Fornito all'interno del campo e del processo professionale generale</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00000"/>
                        </a:lnSpc>
                        <a:spcBef>
                          <a:spcPts val="150"/>
                        </a:spcBef>
                        <a:spcAft>
                          <a:spcPts val="150"/>
                        </a:spcAft>
                      </a:pPr>
                      <a:r>
                        <a:rPr lang="en-US" sz="1700" b="0" dirty="0">
                          <a:effectLst/>
                          <a:latin typeface="Times New Roman" panose="02020603050405020304" pitchFamily="18" charset="0"/>
                          <a:ea typeface="Calibri" panose="020F0502020204030204" pitchFamily="34" charset="0"/>
                          <a:cs typeface="Times New Roman" panose="02020603050405020304" pitchFamily="18" charset="0"/>
                        </a:rPr>
                        <a:t>Utilizzato al di fuori del luogo di pratica professionale</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5900061"/>
                  </a:ext>
                </a:extLst>
              </a:tr>
              <a:tr h="710774">
                <a:tc>
                  <a:txBody>
                    <a:bodyPr/>
                    <a:lstStyle/>
                    <a:p>
                      <a:pPr algn="l" rtl="0">
                        <a:lnSpc>
                          <a:spcPct val="100000"/>
                        </a:lnSpc>
                        <a:spcBef>
                          <a:spcPts val="150"/>
                        </a:spcBef>
                        <a:spcAft>
                          <a:spcPts val="150"/>
                        </a:spcAft>
                      </a:pPr>
                      <a:r>
                        <a:rPr lang="en-US" sz="1700" b="0" dirty="0">
                          <a:effectLst/>
                          <a:latin typeface="Times New Roman" panose="02020603050405020304" pitchFamily="18" charset="0"/>
                          <a:ea typeface="Calibri" panose="020F0502020204030204" pitchFamily="34" charset="0"/>
                          <a:cs typeface="Times New Roman" panose="02020603050405020304" pitchFamily="18" charset="0"/>
                        </a:rPr>
                        <a:t>I terapeuti forniscono classi speciali come parte dell'integrazione sensoriale</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00000"/>
                        </a:lnSpc>
                        <a:spcBef>
                          <a:spcPts val="150"/>
                        </a:spcBef>
                        <a:spcAft>
                          <a:spcPts val="150"/>
                        </a:spcAft>
                      </a:pPr>
                      <a:r>
                        <a:rPr lang="en-US" sz="1700" b="0" dirty="0">
                          <a:effectLst/>
                          <a:latin typeface="Times New Roman" panose="02020603050405020304" pitchFamily="18" charset="0"/>
                          <a:ea typeface="Calibri" panose="020F0502020204030204" pitchFamily="34" charset="0"/>
                          <a:cs typeface="Times New Roman" panose="02020603050405020304" pitchFamily="18" charset="0"/>
                        </a:rPr>
                        <a:t>Il servizio è fornito da persone senza formazione e istruzione speciali</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21211314"/>
                  </a:ext>
                </a:extLst>
              </a:tr>
              <a:tr h="710774">
                <a:tc>
                  <a:txBody>
                    <a:bodyPr/>
                    <a:lstStyle/>
                    <a:p>
                      <a:pPr algn="l" rtl="0">
                        <a:lnSpc>
                          <a:spcPct val="100000"/>
                        </a:lnSpc>
                        <a:spcBef>
                          <a:spcPts val="150"/>
                        </a:spcBef>
                        <a:spcAft>
                          <a:spcPts val="150"/>
                        </a:spcAft>
                      </a:pPr>
                      <a:r>
                        <a:rPr lang="en-US" sz="1700" b="0" dirty="0">
                          <a:effectLst/>
                          <a:latin typeface="Times New Roman" panose="02020603050405020304" pitchFamily="18" charset="0"/>
                          <a:ea typeface="Calibri" panose="020F0502020204030204" pitchFamily="34" charset="0"/>
                          <a:cs typeface="Times New Roman" panose="02020603050405020304" pitchFamily="18" charset="0"/>
                        </a:rPr>
                        <a:t>Pensa a organizzare i sensi e usarli ulteriormente</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00000"/>
                        </a:lnSpc>
                        <a:spcBef>
                          <a:spcPts val="150"/>
                        </a:spcBef>
                        <a:spcAft>
                          <a:spcPts val="150"/>
                        </a:spcAft>
                      </a:pPr>
                      <a:r>
                        <a:rPr lang="en-US" sz="1700" b="0" dirty="0">
                          <a:effectLst/>
                          <a:latin typeface="Times New Roman" panose="02020603050405020304" pitchFamily="18" charset="0"/>
                          <a:ea typeface="Calibri" panose="020F0502020204030204" pitchFamily="34" charset="0"/>
                          <a:cs typeface="Times New Roman" panose="02020603050405020304" pitchFamily="18" charset="0"/>
                        </a:rPr>
                        <a:t>Pensa ai sensi senza risultati</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84938467"/>
                  </a:ext>
                </a:extLst>
              </a:tr>
              <a:tr h="355387">
                <a:tc>
                  <a:txBody>
                    <a:bodyPr/>
                    <a:lstStyle/>
                    <a:p>
                      <a:pPr algn="l" rtl="0">
                        <a:lnSpc>
                          <a:spcPct val="100000"/>
                        </a:lnSpc>
                        <a:spcBef>
                          <a:spcPts val="150"/>
                        </a:spcBef>
                        <a:spcAft>
                          <a:spcPts val="150"/>
                        </a:spcAft>
                      </a:pPr>
                      <a:r>
                        <a:rPr lang="lv-LV" sz="1700" b="0" dirty="0" err="1">
                          <a:effectLst/>
                          <a:latin typeface="Times New Roman" panose="02020603050405020304" pitchFamily="18" charset="0"/>
                          <a:ea typeface="Calibri" panose="020F0502020204030204" pitchFamily="34" charset="0"/>
                          <a:cs typeface="Times New Roman" panose="02020603050405020304" pitchFamily="18" charset="0"/>
                        </a:rPr>
                        <a:t>Giocoso</a:t>
                      </a:r>
                      <a:r>
                        <a:rPr lang="lv-LV" sz="1700" b="0" dirty="0">
                          <a:effectLst/>
                          <a:latin typeface="Times New Roman" panose="02020603050405020304" pitchFamily="18" charset="0"/>
                          <a:ea typeface="Calibri" panose="020F0502020204030204" pitchFamily="34" charset="0"/>
                          <a:cs typeface="Times New Roman" panose="02020603050405020304" pitchFamily="18" charset="0"/>
                        </a:rPr>
                        <a:t> </a:t>
                      </a:r>
                      <a:r>
                        <a:rPr lang="lv-LV" sz="1700" b="0" dirty="0" err="1">
                          <a:effectLst/>
                          <a:latin typeface="Times New Roman" panose="02020603050405020304" pitchFamily="18" charset="0"/>
                          <a:ea typeface="Calibri" panose="020F0502020204030204" pitchFamily="34" charset="0"/>
                          <a:cs typeface="Times New Roman" panose="02020603050405020304" pitchFamily="18" charset="0"/>
                        </a:rPr>
                        <a:t>attività</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00000"/>
                        </a:lnSpc>
                        <a:spcBef>
                          <a:spcPts val="150"/>
                        </a:spcBef>
                        <a:spcAft>
                          <a:spcPts val="150"/>
                        </a:spcAft>
                      </a:pPr>
                      <a:r>
                        <a:rPr lang="lv-LV" sz="1700" b="0" dirty="0" err="1">
                          <a:effectLst/>
                          <a:latin typeface="Times New Roman" panose="02020603050405020304" pitchFamily="18" charset="0"/>
                          <a:ea typeface="Calibri" panose="020F0502020204030204" pitchFamily="34" charset="0"/>
                          <a:cs typeface="Times New Roman" panose="02020603050405020304" pitchFamily="18" charset="0"/>
                        </a:rPr>
                        <a:t>Costretto</a:t>
                      </a:r>
                      <a:r>
                        <a:rPr lang="lv-LV" sz="1700" b="0" dirty="0">
                          <a:effectLst/>
                          <a:latin typeface="Times New Roman" panose="02020603050405020304" pitchFamily="18" charset="0"/>
                          <a:ea typeface="Calibri" panose="020F0502020204030204" pitchFamily="34" charset="0"/>
                          <a:cs typeface="Times New Roman" panose="02020603050405020304" pitchFamily="18" charset="0"/>
                        </a:rPr>
                        <a:t> </a:t>
                      </a:r>
                      <a:r>
                        <a:rPr lang="lv-LV" sz="1700" b="0" dirty="0" err="1">
                          <a:effectLst/>
                          <a:latin typeface="Times New Roman" panose="02020603050405020304" pitchFamily="18" charset="0"/>
                          <a:ea typeface="Calibri" panose="020F0502020204030204" pitchFamily="34" charset="0"/>
                          <a:cs typeface="Times New Roman" panose="02020603050405020304" pitchFamily="18" charset="0"/>
                        </a:rPr>
                        <a:t>attività</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9255452"/>
                  </a:ext>
                </a:extLst>
              </a:tr>
              <a:tr h="355387">
                <a:tc>
                  <a:txBody>
                    <a:bodyPr/>
                    <a:lstStyle/>
                    <a:p>
                      <a:pPr algn="l" rtl="0">
                        <a:lnSpc>
                          <a:spcPct val="100000"/>
                        </a:lnSpc>
                        <a:spcBef>
                          <a:spcPts val="150"/>
                        </a:spcBef>
                        <a:spcAft>
                          <a:spcPts val="150"/>
                        </a:spcAft>
                      </a:pPr>
                      <a:r>
                        <a:rPr lang="lv-LV" sz="1700" b="0" dirty="0" err="1">
                          <a:effectLst/>
                          <a:latin typeface="Times New Roman" panose="02020603050405020304" pitchFamily="18" charset="0"/>
                          <a:ea typeface="Calibri" panose="020F0502020204030204" pitchFamily="34" charset="0"/>
                          <a:cs typeface="Times New Roman" panose="02020603050405020304" pitchFamily="18" charset="0"/>
                        </a:rPr>
                        <a:t>Bambino</a:t>
                      </a:r>
                      <a:r>
                        <a:rPr lang="lv-LV" sz="1700" b="0" dirty="0">
                          <a:effectLst/>
                          <a:latin typeface="Times New Roman" panose="02020603050405020304" pitchFamily="18" charset="0"/>
                          <a:ea typeface="Calibri" panose="020F0502020204030204" pitchFamily="34" charset="0"/>
                          <a:cs typeface="Times New Roman" panose="02020603050405020304" pitchFamily="18" charset="0"/>
                        </a:rPr>
                        <a:t>-</a:t>
                      </a:r>
                      <a:r>
                        <a:rPr lang="lv-LV" sz="1700" b="0" dirty="0" err="1">
                          <a:effectLst/>
                          <a:latin typeface="Times New Roman" panose="02020603050405020304" pitchFamily="18" charset="0"/>
                          <a:ea typeface="Calibri" panose="020F0502020204030204" pitchFamily="34" charset="0"/>
                          <a:cs typeface="Times New Roman" panose="02020603050405020304" pitchFamily="18" charset="0"/>
                        </a:rPr>
                        <a:t>centrato</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00000"/>
                        </a:lnSpc>
                        <a:spcBef>
                          <a:spcPts val="150"/>
                        </a:spcBef>
                        <a:spcAft>
                          <a:spcPts val="150"/>
                        </a:spcAft>
                      </a:pPr>
                      <a:r>
                        <a:rPr lang="lv-LV" sz="1700" b="0" dirty="0" err="1">
                          <a:effectLst/>
                          <a:latin typeface="Times New Roman" panose="02020603050405020304" pitchFamily="18" charset="0"/>
                          <a:ea typeface="Calibri" panose="020F0502020204030204" pitchFamily="34" charset="0"/>
                          <a:cs typeface="Times New Roman" panose="02020603050405020304" pitchFamily="18" charset="0"/>
                        </a:rPr>
                        <a:t>Adulto</a:t>
                      </a:r>
                      <a:r>
                        <a:rPr lang="lv-LV" sz="1700" b="0" dirty="0">
                          <a:effectLst/>
                          <a:latin typeface="Times New Roman" panose="02020603050405020304" pitchFamily="18" charset="0"/>
                          <a:ea typeface="Calibri" panose="020F0502020204030204" pitchFamily="34" charset="0"/>
                          <a:cs typeface="Times New Roman" panose="02020603050405020304" pitchFamily="18" charset="0"/>
                        </a:rPr>
                        <a:t>-</a:t>
                      </a:r>
                      <a:r>
                        <a:rPr lang="lv-LV" sz="1700" b="0" dirty="0" err="1">
                          <a:effectLst/>
                          <a:latin typeface="Times New Roman" panose="02020603050405020304" pitchFamily="18" charset="0"/>
                          <a:ea typeface="Calibri" panose="020F0502020204030204" pitchFamily="34" charset="0"/>
                          <a:cs typeface="Times New Roman" panose="02020603050405020304" pitchFamily="18" charset="0"/>
                        </a:rPr>
                        <a:t>centrato</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64598334"/>
                  </a:ext>
                </a:extLst>
              </a:tr>
              <a:tr h="355387">
                <a:tc>
                  <a:txBody>
                    <a:bodyPr/>
                    <a:lstStyle/>
                    <a:p>
                      <a:pPr algn="l" rtl="0">
                        <a:lnSpc>
                          <a:spcPct val="100000"/>
                        </a:lnSpc>
                        <a:spcBef>
                          <a:spcPts val="150"/>
                        </a:spcBef>
                        <a:spcAft>
                          <a:spcPts val="150"/>
                        </a:spcAft>
                      </a:pPr>
                      <a:r>
                        <a:rPr lang="en-US" sz="1700" b="0" dirty="0">
                          <a:effectLst/>
                          <a:latin typeface="Times New Roman" panose="02020603050405020304" pitchFamily="18" charset="0"/>
                          <a:ea typeface="Calibri" panose="020F0502020204030204" pitchFamily="34" charset="0"/>
                          <a:cs typeface="Times New Roman" panose="02020603050405020304" pitchFamily="18" charset="0"/>
                        </a:rPr>
                        <a:t>Il terapeuta regola costantemente l'ambiente</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00000"/>
                        </a:lnSpc>
                        <a:spcBef>
                          <a:spcPts val="150"/>
                        </a:spcBef>
                        <a:spcAft>
                          <a:spcPts val="150"/>
                        </a:spcAft>
                      </a:pPr>
                      <a:r>
                        <a:rPr lang="lv-LV" sz="1700" b="0" dirty="0" err="1">
                          <a:effectLst/>
                          <a:latin typeface="Times New Roman" panose="02020603050405020304" pitchFamily="18" charset="0"/>
                          <a:ea typeface="Calibri" panose="020F0502020204030204" pitchFamily="34" charset="0"/>
                          <a:cs typeface="Times New Roman" panose="02020603050405020304" pitchFamily="18" charset="0"/>
                        </a:rPr>
                        <a:t>Preprogrammato</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90573082"/>
                  </a:ext>
                </a:extLst>
              </a:tr>
              <a:tr h="710774">
                <a:tc>
                  <a:txBody>
                    <a:bodyPr/>
                    <a:lstStyle/>
                    <a:p>
                      <a:pPr algn="l" rtl="0">
                        <a:lnSpc>
                          <a:spcPct val="100000"/>
                        </a:lnSpc>
                        <a:spcBef>
                          <a:spcPts val="150"/>
                        </a:spcBef>
                        <a:spcAft>
                          <a:spcPts val="150"/>
                        </a:spcAft>
                      </a:pPr>
                      <a:r>
                        <a:rPr lang="en-US" sz="1700" b="0" dirty="0">
                          <a:effectLst/>
                          <a:latin typeface="Times New Roman" panose="02020603050405020304" pitchFamily="18" charset="0"/>
                          <a:ea typeface="Calibri" panose="020F0502020204030204" pitchFamily="34" charset="0"/>
                          <a:cs typeface="Times New Roman" panose="02020603050405020304" pitchFamily="18" charset="0"/>
                        </a:rPr>
                        <a:t>Ricco di attività tattili, vestibolari e propriocettive</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00000"/>
                        </a:lnSpc>
                        <a:spcBef>
                          <a:spcPts val="150"/>
                        </a:spcBef>
                        <a:spcAft>
                          <a:spcPts val="150"/>
                        </a:spcAft>
                      </a:pPr>
                      <a:r>
                        <a:rPr lang="en-US" sz="1700" b="0" dirty="0">
                          <a:effectLst/>
                          <a:latin typeface="Times New Roman" panose="02020603050405020304" pitchFamily="18" charset="0"/>
                          <a:ea typeface="Calibri" panose="020F0502020204030204" pitchFamily="34" charset="0"/>
                          <a:cs typeface="Times New Roman" panose="02020603050405020304" pitchFamily="18" charset="0"/>
                        </a:rPr>
                        <a:t>Mancano opportunità di sviluppo tattile, vestibolare e propriocettivo</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83435984"/>
                  </a:ext>
                </a:extLst>
              </a:tr>
              <a:tr h="710774">
                <a:tc>
                  <a:txBody>
                    <a:bodyPr/>
                    <a:lstStyle/>
                    <a:p>
                      <a:pPr algn="l" rtl="0">
                        <a:lnSpc>
                          <a:spcPct val="100000"/>
                        </a:lnSpc>
                        <a:spcBef>
                          <a:spcPts val="150"/>
                        </a:spcBef>
                        <a:spcAft>
                          <a:spcPts val="150"/>
                        </a:spcAft>
                      </a:pPr>
                      <a:r>
                        <a:rPr lang="en-US" sz="1700" b="0" dirty="0">
                          <a:effectLst/>
                          <a:latin typeface="Times New Roman" panose="02020603050405020304" pitchFamily="18" charset="0"/>
                          <a:ea typeface="Calibri" panose="020F0502020204030204" pitchFamily="34" charset="0"/>
                          <a:cs typeface="Times New Roman" panose="02020603050405020304" pitchFamily="18" charset="0"/>
                        </a:rPr>
                        <a:t>Si concentra su risposte adattive sempre più complesse</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00000"/>
                        </a:lnSpc>
                        <a:spcBef>
                          <a:spcPts val="150"/>
                        </a:spcBef>
                        <a:spcAft>
                          <a:spcPts val="150"/>
                        </a:spcAft>
                      </a:pPr>
                      <a:r>
                        <a:rPr lang="en-US" sz="1700" b="0" dirty="0">
                          <a:effectLst/>
                          <a:latin typeface="Times New Roman" panose="02020603050405020304" pitchFamily="18" charset="0"/>
                          <a:ea typeface="Calibri" panose="020F0502020204030204" pitchFamily="34" charset="0"/>
                          <a:cs typeface="Times New Roman" panose="02020603050405020304" pitchFamily="18" charset="0"/>
                        </a:rPr>
                        <a:t>Eccitazione del sensore senza risposta adattativa</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91475674"/>
                  </a:ext>
                </a:extLst>
              </a:tr>
              <a:tr h="710774">
                <a:tc>
                  <a:txBody>
                    <a:bodyPr/>
                    <a:lstStyle/>
                    <a:p>
                      <a:pPr algn="l" rtl="0">
                        <a:lnSpc>
                          <a:spcPct val="100000"/>
                        </a:lnSpc>
                        <a:spcBef>
                          <a:spcPts val="150"/>
                        </a:spcBef>
                        <a:spcAft>
                          <a:spcPts val="150"/>
                        </a:spcAft>
                      </a:pPr>
                      <a:r>
                        <a:rPr lang="en-US" sz="1700" b="0" dirty="0">
                          <a:effectLst/>
                          <a:latin typeface="Times New Roman" panose="02020603050405020304" pitchFamily="18" charset="0"/>
                          <a:ea typeface="Calibri" panose="020F0502020204030204" pitchFamily="34" charset="0"/>
                          <a:cs typeface="Times New Roman" panose="02020603050405020304" pitchFamily="18" charset="0"/>
                        </a:rPr>
                        <a:t>Può essere fatto spostando, oscillando e posizionando in modo flessibile l'attrezzatura</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00000"/>
                        </a:lnSpc>
                        <a:spcBef>
                          <a:spcPts val="150"/>
                        </a:spcBef>
                        <a:spcAft>
                          <a:spcPts val="150"/>
                        </a:spcAft>
                      </a:pPr>
                      <a:r>
                        <a:rPr lang="en-US" sz="1700" b="0" dirty="0">
                          <a:effectLst/>
                          <a:latin typeface="Times New Roman" panose="02020603050405020304" pitchFamily="18" charset="0"/>
                          <a:ea typeface="Calibri" panose="020F0502020204030204" pitchFamily="34" charset="0"/>
                          <a:cs typeface="Times New Roman" panose="02020603050405020304" pitchFamily="18" charset="0"/>
                        </a:rPr>
                        <a:t>Può essere fatto da seduti, durante le attività sedentarie</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90110435"/>
                  </a:ext>
                </a:extLst>
              </a:tr>
            </a:tbl>
          </a:graphicData>
        </a:graphic>
      </p:graphicFrame>
    </p:spTree>
    <p:extLst>
      <p:ext uri="{BB962C8B-B14F-4D97-AF65-F5344CB8AC3E}">
        <p14:creationId xmlns:p14="http://schemas.microsoft.com/office/powerpoint/2010/main" val="6113431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922" y="814830"/>
            <a:ext cx="1843790" cy="5076304"/>
          </a:xfrm>
        </p:spPr>
        <p:txBody>
          <a:bodyPr>
            <a:noAutofit/>
          </a:bodyPr>
          <a:lstStyle/>
          <a:p>
            <a:pPr algn="l" rtl="0"/>
            <a:r>
              <a:rPr lang="it-IT" sz="2400" b="1" dirty="0"/>
              <a:t>Modificare </a:t>
            </a:r>
            <a:r>
              <a:rPr lang="en-US" sz="2400" b="1" dirty="0"/>
              <a:t> l'ambiente e sostenere le attività del bambino</a:t>
            </a:r>
          </a:p>
        </p:txBody>
      </p:sp>
      <p:graphicFrame>
        <p:nvGraphicFramePr>
          <p:cNvPr id="5" name="Table 4"/>
          <p:cNvGraphicFramePr>
            <a:graphicFrameLocks noGrp="1"/>
          </p:cNvGraphicFramePr>
          <p:nvPr>
            <p:extLst>
              <p:ext uri="{D42A27DB-BD31-4B8C-83A1-F6EECF244321}">
                <p14:modId xmlns:p14="http://schemas.microsoft.com/office/powerpoint/2010/main" val="930385180"/>
              </p:ext>
            </p:extLst>
          </p:nvPr>
        </p:nvGraphicFramePr>
        <p:xfrm>
          <a:off x="1963711" y="38602"/>
          <a:ext cx="9952845" cy="6718346"/>
        </p:xfrm>
        <a:graphic>
          <a:graphicData uri="http://schemas.openxmlformats.org/drawingml/2006/table">
            <a:tbl>
              <a:tblPr firstRow="1" firstCol="1" bandRow="1"/>
              <a:tblGrid>
                <a:gridCol w="1798450">
                  <a:extLst>
                    <a:ext uri="{9D8B030D-6E8A-4147-A177-3AD203B41FA5}">
                      <a16:colId xmlns:a16="http://schemas.microsoft.com/office/drawing/2014/main" val="3865604654"/>
                    </a:ext>
                  </a:extLst>
                </a:gridCol>
                <a:gridCol w="4576883">
                  <a:extLst>
                    <a:ext uri="{9D8B030D-6E8A-4147-A177-3AD203B41FA5}">
                      <a16:colId xmlns:a16="http://schemas.microsoft.com/office/drawing/2014/main" val="3973481727"/>
                    </a:ext>
                  </a:extLst>
                </a:gridCol>
                <a:gridCol w="3577512">
                  <a:extLst>
                    <a:ext uri="{9D8B030D-6E8A-4147-A177-3AD203B41FA5}">
                      <a16:colId xmlns:a16="http://schemas.microsoft.com/office/drawing/2014/main" val="2063524495"/>
                    </a:ext>
                  </a:extLst>
                </a:gridCol>
              </a:tblGrid>
              <a:tr h="467401">
                <a:tc>
                  <a:txBody>
                    <a:bodyPr/>
                    <a:lstStyle/>
                    <a:p>
                      <a:pPr algn="l" rtl="0">
                        <a:lnSpc>
                          <a:spcPct val="100000"/>
                        </a:lnSpc>
                        <a:spcBef>
                          <a:spcPts val="150"/>
                        </a:spcBef>
                        <a:spcAft>
                          <a:spcPts val="15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00000"/>
                        </a:lnSpc>
                        <a:spcBef>
                          <a:spcPts val="150"/>
                        </a:spcBef>
                        <a:spcAft>
                          <a:spcPts val="150"/>
                        </a:spcAft>
                      </a:pPr>
                      <a:r>
                        <a:rPr lang="lv-LV" sz="2000" b="1" dirty="0" err="1">
                          <a:effectLst/>
                          <a:latin typeface="Times New Roman" panose="02020603050405020304" pitchFamily="18" charset="0"/>
                          <a:ea typeface="Calibri" panose="020F0502020204030204" pitchFamily="34" charset="0"/>
                          <a:cs typeface="Times New Roman" panose="02020603050405020304" pitchFamily="18" charset="0"/>
                        </a:rPr>
                        <a:t>Terapeutico</a:t>
                      </a:r>
                      <a:r>
                        <a:rPr lang="lv-LV" sz="2000" b="1" dirty="0">
                          <a:effectLst/>
                          <a:latin typeface="Times New Roman" panose="02020603050405020304" pitchFamily="18" charset="0"/>
                          <a:ea typeface="Calibri" panose="020F0502020204030204" pitchFamily="34" charset="0"/>
                          <a:cs typeface="Times New Roman" panose="02020603050405020304" pitchFamily="18" charset="0"/>
                        </a:rPr>
                        <a:t> </a:t>
                      </a:r>
                      <a:r>
                        <a:rPr lang="lv-LV" sz="2000" b="1" dirty="0" err="1">
                          <a:effectLst/>
                          <a:latin typeface="Times New Roman" panose="02020603050405020304" pitchFamily="18" charset="0"/>
                          <a:ea typeface="Calibri" panose="020F0502020204030204" pitchFamily="34" charset="0"/>
                          <a:cs typeface="Times New Roman" panose="02020603050405020304" pitchFamily="18" charset="0"/>
                        </a:rPr>
                        <a:t>aggiustamenti</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00000"/>
                        </a:lnSpc>
                        <a:spcBef>
                          <a:spcPts val="150"/>
                        </a:spcBef>
                        <a:spcAft>
                          <a:spcPts val="150"/>
                        </a:spcAft>
                      </a:pPr>
                      <a:r>
                        <a:rPr lang="lv-LV" sz="2000" b="1" dirty="0" err="1">
                          <a:effectLst/>
                          <a:latin typeface="Times New Roman" panose="02020603050405020304" pitchFamily="18" charset="0"/>
                          <a:ea typeface="Calibri" panose="020F0502020204030204" pitchFamily="34" charset="0"/>
                          <a:cs typeface="Times New Roman" panose="02020603050405020304" pitchFamily="18" charset="0"/>
                        </a:rPr>
                        <a:t>Risultati</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12981702"/>
                  </a:ext>
                </a:extLst>
              </a:tr>
              <a:tr h="1243769">
                <a:tc>
                  <a:txBody>
                    <a:bodyPr/>
                    <a:lstStyle/>
                    <a:p>
                      <a:pPr algn="l" rtl="0">
                        <a:lnSpc>
                          <a:spcPct val="100000"/>
                        </a:lnSpc>
                        <a:spcBef>
                          <a:spcPts val="150"/>
                        </a:spcBef>
                        <a:spcAft>
                          <a:spcPts val="150"/>
                        </a:spcAft>
                      </a:pPr>
                      <a:r>
                        <a:rPr lang="lv-LV" sz="1800" dirty="0" err="1">
                          <a:effectLst/>
                          <a:latin typeface="Times New Roman" panose="02020603050405020304" pitchFamily="18" charset="0"/>
                          <a:ea typeface="Calibri" panose="020F0502020204030204" pitchFamily="34" charset="0"/>
                          <a:cs typeface="Times New Roman" panose="02020603050405020304" pitchFamily="18" charset="0"/>
                        </a:rPr>
                        <a:t>Sensoriale</a:t>
                      </a: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lv-LV" sz="1800" dirty="0" err="1">
                          <a:effectLst/>
                          <a:latin typeface="Times New Roman" panose="02020603050405020304" pitchFamily="18" charset="0"/>
                          <a:ea typeface="Calibri" panose="020F0502020204030204" pitchFamily="34" charset="0"/>
                          <a:cs typeface="Times New Roman" panose="02020603050405020304" pitchFamily="18" charset="0"/>
                        </a:rPr>
                        <a:t>valutazione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00000"/>
                        </a:lnSpc>
                        <a:spcBef>
                          <a:spcPts val="150"/>
                        </a:spcBef>
                        <a:spcAft>
                          <a:spcPts val="15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Questo è</a:t>
                      </a:r>
                      <a:r>
                        <a:rPr lang="lv-LV" sz="1600" dirty="0" err="1">
                          <a:effectLst/>
                          <a:latin typeface="Times New Roman" panose="02020603050405020304" pitchFamily="18" charset="0"/>
                          <a:ea typeface="Calibri" panose="020F0502020204030204" pitchFamily="34" charset="0"/>
                          <a:cs typeface="Times New Roman" panose="02020603050405020304" pitchFamily="18" charset="0"/>
                        </a:rPr>
                        <a:t>il</a:t>
                      </a:r>
                      <a:r>
                        <a:rPr lang="lv-LV" sz="1600" dirty="0">
                          <a:effectLst/>
                          <a:latin typeface="Times New Roman" panose="02020603050405020304" pitchFamily="18" charset="0"/>
                          <a:ea typeface="Calibri" panose="020F0502020204030204" pitchFamily="34" charset="0"/>
                          <a:cs typeface="Times New Roman" panose="02020603050405020304" pitchFamily="18" charset="0"/>
                        </a:rPr>
                        <a:t>cominciare</a:t>
                      </a:r>
                      <a:r>
                        <a:rPr lang="lv-LV" sz="1600" dirty="0" err="1">
                          <a:effectLst/>
                          <a:latin typeface="Times New Roman" panose="02020603050405020304" pitchFamily="18" charset="0"/>
                          <a:ea typeface="Calibri" panose="020F0502020204030204" pitchFamily="34" charset="0"/>
                          <a:cs typeface="Times New Roman" panose="02020603050405020304" pitchFamily="18" charset="0"/>
                        </a:rPr>
                        <a:t>punto</a:t>
                      </a:r>
                      <a:r>
                        <a:rPr lang="lv-LV" sz="1600" dirty="0">
                          <a:effectLst/>
                          <a:latin typeface="Times New Roman" panose="02020603050405020304" pitchFamily="18" charset="0"/>
                          <a:ea typeface="Calibri" panose="020F0502020204030204" pitchFamily="34" charset="0"/>
                          <a:cs typeface="Times New Roman" panose="02020603050405020304" pitchFamily="18" charset="0"/>
                        </a:rPr>
                        <a:t> </a:t>
                      </a:r>
                      <a:r>
                        <a:rPr lang="lv-LV" sz="1600" dirty="0" err="1">
                          <a:effectLst/>
                          <a:latin typeface="Times New Roman" panose="02020603050405020304" pitchFamily="18" charset="0"/>
                          <a:ea typeface="Calibri" panose="020F0502020204030204" pitchFamily="34" charset="0"/>
                          <a:cs typeface="Times New Roman" panose="02020603050405020304" pitchFamily="18" charset="0"/>
                        </a:rPr>
                        <a:t>di</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le analisi; determinare quali aspetti ambientali percepisce il bambino; riorganizzare l'ambiente in modo che il terapeuta e il bambino si concentrino sulle cose importanti</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00000"/>
                        </a:lnSpc>
                        <a:spcBef>
                          <a:spcPts val="150"/>
                        </a:spcBef>
                        <a:spcAft>
                          <a:spcPts val="15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Maggiore attenzione agli aspetti chiave, alle persone e agli oggetti ambientali;</a:t>
                      </a:r>
                    </a:p>
                    <a:p>
                      <a:pPr algn="l" rtl="0">
                        <a:lnSpc>
                          <a:spcPct val="100000"/>
                        </a:lnSpc>
                        <a:spcBef>
                          <a:spcPts val="150"/>
                        </a:spcBef>
                        <a:spcAft>
                          <a:spcPts val="15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Disponibilità all'interazione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48903696"/>
                  </a:ext>
                </a:extLst>
              </a:tr>
              <a:tr h="701102">
                <a:tc>
                  <a:txBody>
                    <a:bodyPr/>
                    <a:lstStyle/>
                    <a:p>
                      <a:pPr algn="l" rtl="0">
                        <a:lnSpc>
                          <a:spcPct val="100000"/>
                        </a:lnSpc>
                        <a:spcBef>
                          <a:spcPts val="150"/>
                        </a:spcBef>
                        <a:spcAft>
                          <a:spcPts val="150"/>
                        </a:spcAft>
                      </a:pPr>
                      <a:r>
                        <a:rPr lang="lv-LV" sz="1800" dirty="0" err="1">
                          <a:effectLst/>
                          <a:latin typeface="Times New Roman" panose="02020603050405020304" pitchFamily="18" charset="0"/>
                          <a:ea typeface="Calibri" panose="020F0502020204030204" pitchFamily="34" charset="0"/>
                          <a:cs typeface="Times New Roman" panose="02020603050405020304" pitchFamily="18" charset="0"/>
                        </a:rPr>
                        <a:t>Eccitazione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00000"/>
                        </a:lnSpc>
                        <a:spcBef>
                          <a:spcPts val="150"/>
                        </a:spcBef>
                        <a:spcAft>
                          <a:spcPts val="15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Decidi se la comunicazione sarà eccitante o restrittiva</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00000"/>
                        </a:lnSpc>
                        <a:spcBef>
                          <a:spcPts val="150"/>
                        </a:spcBef>
                        <a:spcAft>
                          <a:spcPts val="15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Il livello di vigilanza e comfort della tua condizione e dell'ambiente sta migliorando</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09857895"/>
                  </a:ext>
                </a:extLst>
              </a:tr>
              <a:tr h="701102">
                <a:tc>
                  <a:txBody>
                    <a:bodyPr/>
                    <a:lstStyle/>
                    <a:p>
                      <a:pPr algn="l" rtl="0">
                        <a:lnSpc>
                          <a:spcPct val="100000"/>
                        </a:lnSpc>
                        <a:spcBef>
                          <a:spcPts val="150"/>
                        </a:spcBef>
                        <a:spcAft>
                          <a:spcPts val="150"/>
                        </a:spcAft>
                      </a:pPr>
                      <a:r>
                        <a:rPr lang="lv-LV" sz="1800" dirty="0" err="1">
                          <a:effectLst/>
                          <a:latin typeface="Times New Roman" panose="02020603050405020304" pitchFamily="18" charset="0"/>
                          <a:ea typeface="Calibri" panose="020F0502020204030204" pitchFamily="34" charset="0"/>
                          <a:cs typeface="Times New Roman" panose="02020603050405020304" pitchFamily="18" charset="0"/>
                        </a:rPr>
                        <a:t>Sensoriale</a:t>
                      </a: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lv-LV" sz="1800" dirty="0" err="1">
                          <a:effectLst/>
                          <a:latin typeface="Times New Roman" panose="02020603050405020304" pitchFamily="18" charset="0"/>
                          <a:ea typeface="Calibri" panose="020F0502020204030204" pitchFamily="34" charset="0"/>
                          <a:cs typeface="Times New Roman" panose="02020603050405020304" pitchFamily="18" charset="0"/>
                        </a:rPr>
                        <a:t>modulazione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00000"/>
                        </a:lnSpc>
                        <a:spcBef>
                          <a:spcPts val="150"/>
                        </a:spcBef>
                        <a:spcAft>
                          <a:spcPts val="15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Adeguare l'intensità, la durata e la diversità degli incentivi ambientali per mantenere l'organizzazione dell'azione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00000"/>
                        </a:lnSpc>
                        <a:spcBef>
                          <a:spcPts val="150"/>
                        </a:spcBef>
                        <a:spcAft>
                          <a:spcPts val="15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Comportamento migliorato, autoregolazione delle emozioni e interazione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0503880"/>
                  </a:ext>
                </a:extLst>
              </a:tr>
              <a:tr h="467401">
                <a:tc>
                  <a:txBody>
                    <a:bodyPr/>
                    <a:lstStyle/>
                    <a:p>
                      <a:pPr algn="l" rtl="0">
                        <a:lnSpc>
                          <a:spcPct val="100000"/>
                        </a:lnSpc>
                        <a:spcBef>
                          <a:spcPts val="150"/>
                        </a:spcBef>
                        <a:spcAft>
                          <a:spcPts val="150"/>
                        </a:spcAft>
                      </a:pPr>
                      <a:r>
                        <a:rPr lang="lv-LV" sz="1800" dirty="0" err="1">
                          <a:effectLst/>
                          <a:latin typeface="Times New Roman" panose="02020603050405020304" pitchFamily="18" charset="0"/>
                          <a:ea typeface="Calibri" panose="020F0502020204030204" pitchFamily="34" charset="0"/>
                          <a:cs typeface="Times New Roman" panose="02020603050405020304" pitchFamily="18" charset="0"/>
                        </a:rPr>
                        <a:t>Sensoriale</a:t>
                      </a: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lv-LV" sz="1800" dirty="0" err="1">
                          <a:effectLst/>
                          <a:latin typeface="Times New Roman" panose="02020603050405020304" pitchFamily="18" charset="0"/>
                          <a:ea typeface="Calibri" panose="020F0502020204030204" pitchFamily="34" charset="0"/>
                          <a:cs typeface="Times New Roman" panose="02020603050405020304" pitchFamily="18" charset="0"/>
                        </a:rPr>
                        <a:t>diversificazione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00000"/>
                        </a:lnSpc>
                        <a:spcBef>
                          <a:spcPts val="150"/>
                        </a:spcBef>
                        <a:spcAft>
                          <a:spcPts val="15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Adattamento delle proprietà sensoriali del tempo e dello spazio</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00000"/>
                        </a:lnSpc>
                        <a:spcBef>
                          <a:spcPts val="150"/>
                        </a:spcBef>
                        <a:spcAft>
                          <a:spcPts val="15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La comprensione in un più ampio campo di percezione sta migliorando</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8135031"/>
                  </a:ext>
                </a:extLst>
              </a:tr>
              <a:tr h="1085334">
                <a:tc>
                  <a:txBody>
                    <a:bodyPr/>
                    <a:lstStyle/>
                    <a:p>
                      <a:pPr algn="l" rtl="0">
                        <a:lnSpc>
                          <a:spcPct val="100000"/>
                        </a:lnSpc>
                        <a:spcBef>
                          <a:spcPts val="150"/>
                        </a:spcBef>
                        <a:spcAft>
                          <a:spcPts val="150"/>
                        </a:spcAft>
                      </a:pPr>
                      <a:r>
                        <a:rPr lang="lv-LV" sz="1800" dirty="0" err="1">
                          <a:effectLst/>
                          <a:latin typeface="Times New Roman" panose="02020603050405020304" pitchFamily="18" charset="0"/>
                          <a:ea typeface="Calibri" panose="020F0502020204030204" pitchFamily="34" charset="0"/>
                          <a:cs typeface="Times New Roman" panose="02020603050405020304" pitchFamily="18" charset="0"/>
                        </a:rPr>
                        <a:t>Abilità</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00000"/>
                        </a:lnSpc>
                        <a:spcBef>
                          <a:spcPts val="150"/>
                        </a:spcBef>
                        <a:spcAft>
                          <a:spcPts val="15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Prova di classificazione per piccole e grandi aree motorie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00000"/>
                        </a:lnSpc>
                        <a:spcBef>
                          <a:spcPts val="150"/>
                        </a:spcBef>
                        <a:spcAft>
                          <a:spcPts val="150"/>
                        </a:spcAft>
                      </a:pPr>
                      <a:r>
                        <a:rPr lang="lv-LV" sz="1600" i="0" u="none" dirty="0">
                          <a:effectLst/>
                          <a:latin typeface="Times New Roman" panose="02020603050405020304" pitchFamily="18" charset="0"/>
                          <a:ea typeface="Calibri" panose="020F0502020204030204" pitchFamily="34" charset="0"/>
                          <a:cs typeface="Times New Roman" panose="02020603050405020304" pitchFamily="18" charset="0"/>
                        </a:rPr>
                        <a:t>io</a:t>
                      </a:r>
                      <a:r>
                        <a:rPr lang="en-US" sz="1600" i="0" u="none" dirty="0" err="1">
                          <a:effectLst/>
                          <a:latin typeface="Times New Roman" panose="02020603050405020304" pitchFamily="18" charset="0"/>
                          <a:ea typeface="Calibri" panose="020F0502020204030204" pitchFamily="34" charset="0"/>
                          <a:cs typeface="Times New Roman" panose="02020603050405020304" pitchFamily="18" charset="0"/>
                        </a:rPr>
                        <a:t>migliora</a:t>
                      </a:r>
                      <a:r>
                        <a:rPr lang="lv-LV" sz="1600" i="0" u="none" baseline="0" dirty="0">
                          <a:effectLst/>
                          <a:latin typeface="Times New Roman" panose="02020603050405020304" pitchFamily="18" charset="0"/>
                          <a:ea typeface="Calibri" panose="020F0502020204030204" pitchFamily="34" charset="0"/>
                          <a:cs typeface="Times New Roman" panose="02020603050405020304" pitchFamily="18" charset="0"/>
                        </a:rPr>
                        <a:t>T</a:t>
                      </a:r>
                      <a:r>
                        <a:rPr lang="en-US" sz="1600" i="0" u="none" dirty="0">
                          <a:effectLst/>
                          <a:latin typeface="Times New Roman" panose="02020603050405020304" pitchFamily="18" charset="0"/>
                          <a:ea typeface="Calibri" panose="020F0502020204030204" pitchFamily="34" charset="0"/>
                          <a:cs typeface="Times New Roman" panose="02020603050405020304" pitchFamily="18" charset="0"/>
                        </a:rPr>
                        <a:t>ha acquisito comunicazione con oggetti e persone</a:t>
                      </a:r>
                      <a:endParaRPr lang="en-US" sz="1400" i="0" u="none"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09038094"/>
                  </a:ext>
                </a:extLst>
              </a:tr>
              <a:tr h="934802">
                <a:tc>
                  <a:txBody>
                    <a:bodyPr/>
                    <a:lstStyle/>
                    <a:p>
                      <a:pPr algn="l" rtl="0">
                        <a:lnSpc>
                          <a:spcPct val="100000"/>
                        </a:lnSpc>
                        <a:spcBef>
                          <a:spcPts val="150"/>
                        </a:spcBef>
                        <a:spcAft>
                          <a:spcPts val="150"/>
                        </a:spcAft>
                      </a:pPr>
                      <a:r>
                        <a:rPr lang="lv-LV" sz="1800" dirty="0" err="1">
                          <a:effectLst/>
                          <a:latin typeface="Times New Roman" panose="02020603050405020304" pitchFamily="18" charset="0"/>
                          <a:ea typeface="Calibri" panose="020F0502020204030204" pitchFamily="34" charset="0"/>
                          <a:cs typeface="Times New Roman" panose="02020603050405020304" pitchFamily="18" charset="0"/>
                        </a:rPr>
                        <a:t>Prassi</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00000"/>
                        </a:lnSpc>
                        <a:spcBef>
                          <a:spcPts val="150"/>
                        </a:spcBef>
                        <a:spcAft>
                          <a:spcPts val="15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Sulla base della novità, cambiano le esigenze di idee creative, sequenze di azione e adattamenti</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00000"/>
                        </a:lnSpc>
                        <a:spcBef>
                          <a:spcPts val="150"/>
                        </a:spcBef>
                        <a:spcAft>
                          <a:spcPts val="15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Risposta adattiva più automatica e dinamica, interazioni complesse con oggetti e persone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05122405"/>
                  </a:ext>
                </a:extLst>
              </a:tr>
              <a:tr h="934802">
                <a:tc>
                  <a:txBody>
                    <a:bodyPr/>
                    <a:lstStyle/>
                    <a:p>
                      <a:pPr algn="l" rtl="0">
                        <a:lnSpc>
                          <a:spcPct val="100000"/>
                        </a:lnSpc>
                        <a:spcBef>
                          <a:spcPts val="150"/>
                        </a:spcBef>
                        <a:spcAft>
                          <a:spcPts val="150"/>
                        </a:spcAft>
                      </a:pPr>
                      <a:r>
                        <a:rPr lang="lv-LV" sz="1800" dirty="0" err="1">
                          <a:effectLst/>
                          <a:latin typeface="Times New Roman" panose="02020603050405020304" pitchFamily="18" charset="0"/>
                          <a:ea typeface="Calibri" panose="020F0502020204030204" pitchFamily="34" charset="0"/>
                          <a:cs typeface="Times New Roman" panose="02020603050405020304" pitchFamily="18" charset="0"/>
                        </a:rPr>
                        <a:t>Organizzazione</a:t>
                      </a: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lv-LV" sz="1800" dirty="0" err="1">
                          <a:effectLst/>
                          <a:latin typeface="Times New Roman" panose="02020603050405020304" pitchFamily="18" charset="0"/>
                          <a:ea typeface="Calibri" panose="020F0502020204030204" pitchFamily="34" charset="0"/>
                          <a:cs typeface="Times New Roman" panose="02020603050405020304" pitchFamily="18" charset="0"/>
                        </a:rPr>
                        <a:t>di</a:t>
                      </a: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lv-LV" sz="1800" dirty="0" err="1">
                          <a:effectLst/>
                          <a:latin typeface="Times New Roman" panose="02020603050405020304" pitchFamily="18" charset="0"/>
                          <a:ea typeface="Calibri" panose="020F0502020204030204" pitchFamily="34" charset="0"/>
                          <a:cs typeface="Times New Roman" panose="02020603050405020304" pitchFamily="18" charset="0"/>
                        </a:rPr>
                        <a:t>azione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00000"/>
                        </a:lnSpc>
                        <a:spcBef>
                          <a:spcPts val="150"/>
                        </a:spcBef>
                        <a:spcAft>
                          <a:spcPts val="15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Adeguare le responsabilità per compiti sempre più complessi nel tempo e nello spazio</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a:lnSpc>
                          <a:spcPct val="100000"/>
                        </a:lnSpc>
                        <a:spcBef>
                          <a:spcPts val="150"/>
                        </a:spcBef>
                        <a:spcAft>
                          <a:spcPts val="150"/>
                        </a:spcAft>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Migliorata l'auto-organizzazione, in modo che il bambino possa dividere in sequenza diverse interazioni spaziali sia ora che in futuro</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77696042"/>
                  </a:ext>
                </a:extLst>
              </a:tr>
            </a:tbl>
          </a:graphicData>
        </a:graphic>
      </p:graphicFrame>
    </p:spTree>
    <p:extLst>
      <p:ext uri="{BB962C8B-B14F-4D97-AF65-F5344CB8AC3E}">
        <p14:creationId xmlns:p14="http://schemas.microsoft.com/office/powerpoint/2010/main" val="23898850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it-IT" dirty="0"/>
              <a:t>Modifiche sensoriali </a:t>
            </a:r>
            <a:endParaRPr lang="en-US" dirty="0"/>
          </a:p>
        </p:txBody>
      </p:sp>
      <p:sp>
        <p:nvSpPr>
          <p:cNvPr id="3" name="Content Placeholder 2"/>
          <p:cNvSpPr>
            <a:spLocks noGrp="1"/>
          </p:cNvSpPr>
          <p:nvPr>
            <p:ph idx="1"/>
          </p:nvPr>
        </p:nvSpPr>
        <p:spPr/>
        <p:txBody>
          <a:bodyPr>
            <a:normAutofit fontScale="92500" lnSpcReduction="10000"/>
          </a:bodyPr>
          <a:lstStyle/>
          <a:p>
            <a:pPr algn="l" rtl="0"/>
            <a:r>
              <a:rPr lang="en-US" b="1" dirty="0"/>
              <a:t>Passo 1</a:t>
            </a:r>
          </a:p>
          <a:p>
            <a:pPr algn="l" rtl="0"/>
            <a:r>
              <a:rPr lang="en-US" dirty="0"/>
              <a:t>Aumentare o diminuire la domanda del sensore:</a:t>
            </a:r>
          </a:p>
          <a:p>
            <a:pPr algn="l" rtl="0"/>
            <a:r>
              <a:rPr lang="en-US" dirty="0"/>
              <a:t>Intensità;</a:t>
            </a:r>
          </a:p>
          <a:p>
            <a:pPr algn="l" rtl="0"/>
            <a:r>
              <a:rPr lang="en-US" dirty="0"/>
              <a:t>Durata;</a:t>
            </a:r>
          </a:p>
          <a:p>
            <a:pPr algn="l" rtl="0"/>
            <a:r>
              <a:rPr lang="en-US" dirty="0"/>
              <a:t>Velocità;</a:t>
            </a:r>
          </a:p>
          <a:p>
            <a:pPr algn="l" rtl="0"/>
            <a:r>
              <a:rPr lang="en-US" dirty="0"/>
              <a:t>Complessità;</a:t>
            </a:r>
          </a:p>
          <a:p>
            <a:pPr algn="l" rtl="0"/>
            <a:r>
              <a:rPr lang="en-US" dirty="0"/>
              <a:t>Cambia le posizioni della testa e del corpo;</a:t>
            </a:r>
          </a:p>
          <a:p>
            <a:pPr algn="l" rtl="0"/>
            <a:r>
              <a:rPr lang="en-US" dirty="0"/>
              <a:t>Prendere in considerazione l'attività del bambino opassività</a:t>
            </a:r>
            <a:endParaRPr lang="lv-LV" dirty="0"/>
          </a:p>
          <a:p>
            <a:pPr algn="l" rtl="0"/>
            <a:r>
              <a:rPr lang="en-US" sz="2600" i="1" dirty="0">
                <a:hlinkClick r:id="rId3"/>
              </a:rPr>
              <a:t>SensorialeTecniche di input per calmare e concentrare il tuoBambino</a:t>
            </a:r>
            <a:r>
              <a:rPr lang="lv-LV" sz="2600" i="1" dirty="0">
                <a:hlinkClick r:id="rId3"/>
              </a:rPr>
              <a:t>(</a:t>
            </a:r>
            <a:r>
              <a:rPr lang="lv-LV" sz="2600" i="1" dirty="0" err="1">
                <a:hlinkClick r:id="rId3"/>
              </a:rPr>
              <a:t>Jackson</a:t>
            </a:r>
            <a:r>
              <a:rPr lang="lv-LV" sz="2600" i="1" dirty="0">
                <a:hlinkClick r:id="rId3"/>
              </a:rPr>
              <a:t>, 2012)</a:t>
            </a:r>
            <a:r>
              <a:rPr lang="lv-LV" sz="2600" i="1" dirty="0" err="1">
                <a:hlinkClick r:id="rId3"/>
              </a:rPr>
              <a:t>Youtube</a:t>
            </a:r>
            <a:endParaRPr lang="en-US" sz="2600" i="1" dirty="0"/>
          </a:p>
          <a:p>
            <a:pPr algn="l" rtl="0"/>
            <a:endParaRPr lang="lv-LV" dirty="0"/>
          </a:p>
          <a:p>
            <a:pPr algn="l" rtl="0"/>
            <a:endParaRPr lang="en-US" dirty="0"/>
          </a:p>
        </p:txBody>
      </p:sp>
    </p:spTree>
    <p:extLst>
      <p:ext uri="{BB962C8B-B14F-4D97-AF65-F5344CB8AC3E}">
        <p14:creationId xmlns:p14="http://schemas.microsoft.com/office/powerpoint/2010/main" val="25251814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b="1" dirty="0"/>
              <a:t>Passo 2</a:t>
            </a:r>
          </a:p>
          <a:p>
            <a:pPr algn="l" rtl="0"/>
            <a:r>
              <a:rPr lang="en-US" dirty="0"/>
              <a:t>Aggiungi o rimuovi il numero di sensi sensoriali:</a:t>
            </a:r>
          </a:p>
          <a:p>
            <a:pPr algn="l" rtl="0"/>
            <a:r>
              <a:rPr lang="en-US" dirty="0"/>
              <a:t>Modificare la velocità, la quantità e il tipo di sensi nelle attività;</a:t>
            </a:r>
          </a:p>
          <a:p>
            <a:pPr algn="l" rtl="0"/>
            <a:r>
              <a:rPr lang="en-US" dirty="0"/>
              <a:t>Combina i sensi sensoriali e le attività in modi diversi;</a:t>
            </a:r>
          </a:p>
          <a:p>
            <a:pPr algn="l" rtl="0"/>
            <a:r>
              <a:rPr lang="en-US" dirty="0"/>
              <a:t>Utilizzare diverse combinazioni di sensi sensoriali durante un'attività;</a:t>
            </a:r>
          </a:p>
          <a:p>
            <a:pPr algn="l" rtl="0"/>
            <a:r>
              <a:rPr lang="en-US" dirty="0"/>
              <a:t>Sii consapevole dei sensitivi immediati e contestualisensi</a:t>
            </a:r>
            <a:endParaRPr lang="lv-LV" dirty="0"/>
          </a:p>
          <a:p>
            <a:pPr algn="l" rtl="0"/>
            <a:r>
              <a:rPr lang="en-US" sz="2400" i="1" dirty="0">
                <a:hlinkClick r:id="rId2"/>
              </a:rPr>
              <a:t>SensorialeDisturbo dell'elaborazione: terapia occupazionaleDimostrazione</a:t>
            </a:r>
            <a:r>
              <a:rPr lang="lv-LV" sz="2400" i="1" dirty="0">
                <a:hlinkClick r:id="rId2"/>
              </a:rPr>
              <a:t>(</a:t>
            </a:r>
            <a:r>
              <a:rPr lang="lv-LV" sz="2400" i="1" dirty="0" err="1">
                <a:hlinkClick r:id="rId2"/>
              </a:rPr>
              <a:t>Youtube</a:t>
            </a:r>
            <a:r>
              <a:rPr lang="lv-LV" sz="2400" i="1" dirty="0">
                <a:hlinkClick r:id="rId2"/>
              </a:rPr>
              <a:t>, 2015)</a:t>
            </a:r>
            <a:endParaRPr lang="en-US" sz="2400" i="1" dirty="0"/>
          </a:p>
          <a:p>
            <a:pPr marL="0" indent="0" algn="l" rtl="0">
              <a:buNone/>
            </a:pPr>
            <a:endParaRPr lang="lv-LV" dirty="0"/>
          </a:p>
          <a:p>
            <a:pPr algn="l" rtl="0"/>
            <a:endParaRPr lang="en-US" dirty="0"/>
          </a:p>
        </p:txBody>
      </p:sp>
      <p:sp>
        <p:nvSpPr>
          <p:cNvPr id="5" name="Title 1"/>
          <p:cNvSpPr txBox="1">
            <a:spLocks/>
          </p:cNvSpPr>
          <p:nvPr/>
        </p:nvSpPr>
        <p:spPr>
          <a:xfrm>
            <a:off x="990600" y="517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rtl="0"/>
            <a:r>
              <a:rPr lang="it-IT" dirty="0"/>
              <a:t>Modifiche sensoriali</a:t>
            </a:r>
            <a:endParaRPr lang="en-US" dirty="0"/>
          </a:p>
        </p:txBody>
      </p:sp>
    </p:spTree>
    <p:extLst>
      <p:ext uri="{BB962C8B-B14F-4D97-AF65-F5344CB8AC3E}">
        <p14:creationId xmlns:p14="http://schemas.microsoft.com/office/powerpoint/2010/main" val="4184673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b="1" dirty="0"/>
              <a:t>Passaggio 3</a:t>
            </a:r>
          </a:p>
          <a:p>
            <a:pPr algn="l" rtl="0"/>
            <a:r>
              <a:rPr lang="en-US" dirty="0"/>
              <a:t>Considera l'ambiente sociale e i test sensoriali umani</a:t>
            </a:r>
          </a:p>
          <a:p>
            <a:pPr algn="l" rtl="0"/>
            <a:r>
              <a:rPr lang="en-US" dirty="0"/>
              <a:t>Le persone nell'ambiente forniscono anche al bambino test che possono essere adattati a quelli del bambinobisogni</a:t>
            </a:r>
            <a:endParaRPr lang="lv-LV" dirty="0"/>
          </a:p>
          <a:p>
            <a:pPr algn="l" rtl="0"/>
            <a:endParaRPr lang="lv-LV" sz="2200" i="1" dirty="0">
              <a:hlinkClick r:id="rId3"/>
            </a:endParaRPr>
          </a:p>
          <a:p>
            <a:pPr algn="l" rtl="0"/>
            <a:r>
              <a:rPr lang="en-US" sz="2200" i="1" dirty="0">
                <a:hlinkClick r:id="rId3"/>
              </a:rPr>
              <a:t>IlSala sensoriale: aiutare gli studenti con autismo a concentrarsi eImparare</a:t>
            </a:r>
            <a:r>
              <a:rPr lang="lv-LV" sz="2200" i="1" dirty="0">
                <a:hlinkClick r:id="rId3"/>
              </a:rPr>
              <a:t> (</a:t>
            </a:r>
            <a:r>
              <a:rPr lang="lv-LV" sz="2200" i="1" dirty="0" err="1">
                <a:hlinkClick r:id="rId3"/>
              </a:rPr>
              <a:t>Edutopia</a:t>
            </a:r>
            <a:r>
              <a:rPr lang="lv-LV" sz="2200" i="1" dirty="0">
                <a:hlinkClick r:id="rId3"/>
              </a:rPr>
              <a:t>, 2017)</a:t>
            </a:r>
            <a:r>
              <a:rPr lang="lv-LV" sz="2200" i="1" dirty="0" err="1"/>
              <a:t>Youtube</a:t>
            </a:r>
            <a:endParaRPr lang="lv-LV" sz="2200" i="1" dirty="0"/>
          </a:p>
          <a:p>
            <a:pPr algn="l" rtl="0"/>
            <a:endParaRPr lang="en-US" dirty="0"/>
          </a:p>
        </p:txBody>
      </p:sp>
      <p:sp>
        <p:nvSpPr>
          <p:cNvPr id="5" name="Title 1"/>
          <p:cNvSpPr>
            <a:spLocks noGrp="1"/>
          </p:cNvSpPr>
          <p:nvPr>
            <p:ph type="title"/>
          </p:nvPr>
        </p:nvSpPr>
        <p:spPr>
          <a:xfrm>
            <a:off x="686844" y="274594"/>
            <a:ext cx="10515600" cy="1325563"/>
          </a:xfrm>
        </p:spPr>
        <p:txBody>
          <a:bodyPr/>
          <a:lstStyle/>
          <a:p>
            <a:pPr algn="l" rtl="0"/>
            <a:r>
              <a:rPr lang="it-IT" dirty="0"/>
              <a:t>Modifiche sensoriali</a:t>
            </a:r>
            <a:endParaRPr lang="en-US" dirty="0"/>
          </a:p>
        </p:txBody>
      </p:sp>
    </p:spTree>
    <p:extLst>
      <p:ext uri="{BB962C8B-B14F-4D97-AF65-F5344CB8AC3E}">
        <p14:creationId xmlns:p14="http://schemas.microsoft.com/office/powerpoint/2010/main" val="30803260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749198" cy="969000"/>
          </a:xfrm>
        </p:spPr>
        <p:txBody>
          <a:bodyPr>
            <a:normAutofit/>
          </a:bodyPr>
          <a:lstStyle/>
          <a:p>
            <a:pPr algn="l" rtl="0"/>
            <a:r>
              <a:rPr lang="en-US" b="1" dirty="0"/>
              <a:t>Combinare i sensi con abilità motorie e pratiche</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655400818"/>
              </p:ext>
            </p:extLst>
          </p:nvPr>
        </p:nvGraphicFramePr>
        <p:xfrm>
          <a:off x="838199" y="1813809"/>
          <a:ext cx="10749198" cy="4219005"/>
        </p:xfrm>
        <a:graphic>
          <a:graphicData uri="http://schemas.openxmlformats.org/drawingml/2006/table">
            <a:tbl>
              <a:tblPr firstRow="1" firstCol="1" bandRow="1"/>
              <a:tblGrid>
                <a:gridCol w="1890011">
                  <a:extLst>
                    <a:ext uri="{9D8B030D-6E8A-4147-A177-3AD203B41FA5}">
                      <a16:colId xmlns:a16="http://schemas.microsoft.com/office/drawing/2014/main" val="3474953073"/>
                    </a:ext>
                  </a:extLst>
                </a:gridCol>
                <a:gridCol w="8859187">
                  <a:extLst>
                    <a:ext uri="{9D8B030D-6E8A-4147-A177-3AD203B41FA5}">
                      <a16:colId xmlns:a16="http://schemas.microsoft.com/office/drawing/2014/main" val="3368404227"/>
                    </a:ext>
                  </a:extLst>
                </a:gridCol>
              </a:tblGrid>
              <a:tr h="384025">
                <a:tc>
                  <a:txBody>
                    <a:bodyPr/>
                    <a:lstStyle/>
                    <a:p>
                      <a:pPr marL="457200" algn="l" rtl="0">
                        <a:lnSpc>
                          <a:spcPct val="150000"/>
                        </a:lnSpc>
                        <a:spcAft>
                          <a:spcPts val="0"/>
                        </a:spcAft>
                      </a:pPr>
                      <a:r>
                        <a:rPr lang="lv-LV" sz="2400" b="1" dirty="0" err="1">
                          <a:effectLst/>
                          <a:latin typeface="+mn-lt"/>
                          <a:ea typeface="Calibri" panose="020F0502020204030204" pitchFamily="34" charset="0"/>
                          <a:cs typeface="Times New Roman" panose="02020603050405020304" pitchFamily="18" charset="0"/>
                        </a:rPr>
                        <a:t>Senso</a:t>
                      </a:r>
                      <a:r>
                        <a:rPr lang="lv-LV" sz="2400" b="1" dirty="0">
                          <a:effectLst/>
                          <a:latin typeface="+mn-lt"/>
                          <a:ea typeface="Calibri" panose="020F0502020204030204" pitchFamily="34" charset="0"/>
                          <a:cs typeface="Times New Roman" panose="02020603050405020304" pitchFamily="18" charset="0"/>
                        </a:rPr>
                        <a:t> </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rtl="0">
                        <a:lnSpc>
                          <a:spcPct val="150000"/>
                        </a:lnSpc>
                        <a:spcAft>
                          <a:spcPts val="0"/>
                        </a:spcAft>
                      </a:pPr>
                      <a:r>
                        <a:rPr lang="lv-LV" sz="2400" dirty="0">
                          <a:effectLst/>
                          <a:latin typeface="+mn-lt"/>
                          <a:ea typeface="Calibri" panose="020F0502020204030204" pitchFamily="34" charset="0"/>
                          <a:cs typeface="Times New Roman" panose="02020603050405020304" pitchFamily="18" charset="0"/>
                        </a:rPr>
                        <a:t>Visione</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50748375"/>
                  </a:ext>
                </a:extLst>
              </a:tr>
              <a:tr h="384025">
                <a:tc>
                  <a:txBody>
                    <a:bodyPr/>
                    <a:lstStyle/>
                    <a:p>
                      <a:pPr marL="457200" algn="l" rtl="0">
                        <a:lnSpc>
                          <a:spcPct val="150000"/>
                        </a:lnSpc>
                        <a:spcAft>
                          <a:spcPts val="0"/>
                        </a:spcAft>
                      </a:pPr>
                      <a:r>
                        <a:rPr lang="lv-LV" sz="2400" b="1" dirty="0" err="1">
                          <a:effectLst/>
                          <a:latin typeface="+mn-lt"/>
                          <a:ea typeface="Calibri" panose="020F0502020204030204" pitchFamily="34" charset="0"/>
                          <a:cs typeface="Times New Roman" panose="02020603050405020304" pitchFamily="18" charset="0"/>
                        </a:rPr>
                        <a:t>Attività</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rtl="0">
                        <a:lnSpc>
                          <a:spcPct val="150000"/>
                        </a:lnSpc>
                        <a:spcAft>
                          <a:spcPts val="0"/>
                        </a:spcAft>
                      </a:pPr>
                      <a:r>
                        <a:rPr lang="lv-LV" sz="2400" dirty="0" err="1">
                          <a:effectLst/>
                          <a:latin typeface="+mn-lt"/>
                          <a:ea typeface="Calibri" panose="020F0502020204030204" pitchFamily="34" charset="0"/>
                          <a:cs typeface="Times New Roman" panose="02020603050405020304" pitchFamily="18" charset="0"/>
                        </a:rPr>
                        <a:t>Visivo</a:t>
                      </a:r>
                      <a:r>
                        <a:rPr lang="lv-LV" sz="2400" dirty="0">
                          <a:effectLst/>
                          <a:latin typeface="+mn-lt"/>
                          <a:ea typeface="Calibri" panose="020F0502020204030204" pitchFamily="34" charset="0"/>
                          <a:cs typeface="Times New Roman" panose="02020603050405020304" pitchFamily="18" charset="0"/>
                        </a:rPr>
                        <a:t>-il motore</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70431228"/>
                  </a:ext>
                </a:extLst>
              </a:tr>
              <a:tr h="1297004">
                <a:tc>
                  <a:txBody>
                    <a:bodyPr/>
                    <a:lstStyle/>
                    <a:p>
                      <a:pPr marL="144000" algn="l" rtl="0">
                        <a:lnSpc>
                          <a:spcPct val="150000"/>
                        </a:lnSpc>
                        <a:spcAft>
                          <a:spcPts val="0"/>
                        </a:spcAft>
                      </a:pPr>
                      <a:r>
                        <a:rPr lang="lv-LV" sz="2400" b="1" dirty="0" err="1">
                          <a:effectLst/>
                          <a:latin typeface="+mn-lt"/>
                          <a:ea typeface="Calibri" panose="020F0502020204030204" pitchFamily="34" charset="0"/>
                          <a:cs typeface="Times New Roman" panose="02020603050405020304" pitchFamily="18" charset="0"/>
                        </a:rPr>
                        <a:t>Intervento</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rtl="0">
                        <a:lnSpc>
                          <a:spcPct val="150000"/>
                        </a:lnSpc>
                        <a:spcAft>
                          <a:spcPts val="0"/>
                        </a:spcAft>
                      </a:pPr>
                      <a:r>
                        <a:rPr lang="en-US" sz="2400" dirty="0">
                          <a:effectLst/>
                          <a:latin typeface="+mn-lt"/>
                          <a:ea typeface="Calibri" panose="020F0502020204030204" pitchFamily="34" charset="0"/>
                          <a:cs typeface="Times New Roman" panose="02020603050405020304" pitchFamily="18" charset="0"/>
                        </a:rPr>
                        <a:t>Considerare l'utilizzo di attività tattili e propriocettive per completare un compito visivo-motorio;</a:t>
                      </a:r>
                    </a:p>
                    <a:p>
                      <a:pPr marL="457200" algn="l" rtl="0">
                        <a:lnSpc>
                          <a:spcPct val="150000"/>
                        </a:lnSpc>
                        <a:spcAft>
                          <a:spcPts val="0"/>
                        </a:spcAft>
                      </a:pPr>
                      <a:r>
                        <a:rPr lang="en-US" sz="2400" dirty="0">
                          <a:effectLst/>
                          <a:latin typeface="+mn-lt"/>
                          <a:ea typeface="Calibri" panose="020F0502020204030204" pitchFamily="34" charset="0"/>
                          <a:cs typeface="Times New Roman" panose="02020603050405020304" pitchFamily="18" charset="0"/>
                        </a:rPr>
                        <a:t>Per concentrarti sui tuoi obiettivi, aggiungi un componente audio al tuo obiettivo</a:t>
                      </a:r>
                      <a:endParaRPr lang="lv-LV" sz="2400" dirty="0">
                        <a:effectLst/>
                        <a:latin typeface="+mn-lt"/>
                        <a:ea typeface="Calibri" panose="020F0502020204030204" pitchFamily="34" charset="0"/>
                        <a:cs typeface="Times New Roman" panose="02020603050405020304" pitchFamily="18" charset="0"/>
                      </a:endParaRPr>
                    </a:p>
                    <a:p>
                      <a:pPr marL="457200" algn="l" rtl="0">
                        <a:lnSpc>
                          <a:spcPct val="150000"/>
                        </a:lnSpc>
                        <a:spcAft>
                          <a:spcPts val="0"/>
                        </a:spcAft>
                      </a:pPr>
                      <a:r>
                        <a:rPr lang="en-US" sz="2400" dirty="0">
                          <a:effectLst/>
                          <a:latin typeface="+mn-lt"/>
                          <a:ea typeface="Calibri" panose="020F0502020204030204" pitchFamily="34" charset="0"/>
                          <a:cs typeface="Times New Roman" panose="02020603050405020304" pitchFamily="18" charset="0"/>
                        </a:rPr>
                        <a:t>Intensifica le attività tattili attraverso la trama e usando la gravità, intensifica le attività propriocettive</a:t>
                      </a: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23295612"/>
                  </a:ext>
                </a:extLst>
              </a:tr>
            </a:tbl>
          </a:graphicData>
        </a:graphic>
      </p:graphicFrame>
    </p:spTree>
    <p:extLst>
      <p:ext uri="{BB962C8B-B14F-4D97-AF65-F5344CB8AC3E}">
        <p14:creationId xmlns:p14="http://schemas.microsoft.com/office/powerpoint/2010/main" val="26492232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677736685"/>
              </p:ext>
            </p:extLst>
          </p:nvPr>
        </p:nvGraphicFramePr>
        <p:xfrm>
          <a:off x="1326004" y="1334125"/>
          <a:ext cx="10336344" cy="4739309"/>
        </p:xfrm>
        <a:graphic>
          <a:graphicData uri="http://schemas.openxmlformats.org/drawingml/2006/table">
            <a:tbl>
              <a:tblPr firstRow="1" firstCol="1" bandRow="1"/>
              <a:tblGrid>
                <a:gridCol w="2207241">
                  <a:extLst>
                    <a:ext uri="{9D8B030D-6E8A-4147-A177-3AD203B41FA5}">
                      <a16:colId xmlns:a16="http://schemas.microsoft.com/office/drawing/2014/main" val="3082466435"/>
                    </a:ext>
                  </a:extLst>
                </a:gridCol>
                <a:gridCol w="8129103">
                  <a:extLst>
                    <a:ext uri="{9D8B030D-6E8A-4147-A177-3AD203B41FA5}">
                      <a16:colId xmlns:a16="http://schemas.microsoft.com/office/drawing/2014/main" val="1593670754"/>
                    </a:ext>
                  </a:extLst>
                </a:gridCol>
              </a:tblGrid>
              <a:tr h="271959">
                <a:tc>
                  <a:txBody>
                    <a:bodyPr/>
                    <a:lstStyle/>
                    <a:p>
                      <a:pPr marL="457200" algn="l" rtl="0">
                        <a:lnSpc>
                          <a:spcPct val="150000"/>
                        </a:lnSpc>
                        <a:spcAft>
                          <a:spcPts val="0"/>
                        </a:spcAft>
                      </a:pPr>
                      <a:r>
                        <a:rPr lang="lv-LV" sz="2400" b="1" dirty="0" err="1">
                          <a:effectLst/>
                          <a:latin typeface="+mn-lt"/>
                          <a:ea typeface="Calibri" panose="020F0502020204030204" pitchFamily="34" charset="0"/>
                          <a:cs typeface="Times New Roman" panose="02020603050405020304" pitchFamily="18" charset="0"/>
                        </a:rPr>
                        <a:t>Senso</a:t>
                      </a:r>
                      <a:r>
                        <a:rPr lang="lv-LV" sz="2400" b="1" dirty="0">
                          <a:effectLst/>
                          <a:latin typeface="+mn-lt"/>
                          <a:ea typeface="Calibri" panose="020F0502020204030204" pitchFamily="34" charset="0"/>
                          <a:cs typeface="Times New Roman" panose="02020603050405020304" pitchFamily="18" charset="0"/>
                        </a:rPr>
                        <a:t> </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rtl="0">
                        <a:lnSpc>
                          <a:spcPct val="150000"/>
                        </a:lnSpc>
                        <a:spcAft>
                          <a:spcPts val="0"/>
                        </a:spcAft>
                      </a:pPr>
                      <a:r>
                        <a:rPr lang="lv-LV" sz="2400" dirty="0" err="1">
                          <a:effectLst/>
                          <a:latin typeface="+mn-lt"/>
                          <a:ea typeface="Calibri" panose="020F0502020204030204" pitchFamily="34" charset="0"/>
                          <a:cs typeface="Times New Roman" panose="02020603050405020304" pitchFamily="18" charset="0"/>
                        </a:rPr>
                        <a:t>Vestibolare</a:t>
                      </a:r>
                      <a:endParaRPr lang="en-US" sz="2800" dirty="0">
                        <a:effectLst/>
                        <a:latin typeface="+mn-lt"/>
                        <a:ea typeface="Calibri" panose="020F0502020204030204" pitchFamily="34" charset="0"/>
                        <a:cs typeface="Times New Roman" panose="02020603050405020304" pitchFamily="18" charset="0"/>
                      </a:endParaRPr>
                    </a:p>
                  </a:txBody>
                  <a:tcPr marL="40794" marR="407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49081378"/>
                  </a:ext>
                </a:extLst>
              </a:tr>
              <a:tr h="407938">
                <a:tc>
                  <a:txBody>
                    <a:bodyPr/>
                    <a:lstStyle/>
                    <a:p>
                      <a:pPr marL="457200" algn="l" rtl="0">
                        <a:lnSpc>
                          <a:spcPct val="150000"/>
                        </a:lnSpc>
                        <a:spcAft>
                          <a:spcPts val="0"/>
                        </a:spcAft>
                      </a:pPr>
                      <a:r>
                        <a:rPr lang="lv-LV" sz="2400" b="1" dirty="0" err="1">
                          <a:effectLst/>
                          <a:latin typeface="+mn-lt"/>
                          <a:ea typeface="Calibri" panose="020F0502020204030204" pitchFamily="34" charset="0"/>
                          <a:cs typeface="Times New Roman" panose="02020603050405020304" pitchFamily="18" charset="0"/>
                        </a:rPr>
                        <a:t>Attività</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rtl="0">
                        <a:lnSpc>
                          <a:spcPct val="150000"/>
                        </a:lnSpc>
                        <a:spcAft>
                          <a:spcPts val="0"/>
                        </a:spcAft>
                      </a:pPr>
                      <a:r>
                        <a:rPr lang="lv-LV" sz="2400" dirty="0" err="1">
                          <a:effectLst/>
                          <a:latin typeface="+mn-lt"/>
                          <a:ea typeface="Calibri" panose="020F0502020204030204" pitchFamily="34" charset="0"/>
                          <a:cs typeface="Times New Roman" panose="02020603050405020304" pitchFamily="18" charset="0"/>
                        </a:rPr>
                        <a:t>Controllo</a:t>
                      </a:r>
                      <a:r>
                        <a:rPr lang="lv-LV" sz="2400" dirty="0">
                          <a:effectLst/>
                          <a:latin typeface="+mn-lt"/>
                          <a:ea typeface="Calibri" panose="020F0502020204030204" pitchFamily="34" charset="0"/>
                          <a:cs typeface="Times New Roman" panose="02020603050405020304" pitchFamily="18" charset="0"/>
                        </a:rPr>
                        <a:t> </a:t>
                      </a:r>
                      <a:r>
                        <a:rPr lang="lv-LV" sz="2400" dirty="0" err="1">
                          <a:effectLst/>
                          <a:latin typeface="+mn-lt"/>
                          <a:ea typeface="Calibri" panose="020F0502020204030204" pitchFamily="34" charset="0"/>
                          <a:cs typeface="Times New Roman" panose="02020603050405020304" pitchFamily="18" charset="0"/>
                        </a:rPr>
                        <a:t>di</a:t>
                      </a:r>
                      <a:r>
                        <a:rPr lang="lv-LV" sz="2400" dirty="0">
                          <a:effectLst/>
                          <a:latin typeface="+mn-lt"/>
                          <a:ea typeface="Calibri" panose="020F0502020204030204" pitchFamily="34" charset="0"/>
                          <a:cs typeface="Times New Roman" panose="02020603050405020304" pitchFamily="18" charset="0"/>
                        </a:rPr>
                        <a:t> </a:t>
                      </a:r>
                      <a:r>
                        <a:rPr lang="lv-LV" sz="2400" dirty="0" err="1">
                          <a:effectLst/>
                          <a:latin typeface="+mn-lt"/>
                          <a:ea typeface="Calibri" panose="020F0502020204030204" pitchFamily="34" charset="0"/>
                          <a:cs typeface="Times New Roman" panose="02020603050405020304" pitchFamily="18" charset="0"/>
                        </a:rPr>
                        <a:t>postura</a:t>
                      </a:r>
                      <a:endParaRPr lang="en-US" sz="2800" dirty="0">
                        <a:effectLst/>
                        <a:latin typeface="+mn-lt"/>
                        <a:ea typeface="Calibri" panose="020F0502020204030204" pitchFamily="34" charset="0"/>
                        <a:cs typeface="Times New Roman" panose="02020603050405020304" pitchFamily="18" charset="0"/>
                      </a:endParaRPr>
                    </a:p>
                  </a:txBody>
                  <a:tcPr marL="40794" marR="407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17343209"/>
                  </a:ext>
                </a:extLst>
              </a:tr>
              <a:tr h="2039690">
                <a:tc>
                  <a:txBody>
                    <a:bodyPr/>
                    <a:lstStyle/>
                    <a:p>
                      <a:pPr marL="144000" algn="l" rtl="0">
                        <a:lnSpc>
                          <a:spcPct val="150000"/>
                        </a:lnSpc>
                        <a:spcAft>
                          <a:spcPts val="0"/>
                        </a:spcAft>
                      </a:pPr>
                      <a:r>
                        <a:rPr lang="lv-LV" sz="2400" b="1" dirty="0" err="1">
                          <a:effectLst/>
                          <a:latin typeface="+mn-lt"/>
                          <a:ea typeface="Calibri" panose="020F0502020204030204" pitchFamily="34" charset="0"/>
                          <a:cs typeface="Times New Roman" panose="02020603050405020304" pitchFamily="18" charset="0"/>
                        </a:rPr>
                        <a:t>Intervento</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rtl="0">
                        <a:lnSpc>
                          <a:spcPct val="150000"/>
                        </a:lnSpc>
                        <a:spcAft>
                          <a:spcPts val="0"/>
                        </a:spcAft>
                      </a:pPr>
                      <a:r>
                        <a:rPr lang="en-US" sz="2400" dirty="0">
                          <a:effectLst/>
                          <a:latin typeface="+mn-lt"/>
                          <a:ea typeface="Calibri" panose="020F0502020204030204" pitchFamily="34" charset="0"/>
                          <a:cs typeface="Times New Roman" panose="02020603050405020304" pitchFamily="18" charset="0"/>
                        </a:rPr>
                        <a:t>Considerare l'utilizzo di attività vestibolari verticali o lineari potenziate con propriocezione per attivare il raddrizzamento della postura tonico</a:t>
                      </a:r>
                      <a:endParaRPr lang="en-US" sz="2800" dirty="0">
                        <a:effectLst/>
                        <a:latin typeface="+mn-lt"/>
                        <a:ea typeface="Calibri" panose="020F0502020204030204" pitchFamily="34" charset="0"/>
                        <a:cs typeface="Times New Roman" panose="02020603050405020304" pitchFamily="18" charset="0"/>
                      </a:endParaRPr>
                    </a:p>
                  </a:txBody>
                  <a:tcPr marL="40794" marR="407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92043036"/>
                  </a:ext>
                </a:extLst>
              </a:tr>
              <a:tr h="407938">
                <a:tc>
                  <a:txBody>
                    <a:bodyPr/>
                    <a:lstStyle/>
                    <a:p>
                      <a:pPr marL="457200" algn="l" rtl="0">
                        <a:lnSpc>
                          <a:spcPct val="150000"/>
                        </a:lnSpc>
                        <a:spcAft>
                          <a:spcPts val="0"/>
                        </a:spcAft>
                      </a:pPr>
                      <a:r>
                        <a:rPr lang="lv-LV" sz="2400" b="1" dirty="0" err="1">
                          <a:effectLst/>
                          <a:latin typeface="+mn-lt"/>
                          <a:ea typeface="Calibri" panose="020F0502020204030204" pitchFamily="34" charset="0"/>
                          <a:cs typeface="Times New Roman" panose="02020603050405020304" pitchFamily="18" charset="0"/>
                        </a:rPr>
                        <a:t>Attività</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rtl="0">
                        <a:lnSpc>
                          <a:spcPct val="150000"/>
                        </a:lnSpc>
                        <a:spcAft>
                          <a:spcPts val="0"/>
                        </a:spcAft>
                      </a:pPr>
                      <a:r>
                        <a:rPr lang="lv-LV" sz="2400" dirty="0">
                          <a:effectLst/>
                          <a:latin typeface="+mn-lt"/>
                          <a:ea typeface="Calibri" panose="020F0502020204030204" pitchFamily="34" charset="0"/>
                          <a:cs typeface="Times New Roman" panose="02020603050405020304" pitchFamily="18" charset="0"/>
                        </a:rPr>
                        <a:t>Reciproco</a:t>
                      </a:r>
                      <a:r>
                        <a:rPr lang="lv-LV" sz="2400" dirty="0" err="1">
                          <a:effectLst/>
                          <a:latin typeface="+mn-lt"/>
                          <a:ea typeface="Calibri" panose="020F0502020204030204" pitchFamily="34" charset="0"/>
                          <a:cs typeface="Times New Roman" panose="02020603050405020304" pitchFamily="18" charset="0"/>
                        </a:rPr>
                        <a:t>integrazione</a:t>
                      </a:r>
                      <a:r>
                        <a:rPr lang="lv-LV" sz="2400" dirty="0">
                          <a:effectLst/>
                          <a:latin typeface="+mn-lt"/>
                          <a:ea typeface="Calibri" panose="020F0502020204030204" pitchFamily="34" charset="0"/>
                          <a:cs typeface="Times New Roman" panose="02020603050405020304" pitchFamily="18" charset="0"/>
                        </a:rPr>
                        <a:t> </a:t>
                      </a:r>
                      <a:r>
                        <a:rPr lang="lv-LV" sz="2400" dirty="0" err="1">
                          <a:effectLst/>
                          <a:latin typeface="+mn-lt"/>
                          <a:ea typeface="Calibri" panose="020F0502020204030204" pitchFamily="34" charset="0"/>
                          <a:cs typeface="Times New Roman" panose="02020603050405020304" pitchFamily="18" charset="0"/>
                        </a:rPr>
                        <a:t>e</a:t>
                      </a:r>
                      <a:r>
                        <a:rPr lang="lv-LV" sz="2400" dirty="0">
                          <a:effectLst/>
                          <a:latin typeface="+mn-lt"/>
                          <a:ea typeface="Calibri" panose="020F0502020204030204" pitchFamily="34" charset="0"/>
                          <a:cs typeface="Times New Roman" panose="02020603050405020304" pitchFamily="18" charset="0"/>
                        </a:rPr>
                        <a:t> </a:t>
                      </a:r>
                      <a:r>
                        <a:rPr lang="lv-LV" sz="2400" dirty="0" err="1">
                          <a:effectLst/>
                          <a:latin typeface="+mn-lt"/>
                          <a:ea typeface="Calibri" panose="020F0502020204030204" pitchFamily="34" charset="0"/>
                          <a:cs typeface="Times New Roman" panose="02020603050405020304" pitchFamily="18" charset="0"/>
                        </a:rPr>
                        <a:t>sequenza</a:t>
                      </a:r>
                      <a:endParaRPr lang="en-US" sz="2800" dirty="0">
                        <a:effectLst/>
                        <a:latin typeface="+mn-lt"/>
                        <a:ea typeface="Calibri" panose="020F0502020204030204" pitchFamily="34" charset="0"/>
                        <a:cs typeface="Times New Roman" panose="02020603050405020304" pitchFamily="18" charset="0"/>
                      </a:endParaRPr>
                    </a:p>
                  </a:txBody>
                  <a:tcPr marL="40794" marR="407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08638223"/>
                  </a:ext>
                </a:extLst>
              </a:tr>
              <a:tr h="1223814">
                <a:tc>
                  <a:txBody>
                    <a:bodyPr/>
                    <a:lstStyle/>
                    <a:p>
                      <a:pPr marL="144000" algn="l" rtl="0">
                        <a:lnSpc>
                          <a:spcPct val="150000"/>
                        </a:lnSpc>
                        <a:spcAft>
                          <a:spcPts val="0"/>
                        </a:spcAft>
                      </a:pPr>
                      <a:r>
                        <a:rPr lang="lv-LV" sz="2400" b="1" dirty="0" err="1">
                          <a:effectLst/>
                          <a:latin typeface="+mn-lt"/>
                          <a:ea typeface="Calibri" panose="020F0502020204030204" pitchFamily="34" charset="0"/>
                          <a:cs typeface="Times New Roman" panose="02020603050405020304" pitchFamily="18" charset="0"/>
                        </a:rPr>
                        <a:t>Intervento</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rtl="0">
                        <a:lnSpc>
                          <a:spcPct val="150000"/>
                        </a:lnSpc>
                        <a:spcAft>
                          <a:spcPts val="0"/>
                        </a:spcAft>
                      </a:pPr>
                      <a:r>
                        <a:rPr lang="en-US" sz="2400" dirty="0">
                          <a:effectLst/>
                          <a:latin typeface="+mn-lt"/>
                          <a:ea typeface="Calibri" panose="020F0502020204030204" pitchFamily="34" charset="0"/>
                          <a:cs typeface="Times New Roman" panose="02020603050405020304" pitchFamily="18" charset="0"/>
                        </a:rPr>
                        <a:t>Utilizzare ritmi udibili per aumentare le attività sia vestibolari che propriocettive</a:t>
                      </a:r>
                      <a:endParaRPr lang="en-US" sz="2800" dirty="0">
                        <a:effectLst/>
                        <a:latin typeface="+mn-lt"/>
                        <a:ea typeface="Calibri" panose="020F0502020204030204" pitchFamily="34" charset="0"/>
                        <a:cs typeface="Times New Roman" panose="02020603050405020304" pitchFamily="18" charset="0"/>
                      </a:endParaRPr>
                    </a:p>
                  </a:txBody>
                  <a:tcPr marL="40794" marR="407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0370025"/>
                  </a:ext>
                </a:extLst>
              </a:tr>
            </a:tbl>
          </a:graphicData>
        </a:graphic>
      </p:graphicFrame>
      <p:sp>
        <p:nvSpPr>
          <p:cNvPr id="6" name="Title 1"/>
          <p:cNvSpPr>
            <a:spLocks noGrp="1"/>
          </p:cNvSpPr>
          <p:nvPr>
            <p:ph type="title"/>
          </p:nvPr>
        </p:nvSpPr>
        <p:spPr>
          <a:xfrm>
            <a:off x="838199" y="365125"/>
            <a:ext cx="10749198" cy="969000"/>
          </a:xfrm>
        </p:spPr>
        <p:txBody>
          <a:bodyPr>
            <a:normAutofit/>
          </a:bodyPr>
          <a:lstStyle/>
          <a:p>
            <a:pPr algn="l" rtl="0"/>
            <a:r>
              <a:rPr lang="en-US" b="1" dirty="0"/>
              <a:t>Combinare i sensi con abilità motorie e pratiche</a:t>
            </a:r>
            <a:endParaRPr lang="en-US" dirty="0"/>
          </a:p>
        </p:txBody>
      </p:sp>
    </p:spTree>
    <p:extLst>
      <p:ext uri="{BB962C8B-B14F-4D97-AF65-F5344CB8AC3E}">
        <p14:creationId xmlns:p14="http://schemas.microsoft.com/office/powerpoint/2010/main" val="39733820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759250888"/>
              </p:ext>
            </p:extLst>
          </p:nvPr>
        </p:nvGraphicFramePr>
        <p:xfrm>
          <a:off x="1326004" y="1334125"/>
          <a:ext cx="10336344" cy="5297051"/>
        </p:xfrm>
        <a:graphic>
          <a:graphicData uri="http://schemas.openxmlformats.org/drawingml/2006/table">
            <a:tbl>
              <a:tblPr firstRow="1" firstCol="1" bandRow="1"/>
              <a:tblGrid>
                <a:gridCol w="2207241">
                  <a:extLst>
                    <a:ext uri="{9D8B030D-6E8A-4147-A177-3AD203B41FA5}">
                      <a16:colId xmlns:a16="http://schemas.microsoft.com/office/drawing/2014/main" val="3082466435"/>
                    </a:ext>
                  </a:extLst>
                </a:gridCol>
                <a:gridCol w="8129103">
                  <a:extLst>
                    <a:ext uri="{9D8B030D-6E8A-4147-A177-3AD203B41FA5}">
                      <a16:colId xmlns:a16="http://schemas.microsoft.com/office/drawing/2014/main" val="1593670754"/>
                    </a:ext>
                  </a:extLst>
                </a:gridCol>
              </a:tblGrid>
              <a:tr h="271959">
                <a:tc>
                  <a:txBody>
                    <a:bodyPr/>
                    <a:lstStyle/>
                    <a:p>
                      <a:pPr marL="457200" algn="l" rtl="0">
                        <a:lnSpc>
                          <a:spcPct val="150000"/>
                        </a:lnSpc>
                        <a:spcAft>
                          <a:spcPts val="0"/>
                        </a:spcAft>
                      </a:pPr>
                      <a:r>
                        <a:rPr lang="lv-LV" sz="2400" b="1" dirty="0" err="1">
                          <a:effectLst/>
                          <a:latin typeface="+mn-lt"/>
                          <a:ea typeface="Calibri" panose="020F0502020204030204" pitchFamily="34" charset="0"/>
                          <a:cs typeface="Times New Roman" panose="02020603050405020304" pitchFamily="18" charset="0"/>
                        </a:rPr>
                        <a:t>Senso</a:t>
                      </a:r>
                      <a:r>
                        <a:rPr lang="lv-LV" sz="2400" b="1" dirty="0">
                          <a:effectLst/>
                          <a:latin typeface="+mn-lt"/>
                          <a:ea typeface="Calibri" panose="020F0502020204030204" pitchFamily="34" charset="0"/>
                          <a:cs typeface="Times New Roman" panose="02020603050405020304" pitchFamily="18" charset="0"/>
                        </a:rPr>
                        <a:t> </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rtl="0">
                        <a:lnSpc>
                          <a:spcPct val="150000"/>
                        </a:lnSpc>
                        <a:spcAft>
                          <a:spcPts val="0"/>
                        </a:spcAft>
                      </a:pPr>
                      <a:r>
                        <a:rPr lang="lv-LV" sz="2000" dirty="0" err="1">
                          <a:effectLst/>
                          <a:latin typeface="+mn-lt"/>
                          <a:ea typeface="Calibri" panose="020F0502020204030204" pitchFamily="34" charset="0"/>
                          <a:cs typeface="Times New Roman" panose="02020603050405020304" pitchFamily="18" charset="0"/>
                        </a:rPr>
                        <a:t>Propriocezione</a:t>
                      </a:r>
                      <a:endParaRPr lang="en-US" sz="28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49081378"/>
                  </a:ext>
                </a:extLst>
              </a:tr>
              <a:tr h="407938">
                <a:tc>
                  <a:txBody>
                    <a:bodyPr/>
                    <a:lstStyle/>
                    <a:p>
                      <a:pPr marL="457200" algn="l" rtl="0">
                        <a:lnSpc>
                          <a:spcPct val="150000"/>
                        </a:lnSpc>
                        <a:spcAft>
                          <a:spcPts val="0"/>
                        </a:spcAft>
                      </a:pPr>
                      <a:r>
                        <a:rPr lang="lv-LV" sz="2400" b="1" dirty="0" err="1">
                          <a:effectLst/>
                          <a:latin typeface="+mn-lt"/>
                          <a:ea typeface="Calibri" panose="020F0502020204030204" pitchFamily="34" charset="0"/>
                          <a:cs typeface="Times New Roman" panose="02020603050405020304" pitchFamily="18" charset="0"/>
                        </a:rPr>
                        <a:t>Attività</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rtl="0">
                        <a:lnSpc>
                          <a:spcPct val="150000"/>
                        </a:lnSpc>
                        <a:spcAft>
                          <a:spcPts val="0"/>
                        </a:spcAft>
                      </a:pPr>
                      <a:r>
                        <a:rPr lang="lv-LV" sz="2000" dirty="0" err="1">
                          <a:effectLst/>
                          <a:latin typeface="+mn-lt"/>
                          <a:ea typeface="Calibri" panose="020F0502020204030204" pitchFamily="34" charset="0"/>
                          <a:cs typeface="Times New Roman" panose="02020603050405020304" pitchFamily="18" charset="0"/>
                        </a:rPr>
                        <a:t>Bene</a:t>
                      </a:r>
                      <a:r>
                        <a:rPr lang="lv-LV" sz="2000" dirty="0">
                          <a:effectLst/>
                          <a:latin typeface="+mn-lt"/>
                          <a:ea typeface="Calibri" panose="020F0502020204030204" pitchFamily="34" charset="0"/>
                          <a:cs typeface="Times New Roman" panose="02020603050405020304" pitchFamily="18" charset="0"/>
                        </a:rPr>
                        <a:t>il motore</a:t>
                      </a:r>
                      <a:r>
                        <a:rPr lang="lv-LV" sz="2000" dirty="0" err="1">
                          <a:effectLst/>
                          <a:latin typeface="+mn-lt"/>
                          <a:ea typeface="Calibri" panose="020F0502020204030204" pitchFamily="34" charset="0"/>
                          <a:cs typeface="Times New Roman" panose="02020603050405020304" pitchFamily="18" charset="0"/>
                        </a:rPr>
                        <a:t>abilità</a:t>
                      </a:r>
                      <a:endParaRPr lang="en-US" sz="28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17343209"/>
                  </a:ext>
                </a:extLst>
              </a:tr>
              <a:tr h="2039690">
                <a:tc>
                  <a:txBody>
                    <a:bodyPr/>
                    <a:lstStyle/>
                    <a:p>
                      <a:pPr marL="144000" algn="l" rtl="0">
                        <a:lnSpc>
                          <a:spcPct val="150000"/>
                        </a:lnSpc>
                        <a:spcAft>
                          <a:spcPts val="0"/>
                        </a:spcAft>
                      </a:pPr>
                      <a:r>
                        <a:rPr lang="lv-LV" sz="2400" b="1" dirty="0" err="1">
                          <a:effectLst/>
                          <a:latin typeface="+mn-lt"/>
                          <a:ea typeface="Calibri" panose="020F0502020204030204" pitchFamily="34" charset="0"/>
                          <a:cs typeface="Times New Roman" panose="02020603050405020304" pitchFamily="18" charset="0"/>
                        </a:rPr>
                        <a:t>Intervento</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rtl="0">
                        <a:lnSpc>
                          <a:spcPct val="150000"/>
                        </a:lnSpc>
                        <a:spcAft>
                          <a:spcPts val="0"/>
                        </a:spcAft>
                      </a:pPr>
                      <a:r>
                        <a:rPr lang="en-US" sz="2000" dirty="0">
                          <a:effectLst/>
                          <a:latin typeface="+mn-lt"/>
                          <a:ea typeface="Calibri" panose="020F0502020204030204" pitchFamily="34" charset="0"/>
                          <a:cs typeface="Times New Roman" panose="02020603050405020304" pitchFamily="18" charset="0"/>
                        </a:rPr>
                        <a:t>Prendi in considerazione l'utilizzo di un'attività visiva più avanzata attraverso stampe scure e audaci con miglioramento della luce;</a:t>
                      </a:r>
                    </a:p>
                    <a:p>
                      <a:pPr marL="457200" algn="l" rtl="0">
                        <a:lnSpc>
                          <a:spcPct val="150000"/>
                        </a:lnSpc>
                        <a:spcAft>
                          <a:spcPts val="0"/>
                        </a:spcAft>
                      </a:pPr>
                      <a:r>
                        <a:rPr lang="en-US" sz="2000" dirty="0">
                          <a:effectLst/>
                          <a:latin typeface="+mn-lt"/>
                          <a:ea typeface="Calibri" panose="020F0502020204030204" pitchFamily="34" charset="0"/>
                          <a:cs typeface="Times New Roman" panose="02020603050405020304" pitchFamily="18" charset="0"/>
                        </a:rPr>
                        <a:t>Usa attività tattili e propriocettive migliorate per i muscoli interni per aumentare la resistenza e sviluppare abilità</a:t>
                      </a:r>
                      <a:endParaRPr lang="en-US" sz="28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92043036"/>
                  </a:ext>
                </a:extLst>
              </a:tr>
              <a:tr h="407938">
                <a:tc>
                  <a:txBody>
                    <a:bodyPr/>
                    <a:lstStyle/>
                    <a:p>
                      <a:pPr marL="457200" algn="l" rtl="0">
                        <a:lnSpc>
                          <a:spcPct val="150000"/>
                        </a:lnSpc>
                        <a:spcAft>
                          <a:spcPts val="0"/>
                        </a:spcAft>
                      </a:pPr>
                      <a:r>
                        <a:rPr lang="lv-LV" sz="2400" b="1" dirty="0" err="1">
                          <a:effectLst/>
                          <a:latin typeface="+mn-lt"/>
                          <a:ea typeface="Calibri" panose="020F0502020204030204" pitchFamily="34" charset="0"/>
                          <a:cs typeface="Times New Roman" panose="02020603050405020304" pitchFamily="18" charset="0"/>
                        </a:rPr>
                        <a:t>Attività</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rtl="0">
                        <a:lnSpc>
                          <a:spcPct val="150000"/>
                        </a:lnSpc>
                        <a:spcAft>
                          <a:spcPts val="0"/>
                        </a:spcAft>
                      </a:pPr>
                      <a:r>
                        <a:rPr lang="lv-LV" sz="2000" dirty="0">
                          <a:effectLst/>
                          <a:latin typeface="+mn-lt"/>
                          <a:ea typeface="Calibri" panose="020F0502020204030204" pitchFamily="34" charset="0"/>
                          <a:cs typeface="Times New Roman" panose="02020603050405020304" pitchFamily="18" charset="0"/>
                        </a:rPr>
                        <a:t>Motore lordo</a:t>
                      </a:r>
                      <a:r>
                        <a:rPr lang="lv-LV" sz="2000" dirty="0" err="1">
                          <a:effectLst/>
                          <a:latin typeface="+mn-lt"/>
                          <a:ea typeface="Calibri" panose="020F0502020204030204" pitchFamily="34" charset="0"/>
                          <a:cs typeface="Times New Roman" panose="02020603050405020304" pitchFamily="18" charset="0"/>
                        </a:rPr>
                        <a:t>abilità</a:t>
                      </a:r>
                      <a:endParaRPr lang="en-US" sz="28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08638223"/>
                  </a:ext>
                </a:extLst>
              </a:tr>
              <a:tr h="1223814">
                <a:tc>
                  <a:txBody>
                    <a:bodyPr/>
                    <a:lstStyle/>
                    <a:p>
                      <a:pPr marL="144000" algn="l" rtl="0">
                        <a:lnSpc>
                          <a:spcPct val="150000"/>
                        </a:lnSpc>
                        <a:spcAft>
                          <a:spcPts val="0"/>
                        </a:spcAft>
                      </a:pPr>
                      <a:r>
                        <a:rPr lang="lv-LV" sz="2400" b="1" dirty="0" err="1">
                          <a:effectLst/>
                          <a:latin typeface="+mn-lt"/>
                          <a:ea typeface="Calibri" panose="020F0502020204030204" pitchFamily="34" charset="0"/>
                          <a:cs typeface="Times New Roman" panose="02020603050405020304" pitchFamily="18" charset="0"/>
                        </a:rPr>
                        <a:t>Intervento</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rtl="0">
                        <a:lnSpc>
                          <a:spcPct val="150000"/>
                        </a:lnSpc>
                        <a:spcAft>
                          <a:spcPts val="0"/>
                        </a:spcAft>
                      </a:pPr>
                      <a:r>
                        <a:rPr lang="en-US" sz="2000" dirty="0">
                          <a:effectLst/>
                          <a:latin typeface="+mn-lt"/>
                          <a:ea typeface="Calibri" panose="020F0502020204030204" pitchFamily="34" charset="0"/>
                          <a:cs typeface="Times New Roman" panose="02020603050405020304" pitchFamily="18" charset="0"/>
                        </a:rPr>
                        <a:t>Considerare di intensificare le attività dell'apparato vestibolare, aumentando così il tono posturale, e introdurre attività propriocettive attraverso attività di resistenza (peso) ed esercizio, quindi rendere il compito più difficile.</a:t>
                      </a:r>
                      <a:endParaRPr lang="en-US" sz="28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0370025"/>
                  </a:ext>
                </a:extLst>
              </a:tr>
            </a:tbl>
          </a:graphicData>
        </a:graphic>
      </p:graphicFrame>
      <p:sp>
        <p:nvSpPr>
          <p:cNvPr id="6" name="Title 1"/>
          <p:cNvSpPr>
            <a:spLocks noGrp="1"/>
          </p:cNvSpPr>
          <p:nvPr>
            <p:ph type="title"/>
          </p:nvPr>
        </p:nvSpPr>
        <p:spPr>
          <a:xfrm>
            <a:off x="838199" y="365125"/>
            <a:ext cx="10749198" cy="969000"/>
          </a:xfrm>
        </p:spPr>
        <p:txBody>
          <a:bodyPr>
            <a:normAutofit/>
          </a:bodyPr>
          <a:lstStyle/>
          <a:p>
            <a:pPr algn="l" rtl="0"/>
            <a:r>
              <a:rPr lang="en-US" b="1" dirty="0"/>
              <a:t>Combinare i sensi con abilità motorie e pratiche</a:t>
            </a:r>
            <a:endParaRPr lang="en-US" dirty="0"/>
          </a:p>
        </p:txBody>
      </p:sp>
    </p:spTree>
    <p:extLst>
      <p:ext uri="{BB962C8B-B14F-4D97-AF65-F5344CB8AC3E}">
        <p14:creationId xmlns:p14="http://schemas.microsoft.com/office/powerpoint/2010/main" val="610412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24874329"/>
              </p:ext>
            </p:extLst>
          </p:nvPr>
        </p:nvGraphicFramePr>
        <p:xfrm>
          <a:off x="1326004" y="1334125"/>
          <a:ext cx="10336344" cy="4791395"/>
        </p:xfrm>
        <a:graphic>
          <a:graphicData uri="http://schemas.openxmlformats.org/drawingml/2006/table">
            <a:tbl>
              <a:tblPr firstRow="1" firstCol="1" bandRow="1"/>
              <a:tblGrid>
                <a:gridCol w="2207241">
                  <a:extLst>
                    <a:ext uri="{9D8B030D-6E8A-4147-A177-3AD203B41FA5}">
                      <a16:colId xmlns:a16="http://schemas.microsoft.com/office/drawing/2014/main" val="3082466435"/>
                    </a:ext>
                  </a:extLst>
                </a:gridCol>
                <a:gridCol w="8129103">
                  <a:extLst>
                    <a:ext uri="{9D8B030D-6E8A-4147-A177-3AD203B41FA5}">
                      <a16:colId xmlns:a16="http://schemas.microsoft.com/office/drawing/2014/main" val="1593670754"/>
                    </a:ext>
                  </a:extLst>
                </a:gridCol>
              </a:tblGrid>
              <a:tr h="271959">
                <a:tc>
                  <a:txBody>
                    <a:bodyPr/>
                    <a:lstStyle/>
                    <a:p>
                      <a:pPr marL="457200" algn="l" rtl="0">
                        <a:lnSpc>
                          <a:spcPct val="150000"/>
                        </a:lnSpc>
                        <a:spcAft>
                          <a:spcPts val="0"/>
                        </a:spcAft>
                      </a:pPr>
                      <a:r>
                        <a:rPr lang="lv-LV" sz="2400" b="1" dirty="0" err="1">
                          <a:effectLst/>
                          <a:latin typeface="+mn-lt"/>
                          <a:ea typeface="Calibri" panose="020F0502020204030204" pitchFamily="34" charset="0"/>
                          <a:cs typeface="Times New Roman" panose="02020603050405020304" pitchFamily="18" charset="0"/>
                        </a:rPr>
                        <a:t>Senso</a:t>
                      </a:r>
                      <a:r>
                        <a:rPr lang="lv-LV" sz="2400" b="1" dirty="0">
                          <a:effectLst/>
                          <a:latin typeface="+mn-lt"/>
                          <a:ea typeface="Calibri" panose="020F0502020204030204" pitchFamily="34" charset="0"/>
                          <a:cs typeface="Times New Roman" panose="02020603050405020304" pitchFamily="18" charset="0"/>
                        </a:rPr>
                        <a:t> </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rtl="0">
                        <a:lnSpc>
                          <a:spcPct val="115000"/>
                        </a:lnSpc>
                        <a:spcAft>
                          <a:spcPts val="0"/>
                        </a:spcAft>
                      </a:pPr>
                      <a:r>
                        <a:rPr lang="lv-LV" sz="2400" dirty="0" err="1">
                          <a:effectLst/>
                          <a:latin typeface="+mn-lt"/>
                          <a:ea typeface="Calibri" panose="020F0502020204030204" pitchFamily="34" charset="0"/>
                          <a:cs typeface="Times New Roman" panose="02020603050405020304" pitchFamily="18" charset="0"/>
                        </a:rPr>
                        <a:t>Toccante</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49081378"/>
                  </a:ext>
                </a:extLst>
              </a:tr>
              <a:tr h="407938">
                <a:tc>
                  <a:txBody>
                    <a:bodyPr/>
                    <a:lstStyle/>
                    <a:p>
                      <a:pPr marL="457200" algn="l" rtl="0">
                        <a:lnSpc>
                          <a:spcPct val="150000"/>
                        </a:lnSpc>
                        <a:spcAft>
                          <a:spcPts val="0"/>
                        </a:spcAft>
                      </a:pPr>
                      <a:r>
                        <a:rPr lang="lv-LV" sz="2400" b="1" dirty="0" err="1">
                          <a:effectLst/>
                          <a:latin typeface="+mn-lt"/>
                          <a:ea typeface="Calibri" panose="020F0502020204030204" pitchFamily="34" charset="0"/>
                          <a:cs typeface="Times New Roman" panose="02020603050405020304" pitchFamily="18" charset="0"/>
                        </a:rPr>
                        <a:t>Attività</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rtl="0">
                        <a:lnSpc>
                          <a:spcPct val="115000"/>
                        </a:lnSpc>
                        <a:spcAft>
                          <a:spcPts val="0"/>
                        </a:spcAft>
                      </a:pPr>
                      <a:r>
                        <a:rPr lang="lv-LV" sz="2400" dirty="0" err="1">
                          <a:effectLst/>
                          <a:latin typeface="+mn-lt"/>
                          <a:ea typeface="Calibri" panose="020F0502020204030204" pitchFamily="34" charset="0"/>
                          <a:cs typeface="Times New Roman" panose="02020603050405020304" pitchFamily="18" charset="0"/>
                        </a:rPr>
                        <a:t>Pratico</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17343209"/>
                  </a:ext>
                </a:extLst>
              </a:tr>
              <a:tr h="1499016">
                <a:tc>
                  <a:txBody>
                    <a:bodyPr/>
                    <a:lstStyle/>
                    <a:p>
                      <a:pPr marL="144000" algn="l" rtl="0">
                        <a:lnSpc>
                          <a:spcPct val="150000"/>
                        </a:lnSpc>
                        <a:spcAft>
                          <a:spcPts val="0"/>
                        </a:spcAft>
                      </a:pPr>
                      <a:r>
                        <a:rPr lang="lv-LV" sz="2400" b="1" dirty="0" err="1">
                          <a:effectLst/>
                          <a:latin typeface="+mn-lt"/>
                          <a:ea typeface="Calibri" panose="020F0502020204030204" pitchFamily="34" charset="0"/>
                          <a:cs typeface="Times New Roman" panose="02020603050405020304" pitchFamily="18" charset="0"/>
                        </a:rPr>
                        <a:t>Intervento</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rtl="0">
                        <a:lnSpc>
                          <a:spcPct val="115000"/>
                        </a:lnSpc>
                        <a:spcAft>
                          <a:spcPts val="0"/>
                        </a:spcAft>
                      </a:pPr>
                      <a:r>
                        <a:rPr lang="en-US" sz="2400" dirty="0">
                          <a:effectLst/>
                          <a:latin typeface="+mn-lt"/>
                          <a:ea typeface="Calibri" panose="020F0502020204030204" pitchFamily="34" charset="0"/>
                          <a:cs typeface="Times New Roman" panose="02020603050405020304" pitchFamily="18" charset="0"/>
                        </a:rPr>
                        <a:t>Considerare un maggiore utilizzo delle attività propriocettive;</a:t>
                      </a:r>
                    </a:p>
                    <a:p>
                      <a:pPr marL="457200" algn="l" rtl="0">
                        <a:lnSpc>
                          <a:spcPct val="115000"/>
                        </a:lnSpc>
                        <a:spcAft>
                          <a:spcPts val="0"/>
                        </a:spcAft>
                      </a:pPr>
                      <a:r>
                        <a:rPr lang="en-US" sz="2400" dirty="0">
                          <a:effectLst/>
                          <a:latin typeface="+mn-lt"/>
                          <a:ea typeface="Calibri" panose="020F0502020204030204" pitchFamily="34" charset="0"/>
                          <a:cs typeface="Times New Roman" panose="02020603050405020304" pitchFamily="18" charset="0"/>
                        </a:rPr>
                        <a:t>Fornire attività cognitive, visive e uditive per aumentare la funzione cinestesica</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92043036"/>
                  </a:ext>
                </a:extLst>
              </a:tr>
              <a:tr h="407938">
                <a:tc>
                  <a:txBody>
                    <a:bodyPr/>
                    <a:lstStyle/>
                    <a:p>
                      <a:pPr marL="457200" algn="l" rtl="0">
                        <a:lnSpc>
                          <a:spcPct val="150000"/>
                        </a:lnSpc>
                        <a:spcAft>
                          <a:spcPts val="0"/>
                        </a:spcAft>
                      </a:pPr>
                      <a:r>
                        <a:rPr lang="lv-LV" sz="2400" b="1" dirty="0" err="1">
                          <a:effectLst/>
                          <a:latin typeface="+mn-lt"/>
                          <a:ea typeface="Calibri" panose="020F0502020204030204" pitchFamily="34" charset="0"/>
                          <a:cs typeface="Times New Roman" panose="02020603050405020304" pitchFamily="18" charset="0"/>
                        </a:rPr>
                        <a:t>Attività</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rtl="0">
                        <a:lnSpc>
                          <a:spcPct val="115000"/>
                        </a:lnSpc>
                        <a:spcAft>
                          <a:spcPts val="0"/>
                        </a:spcAft>
                      </a:pPr>
                      <a:r>
                        <a:rPr lang="lv-LV" sz="2400" dirty="0" err="1">
                          <a:effectLst/>
                          <a:latin typeface="+mn-lt"/>
                          <a:ea typeface="Calibri" panose="020F0502020204030204" pitchFamily="34" charset="0"/>
                          <a:cs typeface="Times New Roman" panose="02020603050405020304" pitchFamily="18" charset="0"/>
                        </a:rPr>
                        <a:t>Organizzazione</a:t>
                      </a:r>
                      <a:r>
                        <a:rPr lang="lv-LV" sz="2400" dirty="0">
                          <a:effectLst/>
                          <a:latin typeface="+mn-lt"/>
                          <a:ea typeface="Calibri" panose="020F0502020204030204" pitchFamily="34" charset="0"/>
                          <a:cs typeface="Times New Roman" panose="02020603050405020304" pitchFamily="18" charset="0"/>
                        </a:rPr>
                        <a:t> </a:t>
                      </a:r>
                      <a:r>
                        <a:rPr lang="lv-LV" sz="2400" dirty="0" err="1">
                          <a:effectLst/>
                          <a:latin typeface="+mn-lt"/>
                          <a:ea typeface="Calibri" panose="020F0502020204030204" pitchFamily="34" charset="0"/>
                          <a:cs typeface="Times New Roman" panose="02020603050405020304" pitchFamily="18" charset="0"/>
                        </a:rPr>
                        <a:t>di</a:t>
                      </a:r>
                      <a:r>
                        <a:rPr lang="lv-LV" sz="2400" dirty="0">
                          <a:effectLst/>
                          <a:latin typeface="+mn-lt"/>
                          <a:ea typeface="Calibri" panose="020F0502020204030204" pitchFamily="34" charset="0"/>
                          <a:cs typeface="Times New Roman" panose="02020603050405020304" pitchFamily="18" charset="0"/>
                        </a:rPr>
                        <a:t> </a:t>
                      </a:r>
                      <a:r>
                        <a:rPr lang="lv-LV" sz="2400" dirty="0" err="1">
                          <a:effectLst/>
                          <a:latin typeface="+mn-lt"/>
                          <a:ea typeface="Calibri" panose="020F0502020204030204" pitchFamily="34" charset="0"/>
                          <a:cs typeface="Times New Roman" panose="02020603050405020304" pitchFamily="18" charset="0"/>
                        </a:rPr>
                        <a:t>azione</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08638223"/>
                  </a:ext>
                </a:extLst>
              </a:tr>
              <a:tr h="1223814">
                <a:tc>
                  <a:txBody>
                    <a:bodyPr/>
                    <a:lstStyle/>
                    <a:p>
                      <a:pPr marL="144000" algn="l" rtl="0">
                        <a:lnSpc>
                          <a:spcPct val="150000"/>
                        </a:lnSpc>
                        <a:spcAft>
                          <a:spcPts val="0"/>
                        </a:spcAft>
                      </a:pPr>
                      <a:r>
                        <a:rPr lang="lv-LV" sz="2400" b="1" dirty="0" err="1">
                          <a:effectLst/>
                          <a:latin typeface="+mn-lt"/>
                          <a:ea typeface="Calibri" panose="020F0502020204030204" pitchFamily="34" charset="0"/>
                          <a:cs typeface="Times New Roman" panose="02020603050405020304" pitchFamily="18" charset="0"/>
                        </a:rPr>
                        <a:t>Intervento</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rtl="0">
                        <a:lnSpc>
                          <a:spcPct val="115000"/>
                        </a:lnSpc>
                        <a:spcAft>
                          <a:spcPts val="0"/>
                        </a:spcAft>
                      </a:pPr>
                      <a:r>
                        <a:rPr lang="en-US" sz="2400" dirty="0">
                          <a:effectLst/>
                          <a:latin typeface="+mn-lt"/>
                          <a:ea typeface="Calibri" panose="020F0502020204030204" pitchFamily="34" charset="0"/>
                          <a:cs typeface="Times New Roman" panose="02020603050405020304" pitchFamily="18" charset="0"/>
                        </a:rPr>
                        <a:t>Fornire l'opportunità di creare fisicamente l'ambiente attraverso attività di esercizio;</a:t>
                      </a:r>
                    </a:p>
                    <a:p>
                      <a:pPr marL="457200" algn="l" rtl="0">
                        <a:lnSpc>
                          <a:spcPct val="115000"/>
                        </a:lnSpc>
                        <a:spcAft>
                          <a:spcPts val="0"/>
                        </a:spcAft>
                      </a:pPr>
                      <a:r>
                        <a:rPr lang="en-US" sz="2400" dirty="0">
                          <a:effectLst/>
                          <a:latin typeface="+mn-lt"/>
                          <a:ea typeface="Calibri" panose="020F0502020204030204" pitchFamily="34" charset="0"/>
                          <a:cs typeface="Times New Roman" panose="02020603050405020304" pitchFamily="18" charset="0"/>
                        </a:rPr>
                        <a:t>Inoltre, fornire opportunità per risolvere problemi cognitivi, anticipando così i risultati attesi</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0370025"/>
                  </a:ext>
                </a:extLst>
              </a:tr>
            </a:tbl>
          </a:graphicData>
        </a:graphic>
      </p:graphicFrame>
      <p:sp>
        <p:nvSpPr>
          <p:cNvPr id="6" name="Title 1"/>
          <p:cNvSpPr>
            <a:spLocks noGrp="1"/>
          </p:cNvSpPr>
          <p:nvPr>
            <p:ph type="title"/>
          </p:nvPr>
        </p:nvSpPr>
        <p:spPr>
          <a:xfrm>
            <a:off x="838199" y="365125"/>
            <a:ext cx="10749198" cy="969000"/>
          </a:xfrm>
        </p:spPr>
        <p:txBody>
          <a:bodyPr>
            <a:normAutofit/>
          </a:bodyPr>
          <a:lstStyle/>
          <a:p>
            <a:pPr algn="l" rtl="0"/>
            <a:r>
              <a:rPr lang="en-US" b="1" dirty="0"/>
              <a:t>Combinare i sensi con abilità motorie e pratiche</a:t>
            </a:r>
            <a:endParaRPr lang="en-US" dirty="0"/>
          </a:p>
        </p:txBody>
      </p:sp>
    </p:spTree>
    <p:extLst>
      <p:ext uri="{BB962C8B-B14F-4D97-AF65-F5344CB8AC3E}">
        <p14:creationId xmlns:p14="http://schemas.microsoft.com/office/powerpoint/2010/main" val="38530225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981666541"/>
              </p:ext>
            </p:extLst>
          </p:nvPr>
        </p:nvGraphicFramePr>
        <p:xfrm>
          <a:off x="1326004" y="1334125"/>
          <a:ext cx="10336344" cy="4210087"/>
        </p:xfrm>
        <a:graphic>
          <a:graphicData uri="http://schemas.openxmlformats.org/drawingml/2006/table">
            <a:tbl>
              <a:tblPr firstRow="1" firstCol="1" bandRow="1"/>
              <a:tblGrid>
                <a:gridCol w="2207241">
                  <a:extLst>
                    <a:ext uri="{9D8B030D-6E8A-4147-A177-3AD203B41FA5}">
                      <a16:colId xmlns:a16="http://schemas.microsoft.com/office/drawing/2014/main" val="3082466435"/>
                    </a:ext>
                  </a:extLst>
                </a:gridCol>
                <a:gridCol w="8129103">
                  <a:extLst>
                    <a:ext uri="{9D8B030D-6E8A-4147-A177-3AD203B41FA5}">
                      <a16:colId xmlns:a16="http://schemas.microsoft.com/office/drawing/2014/main" val="1593670754"/>
                    </a:ext>
                  </a:extLst>
                </a:gridCol>
              </a:tblGrid>
              <a:tr h="271959">
                <a:tc>
                  <a:txBody>
                    <a:bodyPr/>
                    <a:lstStyle/>
                    <a:p>
                      <a:pPr marL="457200" algn="l" rtl="0">
                        <a:lnSpc>
                          <a:spcPct val="150000"/>
                        </a:lnSpc>
                        <a:spcAft>
                          <a:spcPts val="0"/>
                        </a:spcAft>
                      </a:pPr>
                      <a:r>
                        <a:rPr lang="lv-LV" sz="2400" b="1" dirty="0" err="1">
                          <a:effectLst/>
                          <a:latin typeface="+mn-lt"/>
                          <a:ea typeface="Calibri" panose="020F0502020204030204" pitchFamily="34" charset="0"/>
                          <a:cs typeface="Times New Roman" panose="02020603050405020304" pitchFamily="18" charset="0"/>
                        </a:rPr>
                        <a:t>Senso</a:t>
                      </a:r>
                      <a:r>
                        <a:rPr lang="lv-LV" sz="2400" b="1" dirty="0">
                          <a:effectLst/>
                          <a:latin typeface="+mn-lt"/>
                          <a:ea typeface="Calibri" panose="020F0502020204030204" pitchFamily="34" charset="0"/>
                          <a:cs typeface="Times New Roman" panose="02020603050405020304" pitchFamily="18" charset="0"/>
                        </a:rPr>
                        <a:t> </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rtl="0">
                        <a:lnSpc>
                          <a:spcPct val="115000"/>
                        </a:lnSpc>
                        <a:spcAft>
                          <a:spcPts val="0"/>
                        </a:spcAft>
                      </a:pPr>
                      <a:r>
                        <a:rPr lang="lv-LV" sz="2400" dirty="0" err="1">
                          <a:effectLst/>
                          <a:latin typeface="Times New Roman" panose="02020603050405020304" pitchFamily="18" charset="0"/>
                          <a:ea typeface="Calibri" panose="020F0502020204030204" pitchFamily="34" charset="0"/>
                          <a:cs typeface="Times New Roman" panose="02020603050405020304" pitchFamily="18" charset="0"/>
                        </a:rPr>
                        <a:t>Udito</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49081378"/>
                  </a:ext>
                </a:extLst>
              </a:tr>
              <a:tr h="407938">
                <a:tc>
                  <a:txBody>
                    <a:bodyPr/>
                    <a:lstStyle/>
                    <a:p>
                      <a:pPr marL="457200" algn="l" rtl="0">
                        <a:lnSpc>
                          <a:spcPct val="150000"/>
                        </a:lnSpc>
                        <a:spcAft>
                          <a:spcPts val="0"/>
                        </a:spcAft>
                      </a:pPr>
                      <a:r>
                        <a:rPr lang="lv-LV" sz="2400" b="1" dirty="0" err="1">
                          <a:effectLst/>
                          <a:latin typeface="+mn-lt"/>
                          <a:ea typeface="Calibri" panose="020F0502020204030204" pitchFamily="34" charset="0"/>
                          <a:cs typeface="Times New Roman" panose="02020603050405020304" pitchFamily="18" charset="0"/>
                        </a:rPr>
                        <a:t>Attività</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rtl="0">
                        <a:lnSpc>
                          <a:spcPct val="115000"/>
                        </a:lnSpc>
                        <a:spcAft>
                          <a:spcPts val="0"/>
                        </a:spcAft>
                      </a:pPr>
                      <a:r>
                        <a:rPr lang="lv-LV" sz="2400" dirty="0">
                          <a:effectLst/>
                          <a:latin typeface="Times New Roman" panose="02020603050405020304" pitchFamily="18" charset="0"/>
                          <a:ea typeface="Calibri" panose="020F0502020204030204" pitchFamily="34" charset="0"/>
                          <a:cs typeface="Times New Roman" panose="02020603050405020304" pitchFamily="18" charset="0"/>
                        </a:rPr>
                        <a:t>Pubblico</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17343209"/>
                  </a:ext>
                </a:extLst>
              </a:tr>
              <a:tr h="1499016">
                <a:tc>
                  <a:txBody>
                    <a:bodyPr/>
                    <a:lstStyle/>
                    <a:p>
                      <a:pPr marL="144000" algn="l" rtl="0">
                        <a:lnSpc>
                          <a:spcPct val="150000"/>
                        </a:lnSpc>
                        <a:spcAft>
                          <a:spcPts val="0"/>
                        </a:spcAft>
                      </a:pPr>
                      <a:r>
                        <a:rPr lang="lv-LV" sz="2400" b="1" dirty="0" err="1">
                          <a:effectLst/>
                          <a:latin typeface="+mn-lt"/>
                          <a:ea typeface="Calibri" panose="020F0502020204030204" pitchFamily="34" charset="0"/>
                          <a:cs typeface="Times New Roman" panose="02020603050405020304" pitchFamily="18" charset="0"/>
                        </a:rPr>
                        <a:t>Intervento</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rtl="0">
                        <a:lnSpc>
                          <a:spcPct val="115000"/>
                        </a:lnSpc>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Aumentare il legame tra attività vestibolari e attività ritmiche e musicali;</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92043036"/>
                  </a:ext>
                </a:extLst>
              </a:tr>
              <a:tr h="407938">
                <a:tc>
                  <a:txBody>
                    <a:bodyPr/>
                    <a:lstStyle/>
                    <a:p>
                      <a:pPr marL="457200" algn="l" rtl="0">
                        <a:lnSpc>
                          <a:spcPct val="150000"/>
                        </a:lnSpc>
                        <a:spcAft>
                          <a:spcPts val="0"/>
                        </a:spcAft>
                      </a:pPr>
                      <a:r>
                        <a:rPr lang="lv-LV" sz="2400" b="1" dirty="0" err="1">
                          <a:effectLst/>
                          <a:latin typeface="+mn-lt"/>
                          <a:ea typeface="Calibri" panose="020F0502020204030204" pitchFamily="34" charset="0"/>
                          <a:cs typeface="Times New Roman" panose="02020603050405020304" pitchFamily="18" charset="0"/>
                        </a:rPr>
                        <a:t>Attività</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rtl="0">
                        <a:lnSpc>
                          <a:spcPct val="115000"/>
                        </a:lnSpc>
                        <a:spcAft>
                          <a:spcPts val="0"/>
                        </a:spcAft>
                      </a:pPr>
                      <a:r>
                        <a:rPr lang="lv-LV" sz="2400" dirty="0" err="1">
                          <a:effectLst/>
                          <a:latin typeface="Times New Roman" panose="02020603050405020304" pitchFamily="18" charset="0"/>
                          <a:ea typeface="Calibri" panose="020F0502020204030204" pitchFamily="34" charset="0"/>
                          <a:cs typeface="Times New Roman" panose="02020603050405020304" pitchFamily="18" charset="0"/>
                        </a:rPr>
                        <a:t>Consecutivo</a:t>
                      </a:r>
                      <a:r>
                        <a:rPr lang="lv-LV"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lv-LV" sz="2400" dirty="0" err="1">
                          <a:effectLst/>
                          <a:latin typeface="Times New Roman" panose="02020603050405020304" pitchFamily="18" charset="0"/>
                          <a:ea typeface="Calibri" panose="020F0502020204030204" pitchFamily="34" charset="0"/>
                          <a:cs typeface="Times New Roman" panose="02020603050405020304" pitchFamily="18" charset="0"/>
                        </a:rPr>
                        <a:t>e</a:t>
                      </a:r>
                      <a:r>
                        <a:rPr lang="lv-LV"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lv-LV" sz="2400" dirty="0" err="1">
                          <a:effectLst/>
                          <a:latin typeface="Times New Roman" panose="02020603050405020304" pitchFamily="18" charset="0"/>
                          <a:ea typeface="Calibri" panose="020F0502020204030204" pitchFamily="34" charset="0"/>
                          <a:cs typeface="Times New Roman" panose="02020603050405020304" pitchFamily="18" charset="0"/>
                        </a:rPr>
                        <a:t>sociale</a:t>
                      </a:r>
                      <a:r>
                        <a:rPr lang="lv-LV"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lv-LV" sz="2400" dirty="0" err="1">
                          <a:effectLst/>
                          <a:latin typeface="Times New Roman" panose="02020603050405020304" pitchFamily="18" charset="0"/>
                          <a:ea typeface="Calibri" panose="020F0502020204030204" pitchFamily="34" charset="0"/>
                          <a:cs typeface="Times New Roman" panose="02020603050405020304" pitchFamily="18" charset="0"/>
                        </a:rPr>
                        <a:t>espressione</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08638223"/>
                  </a:ext>
                </a:extLst>
              </a:tr>
              <a:tr h="1223814">
                <a:tc>
                  <a:txBody>
                    <a:bodyPr/>
                    <a:lstStyle/>
                    <a:p>
                      <a:pPr marL="144000" algn="l" rtl="0">
                        <a:lnSpc>
                          <a:spcPct val="150000"/>
                        </a:lnSpc>
                        <a:spcAft>
                          <a:spcPts val="0"/>
                        </a:spcAft>
                      </a:pPr>
                      <a:r>
                        <a:rPr lang="lv-LV" sz="2400" b="1" dirty="0" err="1">
                          <a:effectLst/>
                          <a:latin typeface="+mn-lt"/>
                          <a:ea typeface="Calibri" panose="020F0502020204030204" pitchFamily="34" charset="0"/>
                          <a:cs typeface="Times New Roman" panose="02020603050405020304" pitchFamily="18" charset="0"/>
                        </a:rPr>
                        <a:t>Intervento</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rtl="0">
                        <a:lnSpc>
                          <a:spcPct val="115000"/>
                        </a:lnSpc>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Aumentare la comprensione non verbale del corpo;</a:t>
                      </a:r>
                    </a:p>
                    <a:p>
                      <a:pPr marL="457200" algn="l" rtl="0">
                        <a:lnSpc>
                          <a:spcPct val="115000"/>
                        </a:lnSpc>
                        <a:spcAft>
                          <a:spcPts val="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Se possibile, usa le istruzioni visive per sviluppare memoria e comprensione</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0370025"/>
                  </a:ext>
                </a:extLst>
              </a:tr>
            </a:tbl>
          </a:graphicData>
        </a:graphic>
      </p:graphicFrame>
      <p:sp>
        <p:nvSpPr>
          <p:cNvPr id="6" name="Title 1"/>
          <p:cNvSpPr>
            <a:spLocks noGrp="1"/>
          </p:cNvSpPr>
          <p:nvPr>
            <p:ph type="title"/>
          </p:nvPr>
        </p:nvSpPr>
        <p:spPr>
          <a:xfrm>
            <a:off x="838199" y="365125"/>
            <a:ext cx="10749198" cy="969000"/>
          </a:xfrm>
        </p:spPr>
        <p:txBody>
          <a:bodyPr>
            <a:normAutofit/>
          </a:bodyPr>
          <a:lstStyle/>
          <a:p>
            <a:pPr algn="l" rtl="0"/>
            <a:r>
              <a:rPr lang="en-US" b="1" dirty="0"/>
              <a:t>Combinare i sensi con abilità motorie e pratiche</a:t>
            </a:r>
            <a:endParaRPr lang="en-US" dirty="0"/>
          </a:p>
        </p:txBody>
      </p:sp>
    </p:spTree>
    <p:extLst>
      <p:ext uri="{BB962C8B-B14F-4D97-AF65-F5344CB8AC3E}">
        <p14:creationId xmlns:p14="http://schemas.microsoft.com/office/powerpoint/2010/main" val="1574808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it-IT" dirty="0"/>
              <a:t>Integrazione sensoriale </a:t>
            </a:r>
            <a:endParaRPr lang="en-US" dirty="0"/>
          </a:p>
        </p:txBody>
      </p:sp>
      <p:sp>
        <p:nvSpPr>
          <p:cNvPr id="3" name="Content Placeholder 2"/>
          <p:cNvSpPr>
            <a:spLocks noGrp="1"/>
          </p:cNvSpPr>
          <p:nvPr>
            <p:ph idx="1"/>
          </p:nvPr>
        </p:nvSpPr>
        <p:spPr>
          <a:xfrm>
            <a:off x="718278" y="5362494"/>
            <a:ext cx="10515600" cy="1350130"/>
          </a:xfrm>
        </p:spPr>
        <p:txBody>
          <a:bodyPr>
            <a:normAutofit fontScale="92500" lnSpcReduction="20000"/>
          </a:bodyPr>
          <a:lstStyle/>
          <a:p>
            <a:pPr marL="0" indent="0" algn="l" rtl="0">
              <a:buNone/>
            </a:pPr>
            <a:endParaRPr lang="lv-LV" sz="2400" i="1" dirty="0">
              <a:hlinkClick r:id="rId3"/>
            </a:endParaRPr>
          </a:p>
          <a:p>
            <a:pPr marL="0" indent="0" algn="l" rtl="0">
              <a:buNone/>
            </a:pPr>
            <a:endParaRPr lang="lv-LV" sz="2400" i="1" dirty="0">
              <a:hlinkClick r:id="rId3"/>
            </a:endParaRPr>
          </a:p>
          <a:p>
            <a:pPr marL="0" indent="0" algn="l" rtl="0">
              <a:buNone/>
            </a:pPr>
            <a:r>
              <a:rPr lang="en-US" sz="2400" i="1" dirty="0">
                <a:hlinkClick r:id="rId3"/>
              </a:rPr>
              <a:t>AyresTeorie dell'autismo e integrazione sensoriale rivisitate: cosa ha da dire la neuroscienza contemporanea.</a:t>
            </a:r>
            <a:r>
              <a:rPr lang="lv-LV" sz="2400" i="1" dirty="0">
                <a:hlinkClick r:id="rId3"/>
              </a:rPr>
              <a:t>(</a:t>
            </a:r>
            <a:r>
              <a:rPr lang="en-US" sz="2400" i="1" dirty="0">
                <a:hlinkClick r:id="rId3"/>
              </a:rPr>
              <a:t>Kilroy, Aziz-</a:t>
            </a:r>
            <a:r>
              <a:rPr lang="en-US" sz="2400" i="1" dirty="0" err="1">
                <a:hlinkClick r:id="rId3"/>
              </a:rPr>
              <a:t>Zadeh</a:t>
            </a:r>
            <a:r>
              <a:rPr lang="en-US" sz="2400" i="1" dirty="0">
                <a:hlinkClick r:id="rId3"/>
              </a:rPr>
              <a:t> &amp;</a:t>
            </a:r>
            <a:r>
              <a:rPr lang="en-US" sz="2400" i="1" dirty="0" err="1">
                <a:hlinkClick r:id="rId3"/>
              </a:rPr>
              <a:t>Cermak</a:t>
            </a:r>
            <a:r>
              <a:rPr lang="en-US" sz="2400" i="1" dirty="0">
                <a:hlinkClick r:id="rId3"/>
              </a:rPr>
              <a:t>,</a:t>
            </a:r>
            <a:r>
              <a:rPr lang="lv-LV" sz="2400" i="1" dirty="0">
                <a:hlinkClick r:id="rId3"/>
              </a:rPr>
              <a:t> </a:t>
            </a:r>
            <a:r>
              <a:rPr lang="en-US" sz="2400" i="1" dirty="0">
                <a:hlinkClick r:id="rId3"/>
              </a:rPr>
              <a:t>2019)</a:t>
            </a:r>
            <a:endParaRPr lang="en-US" sz="2400" i="1" dirty="0"/>
          </a:p>
        </p:txBody>
      </p:sp>
      <p:sp>
        <p:nvSpPr>
          <p:cNvPr id="4" name="Rectangle 3"/>
          <p:cNvSpPr/>
          <p:nvPr/>
        </p:nvSpPr>
        <p:spPr>
          <a:xfrm>
            <a:off x="974360" y="1338272"/>
            <a:ext cx="10379439" cy="4401205"/>
          </a:xfrm>
          <a:prstGeom prst="rect">
            <a:avLst/>
          </a:prstGeom>
        </p:spPr>
        <p:txBody>
          <a:bodyPr wrap="square">
            <a:spAutoFit/>
          </a:bodyPr>
          <a:lstStyle/>
          <a:p>
            <a:pPr marL="457200" indent="-457200" algn="l" rtl="0">
              <a:buFont typeface="Arial" panose="020B0604020202020204" pitchFamily="34" charset="0"/>
              <a:buChar char="•"/>
            </a:pPr>
            <a:r>
              <a:rPr lang="en-US" sz="2800" dirty="0"/>
              <a:t>L'integrazione è un processo dinamico che consente a un bambino di influenzare e adattarsi agli eventi in un ambiente in costante cambiamento</a:t>
            </a:r>
          </a:p>
          <a:p>
            <a:pPr marL="457200" indent="-457200" algn="l" rtl="0">
              <a:buFont typeface="Arial" panose="020B0604020202020204" pitchFamily="34" charset="0"/>
              <a:buChar char="•"/>
            </a:pPr>
            <a:r>
              <a:rPr lang="en-US" sz="2800" dirty="0"/>
              <a:t>Le </a:t>
            </a:r>
            <a:r>
              <a:rPr lang="en-US" sz="2800" dirty="0" err="1"/>
              <a:t>informazioni</a:t>
            </a:r>
            <a:r>
              <a:rPr lang="en-US" sz="2800" dirty="0"/>
              <a:t> vengono elaborate con diversa intensità e significato</a:t>
            </a:r>
          </a:p>
          <a:p>
            <a:pPr marL="457200" indent="-457200" algn="l" rtl="0">
              <a:buFont typeface="Arial" panose="020B0604020202020204" pitchFamily="34" charset="0"/>
              <a:buChar char="•"/>
            </a:pPr>
            <a:r>
              <a:rPr lang="en-US" sz="2800" dirty="0"/>
              <a:t>I </a:t>
            </a:r>
            <a:r>
              <a:rPr lang="en-US" sz="2800" dirty="0" err="1"/>
              <a:t>compiti</a:t>
            </a:r>
            <a:r>
              <a:rPr lang="en-US" sz="2800" dirty="0"/>
              <a:t> </a:t>
            </a:r>
            <a:r>
              <a:rPr lang="en-US" sz="2800" dirty="0" err="1"/>
              <a:t>sono</a:t>
            </a:r>
            <a:r>
              <a:rPr lang="en-US" sz="2800" dirty="0"/>
              <a:t> plasmati allo stesso modo della vita quotidiana, che richiede una serie di risposte sempre più complesse e su misura basate sulla sensorialitàpercezione</a:t>
            </a:r>
          </a:p>
          <a:p>
            <a:pPr marL="457200" indent="-457200" algn="l" rtl="0">
              <a:buFont typeface="Arial" panose="020B0604020202020204" pitchFamily="34" charset="0"/>
              <a:buChar char="•"/>
            </a:pPr>
            <a:r>
              <a:rPr lang="it-IT" sz="2800" dirty="0"/>
              <a:t>L’</a:t>
            </a:r>
            <a:r>
              <a:rPr lang="en-US" sz="2800" dirty="0" err="1"/>
              <a:t>esperienza</a:t>
            </a:r>
            <a:r>
              <a:rPr lang="en-US" sz="2800" dirty="0"/>
              <a:t> </a:t>
            </a:r>
            <a:r>
              <a:rPr lang="en-US" sz="2800" dirty="0" err="1"/>
              <a:t>positiva</a:t>
            </a:r>
            <a:r>
              <a:rPr lang="en-US" sz="2800" dirty="0"/>
              <a:t>, aiuta a plasmare la crescita e lo sviluppo del bambino e promuove l'ulteriore sviluppo della comunicazione</a:t>
            </a:r>
          </a:p>
        </p:txBody>
      </p:sp>
    </p:spTree>
    <p:extLst>
      <p:ext uri="{BB962C8B-B14F-4D97-AF65-F5344CB8AC3E}">
        <p14:creationId xmlns:p14="http://schemas.microsoft.com/office/powerpoint/2010/main" val="31953272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t>Modello PEO</a:t>
            </a:r>
          </a:p>
        </p:txBody>
      </p:sp>
      <p:sp>
        <p:nvSpPr>
          <p:cNvPr id="3" name="Content Placeholder 2"/>
          <p:cNvSpPr>
            <a:spLocks noGrp="1"/>
          </p:cNvSpPr>
          <p:nvPr>
            <p:ph idx="1"/>
          </p:nvPr>
        </p:nvSpPr>
        <p:spPr/>
        <p:txBody>
          <a:bodyPr/>
          <a:lstStyle/>
          <a:p>
            <a:pPr algn="l" rtl="0"/>
            <a:r>
              <a:rPr lang="en-US" dirty="0"/>
              <a:t>P - persona - valori, interessi, abilità ed esperienze di vita, nonché aspetti cognitivi, fisiologici, mentali, neuro-comportamentali e psicologici dell'individuo</a:t>
            </a:r>
          </a:p>
          <a:p>
            <a:pPr algn="l" rtl="0"/>
            <a:r>
              <a:rPr lang="en-US" dirty="0"/>
              <a:t>E-ambiente: ambiente fisico e culturale, nonché supporto sociale</a:t>
            </a:r>
          </a:p>
          <a:p>
            <a:pPr algn="l" rtl="0"/>
            <a:r>
              <a:rPr lang="en-US" dirty="0"/>
              <a:t>O-professionale: azioni che vengono osservate come comportamenti eseguiti con un obiettivo specifico</a:t>
            </a:r>
          </a:p>
          <a:p>
            <a:pPr algn="l" rtl="0"/>
            <a:r>
              <a:rPr lang="en-US" dirty="0"/>
              <a:t>OP-prestazioni occupazionali</a:t>
            </a:r>
            <a:r>
              <a:rPr lang="lv-LV" dirty="0"/>
              <a:t>-</a:t>
            </a:r>
            <a:r>
              <a:rPr lang="en-US" dirty="0"/>
              <a:t> combinazione dei suddetti fattori che si realizza nel comportamento modificato</a:t>
            </a:r>
          </a:p>
        </p:txBody>
      </p:sp>
    </p:spTree>
    <p:extLst>
      <p:ext uri="{BB962C8B-B14F-4D97-AF65-F5344CB8AC3E}">
        <p14:creationId xmlns:p14="http://schemas.microsoft.com/office/powerpoint/2010/main" val="75887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981200" y="473076"/>
            <a:ext cx="8229600" cy="746124"/>
          </a:xfrm>
        </p:spPr>
        <p:txBody>
          <a:bodyPr>
            <a:normAutofit/>
          </a:bodyPr>
          <a:lstStyle/>
          <a:p>
            <a:pPr algn="l" rtl="0" eaLnBrk="1" hangingPunct="1"/>
            <a:r>
              <a:rPr lang="it-IT" dirty="0"/>
              <a:t>B</a:t>
            </a:r>
            <a:r>
              <a:rPr lang="lv-LV" dirty="0"/>
              <a:t>i</a:t>
            </a:r>
            <a:r>
              <a:rPr lang="it-IT" dirty="0" err="1"/>
              <a:t>bliografia</a:t>
            </a:r>
            <a:endParaRPr lang="en-US" dirty="0"/>
          </a:p>
        </p:txBody>
      </p:sp>
      <p:sp>
        <p:nvSpPr>
          <p:cNvPr id="43011" name="Rectangle 3"/>
          <p:cNvSpPr>
            <a:spLocks noGrp="1" noChangeArrowheads="1"/>
          </p:cNvSpPr>
          <p:nvPr>
            <p:ph idx="1"/>
          </p:nvPr>
        </p:nvSpPr>
        <p:spPr>
          <a:xfrm>
            <a:off x="1464039" y="1219200"/>
            <a:ext cx="8991600" cy="5486400"/>
          </a:xfrm>
        </p:spPr>
        <p:txBody>
          <a:bodyPr>
            <a:normAutofit fontScale="92500" lnSpcReduction="10000"/>
          </a:bodyPr>
          <a:lstStyle/>
          <a:p>
            <a:pPr algn="l" rtl="0" eaLnBrk="1" hangingPunct="1"/>
            <a:r>
              <a:rPr lang="en-US" sz="2200" dirty="0">
                <a:latin typeface="+mj-lt"/>
              </a:rPr>
              <a:t>Associazione americana di terapia occupazionale (AOTA)</a:t>
            </a:r>
            <a:r>
              <a:rPr lang="en-US" sz="2200" dirty="0">
                <a:latin typeface="+mj-lt"/>
                <a:hlinkClick r:id="rId3"/>
              </a:rPr>
              <a:t>www.aota.org</a:t>
            </a:r>
            <a:endParaRPr lang="en-US" sz="2200" dirty="0">
              <a:latin typeface="+mj-lt"/>
            </a:endParaRPr>
          </a:p>
          <a:p>
            <a:pPr algn="l" rtl="0"/>
            <a:r>
              <a:rPr lang="en-US" sz="2000" dirty="0">
                <a:latin typeface="+mj-lt"/>
              </a:rPr>
              <a:t>Ayres, A. Jean. (2005).</a:t>
            </a:r>
            <a:r>
              <a:rPr lang="en-US" sz="2000" i="1" dirty="0">
                <a:latin typeface="+mj-lt"/>
              </a:rPr>
              <a:t>Integrazione sensoriale e bambino: edizione 25° anniversario</a:t>
            </a:r>
            <a:r>
              <a:rPr lang="en-US" sz="2000" dirty="0">
                <a:latin typeface="+mj-lt"/>
              </a:rPr>
              <a:t>. Los Angeles, CA. Servizi psicologici occidentali.</a:t>
            </a:r>
          </a:p>
          <a:p>
            <a:pPr algn="l" rtl="0"/>
            <a:r>
              <a:rPr lang="en-US" sz="2000" dirty="0">
                <a:latin typeface="+mj-lt"/>
              </a:rPr>
              <a:t>Greenspan, Stanley. (1995).</a:t>
            </a:r>
            <a:r>
              <a:rPr lang="en-US" sz="2000" i="1" dirty="0">
                <a:latin typeface="+mj-lt"/>
              </a:rPr>
              <a:t>Il bambino sfidante: capire, crescere e godersi i cinque tipi "difficili" di bambini.</a:t>
            </a:r>
            <a:r>
              <a:rPr lang="en-US" sz="2000" dirty="0">
                <a:latin typeface="+mj-lt"/>
              </a:rPr>
              <a:t>New York, NYPerseus Books</a:t>
            </a:r>
          </a:p>
          <a:p>
            <a:pPr algn="l" rtl="0"/>
            <a:r>
              <a:rPr lang="en-US" sz="2000" dirty="0" err="1">
                <a:latin typeface="+mj-lt"/>
              </a:rPr>
              <a:t>Kranowitz</a:t>
            </a:r>
            <a:r>
              <a:rPr lang="en-US" sz="2000" dirty="0">
                <a:latin typeface="+mj-lt"/>
              </a:rPr>
              <a:t>, Carol (1998).</a:t>
            </a:r>
            <a:r>
              <a:rPr lang="en-US" sz="2000" i="1" dirty="0">
                <a:latin typeface="+mj-lt"/>
              </a:rPr>
              <a:t>Il bambino fuori sincronia: riconoscere e affrontare il disturbo dell'elaborazione sensoriale, edizione rivista.</a:t>
            </a:r>
            <a:r>
              <a:rPr lang="en-US" sz="2000" dirty="0">
                <a:latin typeface="+mj-lt"/>
              </a:rPr>
              <a:t>New York, New York. Libri per la stampa di Starlight</a:t>
            </a:r>
          </a:p>
          <a:p>
            <a:pPr algn="l" rtl="0"/>
            <a:r>
              <a:rPr lang="en-US" sz="2400" dirty="0">
                <a:latin typeface="+mj-lt"/>
                <a:hlinkClick r:id="rId4"/>
              </a:rPr>
              <a:t>http://www.spdfoundation.net</a:t>
            </a:r>
            <a:endParaRPr lang="en-US" sz="2400" dirty="0">
              <a:latin typeface="+mj-lt"/>
            </a:endParaRPr>
          </a:p>
          <a:p>
            <a:pPr algn="l" rtl="0"/>
            <a:r>
              <a:rPr lang="en-US" sz="2000" dirty="0" err="1">
                <a:cs typeface="Lucida Sans Unicode" panose="020B0602030504020204" pitchFamily="34" charset="0"/>
              </a:rPr>
              <a:t>Ockner</a:t>
            </a:r>
            <a:r>
              <a:rPr lang="en-US" sz="2000" dirty="0">
                <a:cs typeface="Lucida Sans Unicode" panose="020B0602030504020204" pitchFamily="34" charset="0"/>
              </a:rPr>
              <a:t>, Sari. "Consulente per l'istruzione speciale: cinque strategie sensoriali pratiche per l'aula".</a:t>
            </a:r>
            <a:r>
              <a:rPr lang="en-US" sz="2000" i="1" dirty="0">
                <a:cs typeface="Lucida Sans Unicode" panose="020B0602030504020204" pitchFamily="34" charset="0"/>
              </a:rPr>
              <a:t>Cinque strategie sensoriali per la classe</a:t>
            </a:r>
            <a:r>
              <a:rPr lang="en-US" sz="2000" dirty="0">
                <a:cs typeface="Lucida Sans Unicode" panose="020B0602030504020204" pitchFamily="34" charset="0"/>
              </a:rPr>
              <a:t>. 15 settembre 2013.</a:t>
            </a:r>
          </a:p>
          <a:p>
            <a:pPr marL="137160" indent="0" algn="l" rtl="0">
              <a:buNone/>
            </a:pPr>
            <a:r>
              <a:rPr lang="en-US" sz="2000" dirty="0">
                <a:cs typeface="Lucida Sans Unicode" panose="020B0602030504020204" pitchFamily="34" charset="0"/>
                <a:hlinkClick r:id="rId5"/>
              </a:rPr>
              <a:t>http://www.specialeducationadvisor.com/five-practical-sensory-strategies-for-the-classroom</a:t>
            </a:r>
            <a:r>
              <a:rPr lang="en-US" dirty="0">
                <a:cs typeface="Lucida Sans Unicode" panose="020B0602030504020204" pitchFamily="34" charset="0"/>
                <a:hlinkClick r:id="rId5"/>
              </a:rPr>
              <a:t>/</a:t>
            </a:r>
            <a:endParaRPr lang="en-US" dirty="0">
              <a:cs typeface="Lucida Sans Unicode" panose="020B0602030504020204" pitchFamily="34" charset="0"/>
            </a:endParaRPr>
          </a:p>
          <a:p>
            <a:pPr marL="137160" indent="0" algn="l" rtl="0">
              <a:buNone/>
            </a:pPr>
            <a:r>
              <a:rPr lang="en-US" dirty="0">
                <a:cs typeface="Lucida Sans Unicode" panose="020B0602030504020204" pitchFamily="34" charset="0"/>
              </a:rPr>
              <a:t> </a:t>
            </a:r>
            <a:r>
              <a:rPr lang="en-US" sz="2000" i="1" u="sng" dirty="0">
                <a:cs typeface="Lucida Sans Unicode" panose="020B0602030504020204" pitchFamily="34" charset="0"/>
              </a:rPr>
              <a:t>Il mio viaggio dal dentista</a:t>
            </a:r>
            <a:r>
              <a:rPr lang="en-US" sz="2000" dirty="0">
                <a:cs typeface="Lucida Sans Unicode" panose="020B0602030504020204" pitchFamily="34" charset="0"/>
              </a:rPr>
              <a:t>Storia sociale</a:t>
            </a:r>
            <a:r>
              <a:rPr lang="en-US" sz="2000" dirty="0">
                <a:cs typeface="Lucida Sans Unicode" panose="020B0602030504020204" pitchFamily="34" charset="0"/>
                <a:hlinkClick r:id="rId6"/>
              </a:rPr>
              <a:t>https://www.youtube.com/watch?v=2mNYubCfXbk</a:t>
            </a:r>
            <a:endParaRPr lang="en-US" sz="2000" dirty="0">
              <a:cs typeface="Lucida Sans Unicode" panose="020B0602030504020204" pitchFamily="34" charset="0"/>
            </a:endParaRPr>
          </a:p>
          <a:p>
            <a:pPr marL="137160" indent="0" algn="l" rtl="0">
              <a:buNone/>
            </a:pPr>
            <a:r>
              <a:rPr lang="en-US" sz="2000" dirty="0">
                <a:cs typeface="Lucida Sans Unicode" panose="020B0602030504020204" pitchFamily="34" charset="0"/>
              </a:rPr>
              <a:t> </a:t>
            </a:r>
            <a:r>
              <a:rPr lang="en-US" sz="2000" i="1" dirty="0"/>
              <a:t>Conto</a:t>
            </a:r>
            <a:r>
              <a:rPr lang="en-US" sz="2000" i="1" dirty="0" err="1"/>
              <a:t>Nasone</a:t>
            </a:r>
            <a:r>
              <a:rPr lang="en-US" sz="2000" i="1" dirty="0"/>
              <a:t>, MS, LLP</a:t>
            </a:r>
            <a:r>
              <a:rPr lang="en-US" sz="2000" dirty="0"/>
              <a:t>discute gli strumenti che aiutano i bambini dello spettro a sentirsi al sicuro, accettati e competenti</a:t>
            </a:r>
            <a:r>
              <a:rPr lang="en-US" sz="2000" dirty="0">
                <a:hlinkClick r:id="rId7"/>
              </a:rPr>
              <a:t>http://www.facebook.com/autismodiscussionpage</a:t>
            </a:r>
            <a:endParaRPr lang="en-US" sz="2000" dirty="0"/>
          </a:p>
          <a:p>
            <a:pPr marL="137160" indent="0" algn="l" rtl="0">
              <a:buNone/>
            </a:pPr>
            <a:endParaRPr lang="en-US" sz="2400" dirty="0"/>
          </a:p>
          <a:p>
            <a:pPr algn="l" rtl="0"/>
            <a:endParaRPr lang="en-US" sz="2200" dirty="0">
              <a:latin typeface="+mj-lt"/>
            </a:endParaRPr>
          </a:p>
          <a:p>
            <a:pPr algn="l" rtl="0"/>
            <a:endParaRPr lang="en-US" sz="2200" dirty="0">
              <a:latin typeface="+mj-lt"/>
            </a:endParaRPr>
          </a:p>
          <a:p>
            <a:pPr algn="l" rtl="0"/>
            <a:endParaRPr lang="en-US" sz="2200" dirty="0">
              <a:latin typeface="+mj-lt"/>
            </a:endParaRPr>
          </a:p>
          <a:p>
            <a:pPr algn="l" rtl="0"/>
            <a:endParaRPr lang="en-US" sz="2200" dirty="0">
              <a:latin typeface="+mj-lt"/>
            </a:endParaRPr>
          </a:p>
        </p:txBody>
      </p:sp>
    </p:spTree>
    <p:extLst>
      <p:ext uri="{BB962C8B-B14F-4D97-AF65-F5344CB8AC3E}">
        <p14:creationId xmlns:p14="http://schemas.microsoft.com/office/powerpoint/2010/main" val="2467702964"/>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t>Supporto terapeutico e professionale</a:t>
            </a:r>
          </a:p>
        </p:txBody>
      </p:sp>
      <p:sp>
        <p:nvSpPr>
          <p:cNvPr id="3" name="Content Placeholder 2"/>
          <p:cNvSpPr>
            <a:spLocks noGrp="1"/>
          </p:cNvSpPr>
          <p:nvPr>
            <p:ph idx="1"/>
          </p:nvPr>
        </p:nvSpPr>
        <p:spPr>
          <a:xfrm>
            <a:off x="838200" y="1454046"/>
            <a:ext cx="10515600" cy="4722917"/>
          </a:xfrm>
        </p:spPr>
        <p:txBody>
          <a:bodyPr>
            <a:normAutofit fontScale="92500" lnSpcReduction="10000"/>
          </a:bodyPr>
          <a:lstStyle/>
          <a:p>
            <a:pPr algn="l" rtl="0"/>
            <a:r>
              <a:rPr lang="en-US" dirty="0"/>
              <a:t>L'ambiente sensoriale da solo non favorisce l'integrazione del bambino</a:t>
            </a:r>
          </a:p>
          <a:p>
            <a:pPr algn="l" rtl="0"/>
            <a:r>
              <a:rPr lang="en-US" dirty="0"/>
              <a:t>Un'atmosfera positiva in cui il bambino può sentirsi al sicuro e a proprio agio, per stabilire una connessione con il terapeuta (</a:t>
            </a:r>
            <a:r>
              <a:rPr lang="en-US" dirty="0" err="1"/>
              <a:t>J.Aires</a:t>
            </a:r>
            <a:r>
              <a:rPr lang="en-US" dirty="0"/>
              <a:t>l'ha descritta come una "connessione di piacere")</a:t>
            </a:r>
          </a:p>
          <a:p>
            <a:pPr algn="l" rtl="0"/>
            <a:r>
              <a:rPr lang="en-US" dirty="0"/>
              <a:t>Scaffolding: un processo in cui i genitori supportano i risultati di un bambino oltre la loro attuale capacità di sviluppare le abilità e le competenze necessarie per la crescita</a:t>
            </a:r>
          </a:p>
          <a:p>
            <a:pPr algn="l" rtl="0"/>
            <a:r>
              <a:rPr lang="en-US" dirty="0"/>
              <a:t>“il processo mediante il quale un terapeuta o un altro assistente regola e controlla elementi di un compito che non corrispondono alle capacità del bambino, consentendo al bambino di concentrarsi su elementi che rientrano nelle sue capacità, ottenendo così il successo nel compito."</a:t>
            </a:r>
            <a:endParaRPr lang="lv-LV" dirty="0"/>
          </a:p>
          <a:p>
            <a:pPr algn="l" rtl="0"/>
            <a:r>
              <a:rPr lang="en-US" sz="2400" i="1" dirty="0">
                <a:hlinkClick r:id="rId3"/>
              </a:rPr>
              <a:t>Sensorialeintegrazione: Teoria e pratica. FA Davis.</a:t>
            </a:r>
            <a:r>
              <a:rPr lang="lv-LV" sz="2400" i="1" dirty="0">
                <a:hlinkClick r:id="rId3"/>
              </a:rPr>
              <a:t>(</a:t>
            </a:r>
            <a:r>
              <a:rPr lang="lv-LV" sz="2400" i="1" dirty="0" err="1">
                <a:hlinkClick r:id="rId3"/>
              </a:rPr>
              <a:t>Bundy</a:t>
            </a:r>
            <a:r>
              <a:rPr lang="lv-LV" sz="2400" i="1" dirty="0">
                <a:hlinkClick r:id="rId3"/>
              </a:rPr>
              <a:t>,</a:t>
            </a:r>
            <a:r>
              <a:rPr lang="lv-LV" sz="2400" i="1" dirty="0" err="1">
                <a:hlinkClick r:id="rId3"/>
              </a:rPr>
              <a:t>sentiero</a:t>
            </a:r>
            <a:r>
              <a:rPr lang="lv-LV" sz="2400" i="1" dirty="0">
                <a:hlinkClick r:id="rId3"/>
              </a:rPr>
              <a:t>, &amp;</a:t>
            </a:r>
            <a:r>
              <a:rPr lang="lv-LV" sz="2400" i="1" dirty="0" err="1">
                <a:hlinkClick r:id="rId3"/>
              </a:rPr>
              <a:t>Marray</a:t>
            </a:r>
            <a:r>
              <a:rPr lang="lv-LV" sz="2400" i="1" dirty="0">
                <a:hlinkClick r:id="rId3"/>
              </a:rPr>
              <a:t>,2002)</a:t>
            </a:r>
            <a:endParaRPr lang="lv-LV" sz="2400" i="1" dirty="0"/>
          </a:p>
          <a:p>
            <a:pPr algn="l" rtl="0"/>
            <a:endParaRPr lang="en-US" dirty="0"/>
          </a:p>
        </p:txBody>
      </p:sp>
    </p:spTree>
    <p:extLst>
      <p:ext uri="{BB962C8B-B14F-4D97-AF65-F5344CB8AC3E}">
        <p14:creationId xmlns:p14="http://schemas.microsoft.com/office/powerpoint/2010/main" val="3931268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it-IT" dirty="0"/>
              <a:t>Ambiente multisensoriale</a:t>
            </a:r>
            <a:endParaRPr lang="en-US" dirty="0"/>
          </a:p>
        </p:txBody>
      </p:sp>
      <p:sp>
        <p:nvSpPr>
          <p:cNvPr id="3" name="Content Placeholder 2"/>
          <p:cNvSpPr>
            <a:spLocks noGrp="1"/>
          </p:cNvSpPr>
          <p:nvPr>
            <p:ph idx="1"/>
          </p:nvPr>
        </p:nvSpPr>
        <p:spPr/>
        <p:txBody>
          <a:bodyPr/>
          <a:lstStyle/>
          <a:p>
            <a:pPr algn="l" rtl="0"/>
            <a:r>
              <a:rPr lang="it-IT" dirty="0"/>
              <a:t>Ambiente </a:t>
            </a:r>
            <a:r>
              <a:rPr lang="en-US" dirty="0" err="1"/>
              <a:t>artificialmente</a:t>
            </a:r>
            <a:r>
              <a:rPr lang="en-US" dirty="0"/>
              <a:t> </a:t>
            </a:r>
            <a:r>
              <a:rPr lang="en-US" dirty="0" err="1"/>
              <a:t>creatoa</a:t>
            </a:r>
            <a:r>
              <a:rPr lang="en-US" dirty="0"/>
              <a:t> e </a:t>
            </a:r>
            <a:r>
              <a:rPr lang="en-US" dirty="0" err="1"/>
              <a:t>dedicato</a:t>
            </a:r>
            <a:r>
              <a:rPr lang="en-US" dirty="0"/>
              <a:t> a stimolare tutti i sensi.</a:t>
            </a:r>
            <a:endParaRPr lang="lv-LV" dirty="0"/>
          </a:p>
          <a:p>
            <a:pPr algn="l" rtl="0"/>
            <a:r>
              <a:rPr lang="en-US" dirty="0"/>
              <a:t>Si </a:t>
            </a:r>
            <a:r>
              <a:rPr lang="en-US" dirty="0" err="1"/>
              <a:t>tratta</a:t>
            </a:r>
            <a:r>
              <a:rPr lang="en-US" dirty="0"/>
              <a:t> di un ambiente sicuro, confortevole e privo di richieste, progettato per responsabilizzare l'individuo fornendo una scelta personale.</a:t>
            </a:r>
            <a:endParaRPr lang="lv-LV" dirty="0"/>
          </a:p>
          <a:p>
            <a:pPr algn="l" rtl="0"/>
            <a:r>
              <a:rPr lang="en-US" dirty="0" err="1"/>
              <a:t>Gli</a:t>
            </a:r>
            <a:r>
              <a:rPr lang="en-US" dirty="0"/>
              <a:t> </a:t>
            </a:r>
            <a:r>
              <a:rPr lang="en-US" dirty="0" err="1"/>
              <a:t>spazi</a:t>
            </a:r>
            <a:r>
              <a:rPr lang="en-US" dirty="0"/>
              <a:t> possono essere passivi e/o </a:t>
            </a:r>
            <a:r>
              <a:rPr lang="en-US" dirty="0" err="1"/>
              <a:t>interattivi</a:t>
            </a:r>
            <a:r>
              <a:rPr lang="en-US" dirty="0"/>
              <a:t> e </a:t>
            </a:r>
            <a:r>
              <a:rPr lang="en-US" dirty="0" err="1"/>
              <a:t>forniscono</a:t>
            </a:r>
            <a:r>
              <a:rPr lang="en-US" dirty="0"/>
              <a:t> </a:t>
            </a:r>
            <a:r>
              <a:rPr lang="en-US" dirty="0" err="1"/>
              <a:t>stimoli</a:t>
            </a:r>
            <a:r>
              <a:rPr lang="en-US" dirty="0"/>
              <a:t> </a:t>
            </a:r>
            <a:r>
              <a:rPr lang="en-US" dirty="0" err="1"/>
              <a:t>che</a:t>
            </a:r>
            <a:r>
              <a:rPr lang="en-US" dirty="0"/>
              <a:t> </a:t>
            </a:r>
            <a:r>
              <a:rPr lang="en-US" dirty="0" err="1"/>
              <a:t>attivano</a:t>
            </a:r>
            <a:r>
              <a:rPr lang="en-US" dirty="0"/>
              <a:t> </a:t>
            </a:r>
            <a:r>
              <a:rPr lang="en-US" dirty="0" err="1"/>
              <a:t>l’interazione</a:t>
            </a:r>
            <a:r>
              <a:rPr lang="en-US" dirty="0"/>
              <a:t> causa – </a:t>
            </a:r>
            <a:r>
              <a:rPr lang="en-US" dirty="0" err="1"/>
              <a:t>effetto</a:t>
            </a:r>
            <a:r>
              <a:rPr lang="en-US" dirty="0"/>
              <a:t>.</a:t>
            </a:r>
            <a:endParaRPr lang="lv-LV" dirty="0"/>
          </a:p>
          <a:p>
            <a:pPr algn="l" rtl="0"/>
            <a:r>
              <a:rPr lang="en-US" dirty="0" err="1"/>
              <a:t>L'azione</a:t>
            </a:r>
            <a:r>
              <a:rPr lang="en-US" dirty="0"/>
              <a:t> nella stanza è facilitata da un'interazione a tre vie tra il partecipante, l'accompagnatore esperto e l'ambiente stesso.</a:t>
            </a:r>
          </a:p>
        </p:txBody>
      </p:sp>
    </p:spTree>
    <p:extLst>
      <p:ext uri="{BB962C8B-B14F-4D97-AF65-F5344CB8AC3E}">
        <p14:creationId xmlns:p14="http://schemas.microsoft.com/office/powerpoint/2010/main" val="615693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it-IT" dirty="0"/>
              <a:t>Ambiente multisensoriale</a:t>
            </a:r>
            <a:endParaRPr lang="en-US" dirty="0"/>
          </a:p>
        </p:txBody>
      </p:sp>
      <p:sp>
        <p:nvSpPr>
          <p:cNvPr id="3" name="Content Placeholder 2"/>
          <p:cNvSpPr>
            <a:spLocks noGrp="1"/>
          </p:cNvSpPr>
          <p:nvPr>
            <p:ph idx="1"/>
          </p:nvPr>
        </p:nvSpPr>
        <p:spPr/>
        <p:txBody>
          <a:bodyPr>
            <a:normAutofit lnSpcReduction="10000"/>
          </a:bodyPr>
          <a:lstStyle/>
          <a:p>
            <a:pPr algn="l" rtl="0"/>
            <a:r>
              <a:rPr lang="en-US" dirty="0"/>
              <a:t>Il mezzo più importante di integrazione sensoriale nello sviluppo pratico è la fornitura di un </a:t>
            </a:r>
            <a:r>
              <a:rPr lang="en-US" dirty="0" err="1"/>
              <a:t>adeguato</a:t>
            </a:r>
            <a:r>
              <a:rPr lang="en-US" dirty="0"/>
              <a:t> </a:t>
            </a:r>
            <a:r>
              <a:rPr lang="en-US" dirty="0" err="1"/>
              <a:t>ambiente</a:t>
            </a:r>
            <a:endParaRPr lang="en-US" dirty="0"/>
          </a:p>
          <a:p>
            <a:pPr algn="l" rtl="0"/>
            <a:r>
              <a:rPr lang="en-US" dirty="0" err="1"/>
              <a:t>Accessibilità</a:t>
            </a:r>
            <a:r>
              <a:rPr lang="en-US" dirty="0"/>
              <a:t> –</a:t>
            </a:r>
            <a:r>
              <a:rPr lang="en-US" dirty="0" err="1"/>
              <a:t>ambiente</a:t>
            </a:r>
            <a:r>
              <a:rPr lang="en-US" dirty="0"/>
              <a:t> </a:t>
            </a:r>
            <a:r>
              <a:rPr lang="lv-LV" dirty="0"/>
              <a:t>e</a:t>
            </a:r>
            <a:r>
              <a:rPr lang="it-IT" dirty="0"/>
              <a:t> </a:t>
            </a:r>
            <a:r>
              <a:rPr lang="en-US" dirty="0" err="1"/>
              <a:t>attrezzatura</a:t>
            </a:r>
            <a:r>
              <a:rPr lang="en-US" dirty="0"/>
              <a:t> </a:t>
            </a:r>
            <a:r>
              <a:rPr lang="en-US" dirty="0" err="1"/>
              <a:t>motivante</a:t>
            </a:r>
            <a:r>
              <a:rPr lang="en-US" dirty="0"/>
              <a:t> e facile </a:t>
            </a:r>
            <a:r>
              <a:rPr lang="en-US" dirty="0" err="1"/>
              <a:t>sul</a:t>
            </a:r>
            <a:r>
              <a:rPr lang="en-US" dirty="0"/>
              <a:t> piano </a:t>
            </a:r>
            <a:r>
              <a:rPr lang="en-US" dirty="0" err="1"/>
              <a:t>comunicativo</a:t>
            </a:r>
            <a:r>
              <a:rPr lang="en-US" dirty="0"/>
              <a:t> </a:t>
            </a:r>
          </a:p>
          <a:p>
            <a:pPr algn="l" rtl="0"/>
            <a:r>
              <a:rPr lang="en-US" dirty="0"/>
              <a:t>Lavorare nella zona di “</a:t>
            </a:r>
            <a:r>
              <a:rPr lang="en-US" dirty="0" err="1"/>
              <a:t>sviluppo</a:t>
            </a:r>
            <a:r>
              <a:rPr lang="en-US" dirty="0"/>
              <a:t> </a:t>
            </a:r>
            <a:r>
              <a:rPr lang="en-US" dirty="0" err="1"/>
              <a:t>prossimale</a:t>
            </a:r>
            <a:r>
              <a:rPr lang="en-US" dirty="0"/>
              <a:t>", sottolineando l'attenzione al tatto (</a:t>
            </a:r>
            <a:r>
              <a:rPr lang="en-US" dirty="0" err="1"/>
              <a:t>abilità</a:t>
            </a:r>
            <a:r>
              <a:rPr lang="en-US" dirty="0"/>
              <a:t> </a:t>
            </a:r>
            <a:r>
              <a:rPr lang="en-US" dirty="0" err="1"/>
              <a:t>fini</a:t>
            </a:r>
            <a:r>
              <a:rPr lang="en-US" dirty="0"/>
              <a:t> </a:t>
            </a:r>
            <a:r>
              <a:rPr lang="en-US" dirty="0" err="1"/>
              <a:t>motorie</a:t>
            </a:r>
            <a:r>
              <a:rPr lang="en-US" dirty="0"/>
              <a:t>), mantenendo </a:t>
            </a:r>
            <a:r>
              <a:rPr lang="en-US" dirty="0" err="1"/>
              <a:t>l'equilibrio</a:t>
            </a:r>
            <a:r>
              <a:rPr lang="en-US" dirty="0"/>
              <a:t> e la </a:t>
            </a:r>
            <a:r>
              <a:rPr lang="en-US" dirty="0" err="1"/>
              <a:t>propipocezione</a:t>
            </a:r>
            <a:endParaRPr lang="en-US" dirty="0"/>
          </a:p>
          <a:p>
            <a:pPr algn="l" rtl="0"/>
            <a:r>
              <a:rPr lang="lv-LV" dirty="0" err="1"/>
              <a:t>Sicurezza</a:t>
            </a:r>
            <a:r>
              <a:rPr lang="en-US" dirty="0"/>
              <a:t> è il più importanteaspetto</a:t>
            </a:r>
            <a:endParaRPr lang="lv-LV" dirty="0"/>
          </a:p>
          <a:p>
            <a:pPr marL="0" indent="0" algn="l" rtl="0">
              <a:buNone/>
            </a:pPr>
            <a:r>
              <a:rPr lang="en-US" sz="2400" i="1" dirty="0">
                <a:hlinkClick r:id="rId3"/>
              </a:rPr>
              <a:t>IlProgramma di modulazione sensoriale per adolescenti eAdulti</a:t>
            </a:r>
            <a:r>
              <a:rPr lang="lv-LV" sz="2400" i="1" dirty="0">
                <a:hlinkClick r:id="rId3"/>
              </a:rPr>
              <a:t>(</a:t>
            </a:r>
            <a:r>
              <a:rPr lang="en-US" sz="2400" i="1" dirty="0">
                <a:hlinkClick r:id="rId3"/>
              </a:rPr>
              <a:t>Champagne</a:t>
            </a:r>
            <a:r>
              <a:rPr lang="lv-LV" sz="2400" i="1" dirty="0">
                <a:hlinkClick r:id="rId3"/>
              </a:rPr>
              <a:t>, 2017)</a:t>
            </a:r>
            <a:br>
              <a:rPr lang="en-US" dirty="0"/>
            </a:br>
            <a:endParaRPr lang="en-US" dirty="0"/>
          </a:p>
        </p:txBody>
      </p:sp>
    </p:spTree>
    <p:extLst>
      <p:ext uri="{BB962C8B-B14F-4D97-AF65-F5344CB8AC3E}">
        <p14:creationId xmlns:p14="http://schemas.microsoft.com/office/powerpoint/2010/main" val="4009401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it-IT" dirty="0"/>
              <a:t>Ambiente multisensoriale </a:t>
            </a:r>
            <a:endParaRPr lang="en-US" dirty="0"/>
          </a:p>
        </p:txBody>
      </p:sp>
      <p:sp>
        <p:nvSpPr>
          <p:cNvPr id="3" name="Content Placeholder 2"/>
          <p:cNvSpPr>
            <a:spLocks noGrp="1"/>
          </p:cNvSpPr>
          <p:nvPr>
            <p:ph idx="1"/>
          </p:nvPr>
        </p:nvSpPr>
        <p:spPr/>
        <p:txBody>
          <a:bodyPr/>
          <a:lstStyle/>
          <a:p>
            <a:pPr algn="l" rtl="0"/>
            <a:r>
              <a:rPr lang="en-US" dirty="0"/>
              <a:t> La </a:t>
            </a:r>
            <a:r>
              <a:rPr lang="en-US" dirty="0" err="1"/>
              <a:t>stimolazione</a:t>
            </a:r>
            <a:r>
              <a:rPr lang="en-US" dirty="0"/>
              <a:t> </a:t>
            </a:r>
            <a:r>
              <a:rPr lang="en-US" dirty="0" err="1"/>
              <a:t>multisensoriale</a:t>
            </a:r>
            <a:r>
              <a:rPr lang="en-US" dirty="0"/>
              <a:t>  </a:t>
            </a:r>
            <a:r>
              <a:rPr lang="en-US" dirty="0" err="1"/>
              <a:t>si</a:t>
            </a:r>
            <a:r>
              <a:rPr lang="en-US" dirty="0"/>
              <a:t> produce con </a:t>
            </a:r>
            <a:r>
              <a:rPr lang="en-US" dirty="0" err="1"/>
              <a:t>sufficiente</a:t>
            </a:r>
            <a:r>
              <a:rPr lang="en-US" dirty="0"/>
              <a:t> </a:t>
            </a:r>
            <a:r>
              <a:rPr lang="en-US" dirty="0" err="1"/>
              <a:t>frequenza</a:t>
            </a:r>
            <a:r>
              <a:rPr lang="en-US" dirty="0"/>
              <a:t>, intensità e </a:t>
            </a:r>
            <a:r>
              <a:rPr lang="en-US" dirty="0" err="1"/>
              <a:t>durata</a:t>
            </a:r>
            <a:r>
              <a:rPr lang="en-US" dirty="0"/>
              <a:t> </a:t>
            </a:r>
            <a:r>
              <a:rPr lang="en-US" dirty="0" err="1"/>
              <a:t>aumentando</a:t>
            </a:r>
            <a:r>
              <a:rPr lang="en-US" dirty="0"/>
              <a:t> l'eccitazione cerebrale portando a un cervello più organizzato che consente una maggiore attività funzionale eapprendimento</a:t>
            </a:r>
            <a:endParaRPr lang="lv-LV" dirty="0"/>
          </a:p>
          <a:p>
            <a:pPr algn="l" rtl="0"/>
            <a:r>
              <a:rPr lang="en-US" dirty="0"/>
              <a:t>Periodi intensi di stimolazione sensoriale che utilizzano movimenti ripetuti, suoni, tatto ed esercizi visivi aiutano lentamente a creare nuovi percorsi neuronali nel cervello dove erano danneggiati o sottosviluppati (</a:t>
            </a:r>
            <a:r>
              <a:rPr lang="en-US" dirty="0" err="1"/>
              <a:t>De Boer</a:t>
            </a:r>
            <a:r>
              <a:rPr lang="en-US" dirty="0"/>
              <a:t>&amp;</a:t>
            </a:r>
            <a:r>
              <a:rPr lang="en-US" dirty="0" err="1"/>
              <a:t>Sutanto</a:t>
            </a:r>
            <a:r>
              <a:rPr lang="en-US" dirty="0"/>
              <a:t>, 1997; Robbins, 2000)</a:t>
            </a:r>
          </a:p>
        </p:txBody>
      </p:sp>
    </p:spTree>
    <p:extLst>
      <p:ext uri="{BB962C8B-B14F-4D97-AF65-F5344CB8AC3E}">
        <p14:creationId xmlns:p14="http://schemas.microsoft.com/office/powerpoint/2010/main" val="2571297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a:t>Intervento centrato sul bambino</a:t>
            </a:r>
          </a:p>
        </p:txBody>
      </p:sp>
      <p:sp>
        <p:nvSpPr>
          <p:cNvPr id="3" name="Content Placeholder 2"/>
          <p:cNvSpPr>
            <a:spLocks noGrp="1"/>
          </p:cNvSpPr>
          <p:nvPr>
            <p:ph idx="1"/>
          </p:nvPr>
        </p:nvSpPr>
        <p:spPr>
          <a:xfrm>
            <a:off x="838200" y="1349115"/>
            <a:ext cx="10515600" cy="5366478"/>
          </a:xfrm>
        </p:spPr>
        <p:txBody>
          <a:bodyPr>
            <a:normAutofit/>
          </a:bodyPr>
          <a:lstStyle/>
          <a:p>
            <a:pPr algn="l" rtl="0"/>
            <a:r>
              <a:rPr lang="en-US" dirty="0"/>
              <a:t> La </a:t>
            </a:r>
            <a:r>
              <a:rPr lang="en-US" dirty="0" err="1"/>
              <a:t>reazione</a:t>
            </a:r>
            <a:r>
              <a:rPr lang="en-US" dirty="0"/>
              <a:t> del bambino è determinata dall'attività e dalla comunicazione, non dalla guida dell'adulto</a:t>
            </a:r>
          </a:p>
          <a:p>
            <a:pPr algn="l" rtl="0"/>
            <a:r>
              <a:rPr lang="en-US" dirty="0"/>
              <a:t>Il terapeuta fornisce un ambiente adattato per quei bambini che hanno minime opportunità di creare i propri giochi, ambiente o comunicazione. In questa struttura, il bambino ha l'opportunità di fare delle scelte e pianificare le proprie interazioni</a:t>
            </a:r>
          </a:p>
          <a:p>
            <a:pPr algn="l" rtl="0"/>
            <a:r>
              <a:rPr lang="en-US" dirty="0"/>
              <a:t>Le attività vengono modificate secondo necessità per consentire al bambino di mantenere un livello ottimale di eccitazione, attenzione e uno stato emotivo positivo, sfidando le sue capacità motorie, capacità organizzative e capacità di pianificare e organizzare le sue attività e</a:t>
            </a:r>
            <a:r>
              <a:rPr lang="en-US" dirty="0" err="1"/>
              <a:t>ambiente.</a:t>
            </a:r>
            <a:r>
              <a:rPr lang="en-US" sz="2000" i="1" dirty="0" err="1">
                <a:hlinkClick r:id="rId3"/>
              </a:rPr>
              <a:t>Il</a:t>
            </a:r>
            <a:r>
              <a:rPr lang="en-US" sz="2000" i="1" dirty="0">
                <a:hlinkClick r:id="rId3"/>
              </a:rPr>
              <a:t> routine quotidiane delle famiglie di bambini con autismo: esaminare l'impatto delle difficoltà di elaborazione sensoriale sulfamiglia</a:t>
            </a:r>
            <a:r>
              <a:rPr lang="en-US" sz="2000" dirty="0">
                <a:hlinkClick r:id="rId3"/>
              </a:rPr>
              <a:t> </a:t>
            </a:r>
            <a:r>
              <a:rPr lang="lv-LV" sz="2000" dirty="0">
                <a:hlinkClick r:id="rId3"/>
              </a:rPr>
              <a:t>(</a:t>
            </a:r>
            <a:r>
              <a:rPr lang="en-US" sz="2000" dirty="0" err="1">
                <a:hlinkClick r:id="rId3"/>
              </a:rPr>
              <a:t>Schaaf</a:t>
            </a:r>
            <a:r>
              <a:rPr lang="lv-LV" sz="2000" dirty="0">
                <a:hlinkClick r:id="rId3"/>
              </a:rPr>
              <a:t> </a:t>
            </a:r>
            <a:r>
              <a:rPr lang="lv-LV" sz="2000" dirty="0" err="1">
                <a:hlinkClick r:id="rId3"/>
              </a:rPr>
              <a:t>et</a:t>
            </a:r>
            <a:r>
              <a:rPr lang="lv-LV" sz="2000" dirty="0">
                <a:hlinkClick r:id="rId3"/>
              </a:rPr>
              <a:t> </a:t>
            </a:r>
            <a:r>
              <a:rPr lang="lv-LV" sz="2000" dirty="0" err="1">
                <a:hlinkClick r:id="rId3"/>
              </a:rPr>
              <a:t>al</a:t>
            </a:r>
            <a:r>
              <a:rPr lang="lv-LV" sz="2000" dirty="0">
                <a:hlinkClick r:id="rId3"/>
              </a:rPr>
              <a:t>., 2011)</a:t>
            </a:r>
            <a:endParaRPr lang="en-US" sz="2000" dirty="0"/>
          </a:p>
        </p:txBody>
      </p:sp>
    </p:spTree>
    <p:extLst>
      <p:ext uri="{BB962C8B-B14F-4D97-AF65-F5344CB8AC3E}">
        <p14:creationId xmlns:p14="http://schemas.microsoft.com/office/powerpoint/2010/main" val="1993058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lv-LV" dirty="0" err="1"/>
              <a:t>Giocare</a:t>
            </a:r>
            <a:r>
              <a:rPr lang="lv-LV" dirty="0"/>
              <a:t> </a:t>
            </a:r>
            <a:r>
              <a:rPr lang="lv-LV" dirty="0" err="1"/>
              <a:t>e</a:t>
            </a:r>
            <a:r>
              <a:rPr lang="lv-LV" dirty="0"/>
              <a:t> </a:t>
            </a:r>
            <a:r>
              <a:rPr lang="lv-LV" dirty="0" err="1"/>
              <a:t>Giochi</a:t>
            </a:r>
            <a:r>
              <a:rPr lang="lv-LV" dirty="0"/>
              <a:t> </a:t>
            </a:r>
            <a:r>
              <a:rPr lang="lv-LV" dirty="0" err="1"/>
              <a:t>come</a:t>
            </a:r>
            <a:r>
              <a:rPr lang="lv-LV" dirty="0"/>
              <a:t> </a:t>
            </a:r>
            <a:r>
              <a:rPr lang="lv-LV" dirty="0" err="1"/>
              <a:t>intervento</a:t>
            </a:r>
            <a:endParaRPr lang="en-US" dirty="0"/>
          </a:p>
        </p:txBody>
      </p:sp>
      <p:sp>
        <p:nvSpPr>
          <p:cNvPr id="3" name="Content Placeholder 2"/>
          <p:cNvSpPr>
            <a:spLocks noGrp="1"/>
          </p:cNvSpPr>
          <p:nvPr>
            <p:ph idx="1"/>
          </p:nvPr>
        </p:nvSpPr>
        <p:spPr/>
        <p:txBody>
          <a:bodyPr>
            <a:normAutofit/>
          </a:bodyPr>
          <a:lstStyle/>
          <a:p>
            <a:pPr algn="l" rtl="0"/>
            <a:r>
              <a:rPr lang="en-US" dirty="0"/>
              <a:t>Il terapeuta coinvolge il bambino come partner attivo nel processo terapeutico, ampliandone le idee e le </a:t>
            </a:r>
            <a:r>
              <a:rPr lang="en-US" dirty="0" err="1"/>
              <a:t>cognizioni</a:t>
            </a:r>
            <a:endParaRPr lang="en-US" dirty="0"/>
          </a:p>
          <a:p>
            <a:pPr algn="l" rtl="0"/>
            <a:r>
              <a:rPr lang="en-US" dirty="0"/>
              <a:t>Giochi di ruolo e temi creativi</a:t>
            </a:r>
          </a:p>
          <a:p>
            <a:pPr algn="l" rtl="0"/>
            <a:r>
              <a:rPr lang="en-US" dirty="0"/>
              <a:t>Prendi in considerazione il livello di abilità, la sensibilità sensoriale e sensoriale del bambino</a:t>
            </a:r>
          </a:p>
          <a:p>
            <a:pPr algn="l" rtl="0"/>
            <a:r>
              <a:rPr lang="en-US" dirty="0"/>
              <a:t>Le attività sono spesso divertenti ed eccitanti, </a:t>
            </a:r>
            <a:r>
              <a:rPr lang="en-US" dirty="0" err="1"/>
              <a:t>quindi</a:t>
            </a:r>
            <a:r>
              <a:rPr lang="en-US" dirty="0"/>
              <a:t> </a:t>
            </a:r>
            <a:r>
              <a:rPr lang="en-US" dirty="0" err="1"/>
              <a:t>motivano</a:t>
            </a:r>
            <a:r>
              <a:rPr lang="it-IT" dirty="0"/>
              <a:t> il coinvolgimento</a:t>
            </a:r>
            <a:endParaRPr lang="lv-LV" dirty="0"/>
          </a:p>
          <a:p>
            <a:pPr algn="l" rtl="0"/>
            <a:r>
              <a:rPr lang="en-US" sz="2400" i="1" dirty="0">
                <a:hlinkClick r:id="rId3"/>
              </a:rPr>
              <a:t>UNterapia basata su giochi di rilevamento del movimento per favorire l'apprendimento dei bambini con integrazione sensorialedisfunzione</a:t>
            </a:r>
            <a:r>
              <a:rPr lang="lv-LV" sz="2400" i="1" dirty="0">
                <a:hlinkClick r:id="rId3"/>
              </a:rPr>
              <a:t>(</a:t>
            </a:r>
            <a:r>
              <a:rPr lang="en-US" sz="2400" i="1" dirty="0">
                <a:hlinkClick r:id="rId3"/>
              </a:rPr>
              <a:t>Chuang &amp;</a:t>
            </a:r>
            <a:r>
              <a:rPr lang="en-US" sz="2400" i="1" dirty="0" err="1">
                <a:hlinkClick r:id="rId3"/>
              </a:rPr>
              <a:t>Kuo</a:t>
            </a:r>
            <a:r>
              <a:rPr lang="en-US" sz="2400" i="1" dirty="0">
                <a:hlinkClick r:id="rId3"/>
              </a:rPr>
              <a:t>,</a:t>
            </a:r>
            <a:r>
              <a:rPr lang="lv-LV" sz="2400" i="1" dirty="0">
                <a:hlinkClick r:id="rId3"/>
              </a:rPr>
              <a:t> </a:t>
            </a:r>
            <a:r>
              <a:rPr lang="en-US" sz="2400" i="1" dirty="0">
                <a:hlinkClick r:id="rId3"/>
              </a:rPr>
              <a:t>2016) </a:t>
            </a:r>
            <a:endParaRPr lang="en-US" sz="2400" i="1" dirty="0"/>
          </a:p>
        </p:txBody>
      </p:sp>
    </p:spTree>
    <p:extLst>
      <p:ext uri="{BB962C8B-B14F-4D97-AF65-F5344CB8AC3E}">
        <p14:creationId xmlns:p14="http://schemas.microsoft.com/office/powerpoint/2010/main" val="14771505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it-IT" dirty="0"/>
              <a:t>Strategie </a:t>
            </a:r>
            <a:endParaRPr lang="en-US" dirty="0"/>
          </a:p>
        </p:txBody>
      </p:sp>
      <p:sp>
        <p:nvSpPr>
          <p:cNvPr id="3" name="Content Placeholder 2"/>
          <p:cNvSpPr>
            <a:spLocks noGrp="1"/>
          </p:cNvSpPr>
          <p:nvPr>
            <p:ph idx="1"/>
          </p:nvPr>
        </p:nvSpPr>
        <p:spPr/>
        <p:txBody>
          <a:bodyPr>
            <a:normAutofit/>
          </a:bodyPr>
          <a:lstStyle/>
          <a:p>
            <a:pPr algn="l" rtl="0"/>
            <a:r>
              <a:rPr lang="en-US" dirty="0"/>
              <a:t>È necessario anticipare la capacità del bambino di svolgere determinate attività al fine di fornire un sostegno adeguato al bambino, in modo che possa svolgere </a:t>
            </a:r>
            <a:r>
              <a:rPr lang="en-US" dirty="0" err="1"/>
              <a:t>attività</a:t>
            </a:r>
            <a:r>
              <a:rPr lang="en-US" dirty="0"/>
              <a:t> sempre </a:t>
            </a:r>
            <a:r>
              <a:rPr lang="en-US" dirty="0" err="1"/>
              <a:t>più</a:t>
            </a:r>
            <a:r>
              <a:rPr lang="en-US" dirty="0"/>
              <a:t> </a:t>
            </a:r>
            <a:r>
              <a:rPr lang="en-US" dirty="0" err="1"/>
              <a:t>complesse</a:t>
            </a:r>
            <a:r>
              <a:rPr lang="en-US" dirty="0"/>
              <a:t>.</a:t>
            </a:r>
          </a:p>
          <a:p>
            <a:pPr algn="l" rtl="0"/>
            <a:r>
              <a:rPr lang="en-US" dirty="0"/>
              <a:t>Promuovere il successo del bambino adattandosi all'ambiente sociale e fisico, al livello della prova e alle regole di gioco</a:t>
            </a:r>
          </a:p>
          <a:p>
            <a:pPr algn="l" rtl="0"/>
            <a:r>
              <a:rPr lang="en-US" dirty="0"/>
              <a:t>Una serie costante di reazioni adattative deve essere creata per soddisfare le esigenze dinamiche dell'ambiente in modo efficiente eappropriatamente</a:t>
            </a:r>
            <a:endParaRPr lang="lv-LV" dirty="0"/>
          </a:p>
          <a:p>
            <a:pPr algn="l" rtl="0"/>
            <a:r>
              <a:rPr lang="en-US" sz="2400" i="1" dirty="0"/>
              <a:t>SensorialeStrategie per calmare e coinvolgere i bambini con spettro autisticoDisturbo</a:t>
            </a:r>
            <a:r>
              <a:rPr lang="lv-LV" sz="2400" i="1" dirty="0"/>
              <a:t>. (</a:t>
            </a:r>
            <a:r>
              <a:rPr lang="en-US" sz="2400" i="1" dirty="0" err="1">
                <a:hlinkClick r:id="rId3" tooltip="Aimee Piller"/>
              </a:rPr>
              <a:t>Piller</a:t>
            </a:r>
            <a:r>
              <a:rPr lang="lv-LV" sz="2400" i="1" dirty="0"/>
              <a:t>&amp;</a:t>
            </a:r>
            <a:r>
              <a:rPr lang="en-US" sz="2400" i="1" dirty="0" err="1">
                <a:hlinkClick r:id="rId3" tooltip="Joseph Barimo"/>
              </a:rPr>
              <a:t>Barimo</a:t>
            </a:r>
            <a:r>
              <a:rPr lang="lv-LV" sz="2400" i="1" dirty="0"/>
              <a:t>, 2019)</a:t>
            </a:r>
            <a:endParaRPr lang="en-US" sz="2400" i="1" dirty="0"/>
          </a:p>
          <a:p>
            <a:pPr marL="0" indent="0" algn="l" rtl="0">
              <a:buNone/>
            </a:pPr>
            <a:endParaRPr lang="en-US" dirty="0"/>
          </a:p>
          <a:p>
            <a:pPr algn="l" rtl="0"/>
            <a:endParaRPr lang="en-US" dirty="0"/>
          </a:p>
        </p:txBody>
      </p:sp>
    </p:spTree>
    <p:extLst>
      <p:ext uri="{BB962C8B-B14F-4D97-AF65-F5344CB8AC3E}">
        <p14:creationId xmlns:p14="http://schemas.microsoft.com/office/powerpoint/2010/main" val="28227395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393</TotalTime>
  <Words>4143</Words>
  <Application>Microsoft Office PowerPoint</Application>
  <PresentationFormat>Widescreen</PresentationFormat>
  <Paragraphs>256</Paragraphs>
  <Slides>21</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Times New Roman</vt:lpstr>
      <vt:lpstr>Office Theme</vt:lpstr>
      <vt:lpstr>Principi base dell’approccio terapeutico multisensoriale</vt:lpstr>
      <vt:lpstr>Integrazione sensoriale </vt:lpstr>
      <vt:lpstr>Supporto terapeutico e professionale</vt:lpstr>
      <vt:lpstr>Ambiente multisensoriale</vt:lpstr>
      <vt:lpstr>Ambiente multisensoriale</vt:lpstr>
      <vt:lpstr>Ambiente multisensoriale </vt:lpstr>
      <vt:lpstr>Intervento centrato sul bambino</vt:lpstr>
      <vt:lpstr>Giocare e Giochi come intervento</vt:lpstr>
      <vt:lpstr>Strategie </vt:lpstr>
      <vt:lpstr>Intervento basato sulla teoria dell'integrazione sensoriale</vt:lpstr>
      <vt:lpstr>Modificare  l'ambiente e sostenere le attività del bambino</vt:lpstr>
      <vt:lpstr>Modifiche sensoriali </vt:lpstr>
      <vt:lpstr>PowerPoint Presentation</vt:lpstr>
      <vt:lpstr>Modifiche sensoriali</vt:lpstr>
      <vt:lpstr>Combinare i sensi con abilità motorie e pratiche</vt:lpstr>
      <vt:lpstr>Combinare i sensi con abilità motorie e pratiche</vt:lpstr>
      <vt:lpstr>Combinare i sensi con abilità motorie e pratiche</vt:lpstr>
      <vt:lpstr>Combinare i sensi con abilità motorie e pratiche</vt:lpstr>
      <vt:lpstr>Combinare i sensi con abilità motorie e pratiche</vt:lpstr>
      <vt:lpstr>Modello PEO</vt:lpstr>
      <vt:lpstr>Bibliografia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Sensorās integrācijas  terapijas pamatprincipi</dc:title>
  <dc:creator>Aivars.Kaupuzs</dc:creator>
  <cp:lastModifiedBy>gilberto marzano</cp:lastModifiedBy>
  <cp:revision>29</cp:revision>
  <dcterms:created xsi:type="dcterms:W3CDTF">2020-02-29T12:02:28Z</dcterms:created>
  <dcterms:modified xsi:type="dcterms:W3CDTF">2022-03-15T16:59:38Z</dcterms:modified>
</cp:coreProperties>
</file>