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58" r:id="rId3"/>
    <p:sldId id="259" r:id="rId4"/>
    <p:sldId id="282" r:id="rId5"/>
    <p:sldId id="260" r:id="rId6"/>
    <p:sldId id="281"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5" r:id="rId21"/>
    <p:sldId id="28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029" autoAdjust="0"/>
  </p:normalViewPr>
  <p:slideViewPr>
    <p:cSldViewPr snapToGrid="0">
      <p:cViewPr>
        <p:scale>
          <a:sx n="67" d="100"/>
          <a:sy n="67" d="100"/>
        </p:scale>
        <p:origin x="-1267" y="-1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711522-55E7-424E-9BC8-19C0B6A180AB}" type="datetimeFigureOut">
              <a:rPr lang="en-US" smtClean="0"/>
              <a:t>3/22/2022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A5785E-A816-4678-95E8-F15927D59372}" type="slidenum">
              <a:rPr lang="en-US" smtClean="0"/>
              <a:t>‹#›</a:t>
            </a:fld>
            <a:endParaRPr lang="en-US"/>
          </a:p>
        </p:txBody>
      </p:sp>
    </p:spTree>
    <p:extLst>
      <p:ext uri="{BB962C8B-B14F-4D97-AF65-F5344CB8AC3E}">
        <p14:creationId xmlns:p14="http://schemas.microsoft.com/office/powerpoint/2010/main" val="3707989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Virkne precīzi definētu un konsekventu principu identificē un atšķir </a:t>
            </a:r>
            <a:r>
              <a:rPr lang="lv-LV" dirty="0" err="1" smtClean="0"/>
              <a:t>sensoro</a:t>
            </a:r>
            <a:r>
              <a:rPr lang="lv-LV" dirty="0" smtClean="0"/>
              <a:t> integrāciju no intervences. Šie jēdzieni veido uzticības platformu, kurā var novērtēt individuālās intervences atbilstību noteiktajiem un pieņemtajiem </a:t>
            </a:r>
            <a:r>
              <a:rPr lang="lv-LV" dirty="0" err="1" smtClean="0"/>
              <a:t>sensorās</a:t>
            </a:r>
            <a:r>
              <a:rPr lang="lv-LV" dirty="0" smtClean="0"/>
              <a:t> integrācijas principiem. (</a:t>
            </a:r>
            <a:r>
              <a:rPr lang="lv-LV" dirty="0" err="1" smtClean="0"/>
              <a:t>Parham</a:t>
            </a:r>
            <a:r>
              <a:rPr lang="lv-LV" dirty="0" smtClean="0"/>
              <a:t>, </a:t>
            </a:r>
            <a:r>
              <a:rPr lang="lv-LV" dirty="0" err="1" smtClean="0"/>
              <a:t>Cohn</a:t>
            </a:r>
            <a:r>
              <a:rPr lang="lv-LV" dirty="0" smtClean="0"/>
              <a:t>, &amp; </a:t>
            </a:r>
            <a:r>
              <a:rPr lang="lv-LV" dirty="0" err="1" smtClean="0"/>
              <a:t>Koomar</a:t>
            </a:r>
            <a:r>
              <a:rPr lang="lv-LV" dirty="0" smtClean="0"/>
              <a:t>, 2003).</a:t>
            </a:r>
          </a:p>
          <a:p>
            <a:r>
              <a:rPr lang="lv-LV" dirty="0" smtClean="0"/>
              <a:t>Raksturīgā attīstība</a:t>
            </a:r>
          </a:p>
          <a:p>
            <a:r>
              <a:rPr lang="lv-LV" dirty="0" smtClean="0"/>
              <a:t>Intervence, izmantojot </a:t>
            </a:r>
            <a:r>
              <a:rPr lang="lv-LV" dirty="0" err="1" smtClean="0"/>
              <a:t>sensorās</a:t>
            </a:r>
            <a:r>
              <a:rPr lang="lv-LV" dirty="0" smtClean="0"/>
              <a:t> integrācijas teoriju, imitē dabīgo, fizikālo rotaļu un paliek bērna atmiņā, lai mācītos un attīstītos. Integrācija ir dinamisks process, kas ļauj bērnam ietekmēt un pielāgot notikumus pastāvīgi mainīgajā vidē. Drošas terapeitiskās struktūras ietvaros un ar īpašiem norādījumiem kā darboties ar cilvēkiem un priekšmetiem, bērns sajūtas apstrādā dažādos ātrumos, intensitātē un nozīmīguma pakāpē un pēc tam veido darbību paraugus, kas nepieciešami, lai veidotu prasmes, kuras bērns nevar iegūt pats par sevi. Notikumi tiek veidoti tāpat kā ikdienas dzīve, ir nepieciešama virkne arvien sarežģītāku, pielāgotāku reakciju, kas balstās uz </a:t>
            </a:r>
            <a:r>
              <a:rPr lang="lv-LV" dirty="0" err="1" smtClean="0"/>
              <a:t>sensoro</a:t>
            </a:r>
            <a:r>
              <a:rPr lang="lv-LV" dirty="0" smtClean="0"/>
              <a:t> uztveri. Šī saskarsme, kas paredzēta pozitīvai un pilnvērtīgai pieredzei, palīdz veidot bērna izaugsmi un attīstību, veicina turpmāku attiecību izpēti (</a:t>
            </a:r>
            <a:r>
              <a:rPr lang="lv-LV" dirty="0" err="1" smtClean="0"/>
              <a:t>Parham</a:t>
            </a:r>
            <a:r>
              <a:rPr lang="lv-LV" dirty="0" smtClean="0"/>
              <a:t> &amp; </a:t>
            </a:r>
            <a:r>
              <a:rPr lang="lv-LV" dirty="0" err="1" smtClean="0"/>
              <a:t>Mailloux</a:t>
            </a:r>
            <a:r>
              <a:rPr lang="lv-LV" dirty="0" smtClean="0"/>
              <a:t>, 2004; </a:t>
            </a:r>
            <a:r>
              <a:rPr lang="lv-LV" dirty="0" err="1" smtClean="0"/>
              <a:t>Spitzer</a:t>
            </a:r>
            <a:r>
              <a:rPr lang="lv-LV" dirty="0" smtClean="0"/>
              <a:t> &amp; </a:t>
            </a:r>
            <a:r>
              <a:rPr lang="lv-LV" dirty="0" err="1" smtClean="0"/>
              <a:t>Smith</a:t>
            </a:r>
            <a:r>
              <a:rPr lang="lv-LV" dirty="0" smtClean="0"/>
              <a:t> </a:t>
            </a:r>
            <a:r>
              <a:rPr lang="lv-LV" dirty="0" err="1" smtClean="0"/>
              <a:t>RoleY</a:t>
            </a:r>
            <a:r>
              <a:rPr lang="lv-LV" dirty="0" smtClean="0"/>
              <a:t>, 2001).</a:t>
            </a:r>
            <a:endParaRPr lang="lv-LV" dirty="0"/>
          </a:p>
        </p:txBody>
      </p:sp>
      <p:sp>
        <p:nvSpPr>
          <p:cNvPr id="4" name="Slide Number Placeholder 3"/>
          <p:cNvSpPr>
            <a:spLocks noGrp="1"/>
          </p:cNvSpPr>
          <p:nvPr>
            <p:ph type="sldNum" sz="quarter" idx="10"/>
          </p:nvPr>
        </p:nvSpPr>
        <p:spPr/>
        <p:txBody>
          <a:bodyPr/>
          <a:lstStyle/>
          <a:p>
            <a:fld id="{8CA5785E-A816-4678-95E8-F15927D59372}" type="slidenum">
              <a:rPr lang="en-US" smtClean="0"/>
              <a:t>2</a:t>
            </a:fld>
            <a:endParaRPr lang="en-US"/>
          </a:p>
        </p:txBody>
      </p:sp>
    </p:spTree>
    <p:extLst>
      <p:ext uri="{BB962C8B-B14F-4D97-AF65-F5344CB8AC3E}">
        <p14:creationId xmlns:p14="http://schemas.microsoft.com/office/powerpoint/2010/main" val="24147318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Maņu ietekmes uz motorikas un praktiskajām prasmēm noteikšana</a:t>
            </a:r>
          </a:p>
          <a:p>
            <a:r>
              <a:rPr lang="lv-LV" dirty="0" smtClean="0"/>
              <a:t>Apsveriet dažādu </a:t>
            </a:r>
            <a:r>
              <a:rPr lang="lv-LV" dirty="0" err="1" smtClean="0"/>
              <a:t>sensoro</a:t>
            </a:r>
            <a:r>
              <a:rPr lang="lv-LV" dirty="0" smtClean="0"/>
              <a:t> sistēmu un darbošanās mijiedarbību. Tabulā. ir parādīta struktūra kā analizēt maņu un darbošanās mijiedarbību un sniegti ieteikumi, kā šī analīze noved pie intervences un tās rezultātiem. Maņas ir augšpusē, un </a:t>
            </a:r>
            <a:r>
              <a:rPr lang="lv-LV" dirty="0" err="1" smtClean="0"/>
              <a:t>pamatnodarbes</a:t>
            </a:r>
            <a:r>
              <a:rPr lang="lv-LV" dirty="0" smtClean="0"/>
              <a:t> ir otrajā rindā. Rezultāti un prasmes atrodas apakšējā rindā. Sensorā sistēma katras kolonnas augšpusē ir galvenais maņu veicinātājs zemāk esošajām nodarbēm un rezultātiem (sk.. tabulu).</a:t>
            </a:r>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15</a:t>
            </a:fld>
            <a:endParaRPr lang="en-US"/>
          </a:p>
        </p:txBody>
      </p:sp>
    </p:spTree>
    <p:extLst>
      <p:ext uri="{BB962C8B-B14F-4D97-AF65-F5344CB8AC3E}">
        <p14:creationId xmlns:p14="http://schemas.microsoft.com/office/powerpoint/2010/main" val="21312682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200" kern="1200" dirty="0" smtClean="0">
                <a:solidFill>
                  <a:schemeClr val="tx1"/>
                </a:solidFill>
                <a:effectLst/>
                <a:latin typeface="+mn-lt"/>
                <a:ea typeface="+mn-ea"/>
                <a:cs typeface="+mn-cs"/>
              </a:rPr>
              <a:t>Praksē tiek pielietots PEO modelis - (Braun, 2014) PEOP modelis ir modelis, kas koncentrējas uz četriem galvenajiem elementiem. Pirmais elements ir persona (P), kurā ietilpst vērtības, intereses, prasmes un dzīves pieredze, kā arī izziņas, indivīda fizioloģiskie, garīgie, </a:t>
            </a:r>
            <a:r>
              <a:rPr lang="lv-LV" sz="1200" kern="1200" dirty="0" err="1" smtClean="0">
                <a:solidFill>
                  <a:schemeClr val="tx1"/>
                </a:solidFill>
                <a:effectLst/>
                <a:latin typeface="+mn-lt"/>
                <a:ea typeface="+mn-ea"/>
                <a:cs typeface="+mn-cs"/>
              </a:rPr>
              <a:t>neiro</a:t>
            </a:r>
            <a:r>
              <a:rPr lang="lv-LV" sz="1200" kern="1200" dirty="0" smtClean="0">
                <a:solidFill>
                  <a:schemeClr val="tx1"/>
                </a:solidFill>
                <a:effectLst/>
                <a:latin typeface="+mn-lt"/>
                <a:ea typeface="+mn-ea"/>
                <a:cs typeface="+mn-cs"/>
              </a:rPr>
              <a:t>-uzvedības un psiholoģiskie aspekti. Nākamais elements ir vide (E-</a:t>
            </a:r>
            <a:r>
              <a:rPr lang="lv-LV" sz="1200" kern="1200" dirty="0" err="1" smtClean="0">
                <a:solidFill>
                  <a:schemeClr val="tx1"/>
                </a:solidFill>
                <a:effectLst/>
                <a:latin typeface="+mn-lt"/>
                <a:ea typeface="+mn-ea"/>
                <a:cs typeface="+mn-cs"/>
              </a:rPr>
              <a:t>environment</a:t>
            </a:r>
            <a:r>
              <a:rPr lang="lv-LV" sz="1200" kern="1200" dirty="0" smtClean="0">
                <a:solidFill>
                  <a:schemeClr val="tx1"/>
                </a:solidFill>
                <a:effectLst/>
                <a:latin typeface="+mn-lt"/>
                <a:ea typeface="+mn-ea"/>
                <a:cs typeface="+mn-cs"/>
              </a:rPr>
              <a:t>). Tas ietver fizisko un kultūras vidi, kā arī sociālo atbalstu. Rīcība (O-</a:t>
            </a:r>
            <a:r>
              <a:rPr lang="lv-LV" sz="1200" kern="1200" dirty="0" err="1" smtClean="0">
                <a:solidFill>
                  <a:schemeClr val="tx1"/>
                </a:solidFill>
                <a:effectLst/>
                <a:latin typeface="+mn-lt"/>
                <a:ea typeface="+mn-ea"/>
                <a:cs typeface="+mn-cs"/>
              </a:rPr>
              <a:t>occupational</a:t>
            </a:r>
            <a:r>
              <a:rPr lang="lv-LV" sz="1200" kern="1200" dirty="0" smtClean="0">
                <a:solidFill>
                  <a:schemeClr val="tx1"/>
                </a:solidFill>
                <a:effectLst/>
                <a:latin typeface="+mn-lt"/>
                <a:ea typeface="+mn-ea"/>
                <a:cs typeface="+mn-cs"/>
              </a:rPr>
              <a:t>) šajā modelī ietver darbības, kuras ir novērojamas kā uzvedība, kas ir veikta ar noteiktu mērķi. Rīcības modulācija (OP-</a:t>
            </a:r>
            <a:r>
              <a:rPr lang="lv-LV" sz="1200" kern="1200" dirty="0" err="1" smtClean="0">
                <a:solidFill>
                  <a:schemeClr val="tx1"/>
                </a:solidFill>
                <a:effectLst/>
                <a:latin typeface="+mn-lt"/>
                <a:ea typeface="+mn-ea"/>
                <a:cs typeface="+mn-cs"/>
              </a:rPr>
              <a:t>occupational</a:t>
            </a:r>
            <a:r>
              <a:rPr lang="lv-LV" sz="1200" kern="1200" dirty="0" smtClean="0">
                <a:solidFill>
                  <a:schemeClr val="tx1"/>
                </a:solidFill>
                <a:effectLst/>
                <a:latin typeface="+mn-lt"/>
                <a:ea typeface="+mn-ea"/>
                <a:cs typeface="+mn-cs"/>
              </a:rPr>
              <a:t> performance) abus iepriekšminētos faktorus un realizējas modificētā uzvedībā.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20</a:t>
            </a:fld>
            <a:endParaRPr lang="en-US"/>
          </a:p>
        </p:txBody>
      </p:sp>
    </p:spTree>
    <p:extLst>
      <p:ext uri="{BB962C8B-B14F-4D97-AF65-F5344CB8AC3E}">
        <p14:creationId xmlns:p14="http://schemas.microsoft.com/office/powerpoint/2010/main" val="7556252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
        <p:nvSpPr>
          <p:cNvPr id="849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9541FFBC-6079-411D-9345-A86558742643}" type="slidenum">
              <a:rPr lang="en-US" sz="1200" smtClean="0"/>
              <a:pPr eaLnBrk="1" hangingPunct="1"/>
              <a:t>21</a:t>
            </a:fld>
            <a:endParaRPr lang="en-US" sz="1200" dirty="0" smtClean="0"/>
          </a:p>
        </p:txBody>
      </p:sp>
    </p:spTree>
    <p:extLst>
      <p:ext uri="{BB962C8B-B14F-4D97-AF65-F5344CB8AC3E}">
        <p14:creationId xmlns:p14="http://schemas.microsoft.com/office/powerpoint/2010/main" val="995001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Terapeitiskais un profesionālais atbalsts</a:t>
            </a:r>
          </a:p>
          <a:p>
            <a:r>
              <a:rPr lang="lv-LV" dirty="0" smtClean="0"/>
              <a:t>Terapeita loma intervences laikā bieži netiek pietiekami novērtēta. Tikai sensorā vide vien nesekmē bērna integrāciju. Terapeits nodrošina pozitīvu  atmosfēru, kur bērns var justies droši un ērti, kā arī izveidot saikni ar terapeitu. Eira (</a:t>
            </a:r>
            <a:r>
              <a:rPr lang="lv-LV" dirty="0" err="1" smtClean="0"/>
              <a:t>Ayers</a:t>
            </a:r>
            <a:r>
              <a:rPr lang="lv-LV" dirty="0" smtClean="0"/>
              <a:t>) to sauca par „izpriecu saikni” (personīgā komunikācija, 1981). Viņa uzskatīja, ka „izpriecu saikne” aktivizē limbiskās funkcijas un iekšējo dziņu turpmāku mijiedarbību un izpēti. Lai izprastu bērna darbības nodomu un jēgu, terapeitam jābūt prasmīgam verbālo un neverbālo norāžu saskatīšanā.  </a:t>
            </a:r>
          </a:p>
          <a:p>
            <a:r>
              <a:rPr lang="lv-LV" dirty="0" smtClean="0"/>
              <a:t>Atbalsts (no angļu valodas – </a:t>
            </a:r>
            <a:r>
              <a:rPr lang="lv-LV" dirty="0" err="1" smtClean="0"/>
              <a:t>scaffolding</a:t>
            </a:r>
            <a:r>
              <a:rPr lang="lv-LV" dirty="0" smtClean="0"/>
              <a:t>) – process, kura ietvaros vecāki atbalsta bērna sasniegumus, kas ir lielāki par viņu tā brīža spējām, lai veidotu prasmes un iemaņas, kas nepieciešamas mācībām (</a:t>
            </a:r>
            <a:r>
              <a:rPr lang="lv-LV" dirty="0" err="1" smtClean="0"/>
              <a:t>Wood</a:t>
            </a:r>
            <a:r>
              <a:rPr lang="lv-LV" dirty="0" smtClean="0"/>
              <a:t>, </a:t>
            </a:r>
            <a:r>
              <a:rPr lang="lv-LV" dirty="0" err="1" smtClean="0"/>
              <a:t>Bruner</a:t>
            </a:r>
            <a:r>
              <a:rPr lang="lv-LV" dirty="0" smtClean="0"/>
              <a:t>, &amp; Ross, 1976). Atbalsts ir "process, kurā terapeits vai cits asistents pielāgo un kontrolē uzdevuma elementus, kas neatbilst bērna prasmēm, ļaujot bērnam koncentrēties uz elementiem, kas ir viņa spēju robežās, tādējādi gūstot panākumus uzdevuma izpildē" (</a:t>
            </a:r>
            <a:r>
              <a:rPr lang="lv-LV" dirty="0" err="1" smtClean="0"/>
              <a:t>Bundy</a:t>
            </a:r>
            <a:r>
              <a:rPr lang="lv-LV" dirty="0" smtClean="0"/>
              <a:t>, </a:t>
            </a:r>
            <a:r>
              <a:rPr lang="lv-LV" dirty="0" err="1" smtClean="0"/>
              <a:t>Lane</a:t>
            </a:r>
            <a:r>
              <a:rPr lang="lv-LV" dirty="0" smtClean="0"/>
              <a:t>, &amp; </a:t>
            </a:r>
            <a:r>
              <a:rPr lang="lv-LV" dirty="0" err="1" smtClean="0"/>
              <a:t>Marray</a:t>
            </a:r>
            <a:r>
              <a:rPr lang="lv-LV" dirty="0" smtClean="0"/>
              <a:t>, 2002, 479. lpp.). "Profesionālais atbalsts raksturo to, kā vecāki veido un atbalsta bērna iesaistīšanos mājsaimniecības darbos" (</a:t>
            </a:r>
            <a:r>
              <a:rPr lang="lv-LV" dirty="0" err="1" smtClean="0"/>
              <a:t>Spitzer</a:t>
            </a:r>
            <a:r>
              <a:rPr lang="lv-LV" dirty="0" smtClean="0"/>
              <a:t> &amp; </a:t>
            </a:r>
            <a:r>
              <a:rPr lang="lv-LV" dirty="0" err="1" smtClean="0"/>
              <a:t>Smith</a:t>
            </a:r>
            <a:r>
              <a:rPr lang="lv-LV" dirty="0" smtClean="0"/>
              <a:t> </a:t>
            </a:r>
            <a:r>
              <a:rPr lang="lv-LV" dirty="0" err="1" smtClean="0"/>
              <a:t>Roley</a:t>
            </a:r>
            <a:r>
              <a:rPr lang="lv-LV" dirty="0" smtClean="0"/>
              <a:t>, 2001, 19. lpp.).</a:t>
            </a:r>
          </a:p>
          <a:p>
            <a:r>
              <a:rPr lang="lv-LV" dirty="0" smtClean="0"/>
              <a:t>Atkarībā no tā, cik lielā mērā bērnam ir vai iespējams iegūt  darbošanās neatkarību ar aktivitātes palīdzību, terapeits pielāgo sava atbalsta piedāvājumu. Pēc vajadzības terapeits virza bērnu, izmantojot paraugus, verbālās instrukcijas, neverbālos norādījumus vai fiziskās norādes. Terapeits var mudināt uz savstarpējo sociālo, motorisko un priekšmetu rotaļu, kas atšķiras no brīža uz brīdi un no nodarbības uz nodarbību, atkarībā no bērna vajadzībām un spējām tajā laikā. Vienmēr, cienot un pieņemot bērnu, terapeits dod bērnam iespēju noteikt viņa pārbaudījumus, ļaujot realizēt bērna paveikto. Kad panākumi ir gūti, terapeits palīdz bērnam radīt jaunas idejas un stratēģijas. Tādā veidā bērns veido pozitīvu Es tēlu tādās nodarbēs kā rotaļas, sociālā mijiedarbība un līdzdalība.</a:t>
            </a:r>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3</a:t>
            </a:fld>
            <a:endParaRPr lang="en-US"/>
          </a:p>
        </p:txBody>
      </p:sp>
    </p:spTree>
    <p:extLst>
      <p:ext uri="{BB962C8B-B14F-4D97-AF65-F5344CB8AC3E}">
        <p14:creationId xmlns:p14="http://schemas.microsoft.com/office/powerpoint/2010/main" val="2883388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Sensorā vides</a:t>
            </a:r>
          </a:p>
          <a:p>
            <a:r>
              <a:rPr lang="lv-LV" dirty="0" smtClean="0"/>
              <a:t>Parasti </a:t>
            </a:r>
            <a:r>
              <a:rPr lang="lv-LV" dirty="0" err="1" smtClean="0"/>
              <a:t>sensorās</a:t>
            </a:r>
            <a:r>
              <a:rPr lang="lv-LV" dirty="0" smtClean="0"/>
              <a:t> integrācijas intervences stratēģijas tiek lietotas </a:t>
            </a:r>
            <a:r>
              <a:rPr lang="lv-LV" dirty="0" err="1" smtClean="0"/>
              <a:t>sensorālā</a:t>
            </a:r>
            <a:r>
              <a:rPr lang="lv-LV" dirty="0" smtClean="0"/>
              <a:t> vidē ar krāsainām un aicinošām šūpolēm, paklājiem, bumbiņām un rotaļlietām. Ņemot vērā atbilstošos resursus, klīnikas vide nodrošina piedāvājumu, kas bagāts ar </a:t>
            </a:r>
            <a:r>
              <a:rPr lang="lv-LV" dirty="0" err="1" smtClean="0"/>
              <a:t>sensorām</a:t>
            </a:r>
            <a:r>
              <a:rPr lang="lv-LV" dirty="0" smtClean="0"/>
              <a:t> iespējām, ar organizētu, bet elastīgi izkārtotu teritoriju, veidojot klīniku kā labvēlīgu vietu terapijas nodrošināšanai. Šī vide ļauj bērnam droši skriet, lēkt, šūpoties, krist un droši piezemēties; un vilina bērnu rotaļāties un izaicināt savas prasmes un spējas. Izmantojot </a:t>
            </a:r>
            <a:r>
              <a:rPr lang="lv-LV" dirty="0" err="1" smtClean="0"/>
              <a:t>sensoro</a:t>
            </a:r>
            <a:r>
              <a:rPr lang="lv-LV" dirty="0" smtClean="0"/>
              <a:t> integrāciju, intervences iezīme ir koncentrēšanās trim uz ķermeni vērstām maņām, lai uzlabotu darbošanos:</a:t>
            </a:r>
          </a:p>
          <a:p>
            <a:r>
              <a:rPr lang="lv-LV" dirty="0" smtClean="0"/>
              <a:t>1.	Taustei;</a:t>
            </a:r>
          </a:p>
          <a:p>
            <a:r>
              <a:rPr lang="lv-LV" dirty="0" smtClean="0"/>
              <a:t>2.	Vestibulārajam aparātam;</a:t>
            </a:r>
          </a:p>
          <a:p>
            <a:r>
              <a:rPr lang="lv-LV" dirty="0" smtClean="0"/>
              <a:t>3.	</a:t>
            </a:r>
            <a:r>
              <a:rPr lang="lv-LV" dirty="0" err="1" smtClean="0"/>
              <a:t>Propriocepcijai</a:t>
            </a:r>
            <a:r>
              <a:rPr lang="lv-LV" dirty="0" smtClean="0"/>
              <a:t>. </a:t>
            </a:r>
          </a:p>
          <a:p>
            <a:r>
              <a:rPr lang="lv-LV" dirty="0" smtClean="0"/>
              <a:t>Pieejamība – Gibsons ierosināja, ka vide nodrošina priekšmetus, kuru īpašības izraisa un sekmē saskarsmi (Gibson, 1977; Gibson, 1988). Viņu paraugs parāda, ka priekšmetu pielietojums aizrauj un veicina ideju un darbību rašanos.  „</a:t>
            </a:r>
            <a:r>
              <a:rPr lang="lv-LV" dirty="0" err="1" smtClean="0"/>
              <a:t>Sensorās</a:t>
            </a:r>
            <a:r>
              <a:rPr lang="lv-LV" dirty="0" smtClean="0"/>
              <a:t> integrācijas svarīgākais līdzeklis praktiskajā attīstībā ir atbilstoša līmeņa vides piedāvājums” (</a:t>
            </a:r>
            <a:r>
              <a:rPr lang="lv-LV" dirty="0" err="1" smtClean="0"/>
              <a:t>May-Benson</a:t>
            </a:r>
            <a:r>
              <a:rPr lang="lv-LV" dirty="0" smtClean="0"/>
              <a:t>, 2001, 173. lpp.). </a:t>
            </a:r>
          </a:p>
          <a:p>
            <a:r>
              <a:rPr lang="lv-LV" dirty="0" smtClean="0"/>
              <a:t>Terapeiti var izveidot labvēlīgu vidi rotaļu laukumos, tukšās klases telpās un vingrošanas zālēs, ja vien bērns var brīvi pārkārtot telpu un aprīkojumu un ir droša pieeja </a:t>
            </a:r>
            <a:r>
              <a:rPr lang="lv-LV" dirty="0" err="1" smtClean="0"/>
              <a:t>sensorajiem</a:t>
            </a:r>
            <a:r>
              <a:rPr lang="lv-LV" dirty="0" smtClean="0"/>
              <a:t> un motorikas vingrinājumu pārbaudījumiem, kas nav ne pārāk viegli, ne pārāk grūti. </a:t>
            </a:r>
          </a:p>
          <a:p>
            <a:endParaRPr lang="lv-LV" dirty="0" smtClean="0"/>
          </a:p>
          <a:p>
            <a:r>
              <a:rPr lang="en-US" sz="1200" b="1" kern="1200" dirty="0" err="1" smtClean="0">
                <a:solidFill>
                  <a:schemeClr val="tx1"/>
                </a:solidFill>
                <a:effectLst/>
                <a:latin typeface="+mn-lt"/>
                <a:ea typeface="+mn-ea"/>
                <a:cs typeface="+mn-cs"/>
              </a:rPr>
              <a:t>Spēlei</a:t>
            </a:r>
            <a:r>
              <a:rPr lang="en-US" sz="1200" b="1" kern="1200" dirty="0" smtClean="0">
                <a:solidFill>
                  <a:schemeClr val="tx1"/>
                </a:solidFill>
                <a:effectLst/>
                <a:latin typeface="+mn-lt"/>
                <a:ea typeface="+mn-ea"/>
                <a:cs typeface="+mn-cs"/>
              </a:rPr>
              <a:t> </a:t>
            </a:r>
            <a:r>
              <a:rPr lang="en-US" sz="1200" b="1" kern="1200" dirty="0" err="1" smtClean="0">
                <a:solidFill>
                  <a:schemeClr val="tx1"/>
                </a:solidFill>
                <a:effectLst/>
                <a:latin typeface="+mn-lt"/>
                <a:ea typeface="+mn-ea"/>
                <a:cs typeface="+mn-cs"/>
              </a:rPr>
              <a:t>labvēlīgas</a:t>
            </a:r>
            <a:r>
              <a:rPr lang="en-US" sz="1200" b="1" kern="1200" dirty="0" smtClean="0">
                <a:solidFill>
                  <a:schemeClr val="tx1"/>
                </a:solidFill>
                <a:effectLst/>
                <a:latin typeface="+mn-lt"/>
                <a:ea typeface="+mn-ea"/>
                <a:cs typeface="+mn-cs"/>
              </a:rPr>
              <a:t> vides </a:t>
            </a:r>
            <a:r>
              <a:rPr lang="en-US" sz="1200" b="1" kern="1200" dirty="0" err="1" smtClean="0">
                <a:solidFill>
                  <a:schemeClr val="tx1"/>
                </a:solidFill>
                <a:effectLst/>
                <a:latin typeface="+mn-lt"/>
                <a:ea typeface="+mn-ea"/>
                <a:cs typeface="+mn-cs"/>
              </a:rPr>
              <a:t>sakārtošana</a:t>
            </a:r>
            <a:endParaRPr lang="en-US" sz="1200" kern="1200" dirty="0" smtClean="0">
              <a:solidFill>
                <a:schemeClr val="tx1"/>
              </a:solidFill>
              <a:effectLst/>
              <a:latin typeface="+mn-lt"/>
              <a:ea typeface="+mn-ea"/>
              <a:cs typeface="+mn-cs"/>
            </a:endParaRPr>
          </a:p>
          <a:p>
            <a:r>
              <a:rPr lang="en-US" sz="1200" kern="1200" dirty="0" err="1" smtClean="0">
                <a:solidFill>
                  <a:schemeClr val="tx1"/>
                </a:solidFill>
                <a:effectLst/>
                <a:latin typeface="+mn-lt"/>
                <a:ea typeface="+mn-ea"/>
                <a:cs typeface="+mn-cs"/>
              </a:rPr>
              <a:t>Spēļu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laikā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videi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liela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nozīme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Rubins</a:t>
            </a:r>
            <a:r>
              <a:rPr lang="en-US" sz="1200" kern="1200" dirty="0" smtClean="0">
                <a:solidFill>
                  <a:schemeClr val="tx1"/>
                </a:solidFill>
                <a:effectLst/>
                <a:latin typeface="+mn-lt"/>
                <a:ea typeface="+mn-ea"/>
                <a:cs typeface="+mn-cs"/>
              </a:rPr>
              <a:t> un </a:t>
            </a:r>
            <a:r>
              <a:rPr lang="en-US" sz="1200" kern="1200" dirty="0" err="1" smtClean="0">
                <a:solidFill>
                  <a:schemeClr val="tx1"/>
                </a:solidFill>
                <a:effectLst/>
                <a:latin typeface="+mn-lt"/>
                <a:ea typeface="+mn-ea"/>
                <a:cs typeface="+mn-cs"/>
              </a:rPr>
              <a:t>kolēģi</a:t>
            </a:r>
            <a:r>
              <a:rPr lang="en-US" sz="1200" kern="1200" dirty="0" smtClean="0">
                <a:solidFill>
                  <a:schemeClr val="tx1"/>
                </a:solidFill>
                <a:effectLst/>
                <a:latin typeface="+mn-lt"/>
                <a:ea typeface="+mn-ea"/>
                <a:cs typeface="+mn-cs"/>
              </a:rPr>
              <a:t> (1983) </a:t>
            </a:r>
            <a:r>
              <a:rPr lang="en-US" sz="1200" kern="1200" dirty="0" err="1" smtClean="0">
                <a:solidFill>
                  <a:schemeClr val="tx1"/>
                </a:solidFill>
                <a:effectLst/>
                <a:latin typeface="+mn-lt"/>
                <a:ea typeface="+mn-ea"/>
                <a:cs typeface="+mn-cs"/>
              </a:rPr>
              <a:t>identificēja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šādas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īpašības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palīdz</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uzturēt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garu</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daudzu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pazīstamu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bērnu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rotaļlietu</a:t>
            </a:r>
            <a:r>
              <a:rPr lang="en-US" sz="1200" kern="1200" dirty="0" smtClean="0">
                <a:solidFill>
                  <a:schemeClr val="tx1"/>
                </a:solidFill>
                <a:effectLst/>
                <a:latin typeface="+mn-lt"/>
                <a:ea typeface="+mn-ea"/>
                <a:cs typeface="+mn-cs"/>
              </a:rPr>
              <a:t> un </a:t>
            </a:r>
            <a:r>
              <a:rPr lang="en-US" sz="1200" kern="1200" dirty="0" err="1" smtClean="0">
                <a:solidFill>
                  <a:schemeClr val="tx1"/>
                </a:solidFill>
                <a:effectLst/>
                <a:latin typeface="+mn-lt"/>
                <a:ea typeface="+mn-ea"/>
                <a:cs typeface="+mn-cs"/>
              </a:rPr>
              <a:t>citu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priekšmetu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klātbūtne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izraisa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bernā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interesi</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iepriekšējā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vienošanās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starp</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pieaugušajiem</a:t>
            </a:r>
            <a:r>
              <a:rPr lang="en-US" sz="1200" kern="1200" dirty="0" smtClean="0">
                <a:solidFill>
                  <a:schemeClr val="tx1"/>
                </a:solidFill>
                <a:effectLst/>
                <a:latin typeface="+mn-lt"/>
                <a:ea typeface="+mn-ea"/>
                <a:cs typeface="+mn-cs"/>
              </a:rPr>
              <a:t> un </a:t>
            </a:r>
            <a:r>
              <a:rPr lang="en-US" sz="1200" kern="1200" dirty="0" err="1" smtClean="0">
                <a:solidFill>
                  <a:schemeClr val="tx1"/>
                </a:solidFill>
                <a:effectLst/>
                <a:latin typeface="+mn-lt"/>
                <a:ea typeface="+mn-ea"/>
                <a:cs typeface="+mn-cs"/>
              </a:rPr>
              <a:t>bērniem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bērni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varēs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izvēlēties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aktivitāte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nodarbības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laikā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pieaugušajam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nevajadzētu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uzspiest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savu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viedokli</a:t>
            </a:r>
            <a:r>
              <a:rPr lang="en-US" sz="1200" kern="1200" dirty="0" smtClean="0">
                <a:solidFill>
                  <a:schemeClr val="tx1"/>
                </a:solidFill>
                <a:effectLst/>
                <a:latin typeface="+mn-lt"/>
                <a:ea typeface="+mn-ea"/>
                <a:cs typeface="+mn-cs"/>
              </a:rPr>
              <a:t> un </a:t>
            </a:r>
            <a:r>
              <a:rPr lang="en-US" sz="1200" kern="1200" dirty="0" err="1" smtClean="0">
                <a:solidFill>
                  <a:schemeClr val="tx1"/>
                </a:solidFill>
                <a:effectLst/>
                <a:latin typeface="+mn-lt"/>
                <a:ea typeface="+mn-ea"/>
                <a:cs typeface="+mn-cs"/>
              </a:rPr>
              <a:t>iejaukties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bērna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aktivitātēs</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draudzīga</a:t>
            </a:r>
            <a:r>
              <a:rPr lang="en-US" sz="1200" kern="1200" dirty="0" smtClean="0">
                <a:solidFill>
                  <a:schemeClr val="tx1"/>
                </a:solidFill>
                <a:effectLst/>
                <a:latin typeface="+mn-lt"/>
                <a:ea typeface="+mn-ea"/>
                <a:cs typeface="+mn-cs"/>
              </a:rPr>
              <a:t> vide, </a:t>
            </a:r>
            <a:r>
              <a:rPr lang="en-US" sz="1200" kern="1200" dirty="0" err="1" smtClean="0">
                <a:solidFill>
                  <a:schemeClr val="tx1"/>
                </a:solidFill>
                <a:effectLst/>
                <a:latin typeface="+mn-lt"/>
                <a:ea typeface="+mn-ea"/>
                <a:cs typeface="+mn-cs"/>
              </a:rPr>
              <a:t>kuras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mērķis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likt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bērnam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justies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ērti</a:t>
            </a:r>
            <a:r>
              <a:rPr lang="en-US" sz="1200" kern="1200" dirty="0" smtClean="0">
                <a:solidFill>
                  <a:schemeClr val="tx1"/>
                </a:solidFill>
                <a:effectLst/>
                <a:latin typeface="+mn-lt"/>
                <a:ea typeface="+mn-ea"/>
                <a:cs typeface="+mn-cs"/>
              </a:rPr>
              <a:t> un </a:t>
            </a:r>
            <a:r>
              <a:rPr lang="en-US" sz="1200" kern="1200" dirty="0" err="1" smtClean="0">
                <a:solidFill>
                  <a:schemeClr val="tx1"/>
                </a:solidFill>
                <a:effectLst/>
                <a:latin typeface="+mn-lt"/>
                <a:ea typeface="+mn-ea"/>
                <a:cs typeface="+mn-cs"/>
              </a:rPr>
              <a:t>droši</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nodarbībai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jānorit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bērnam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nerastos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izsalkuma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noguruma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kāda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cita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diskomforta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sjaūta</a:t>
            </a:r>
            <a:r>
              <a:rPr lang="en-US" sz="1200" kern="1200" dirty="0" smtClean="0">
                <a:solidFill>
                  <a:schemeClr val="tx1"/>
                </a:solidFill>
                <a:effectLst/>
                <a:latin typeface="+mn-lt"/>
                <a:ea typeface="+mn-ea"/>
                <a:cs typeface="+mn-cs"/>
              </a:rPr>
              <a:t>.</a:t>
            </a:r>
          </a:p>
          <a:p>
            <a:r>
              <a:rPr lang="en-US" sz="1200" kern="1200" dirty="0" err="1" smtClean="0">
                <a:solidFill>
                  <a:schemeClr val="tx1"/>
                </a:solidFill>
                <a:effectLst/>
                <a:latin typeface="+mn-lt"/>
                <a:ea typeface="+mn-ea"/>
                <a:cs typeface="+mn-cs"/>
              </a:rPr>
              <a:t>Kad</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visi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iepriekš</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pārskaitīti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faktori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pastāv</a:t>
            </a:r>
            <a:r>
              <a:rPr lang="en-US" sz="1200" kern="1200" dirty="0" smtClean="0">
                <a:solidFill>
                  <a:schemeClr val="tx1"/>
                </a:solidFill>
                <a:effectLst/>
                <a:latin typeface="+mn-lt"/>
                <a:ea typeface="+mn-ea"/>
                <a:cs typeface="+mn-cs"/>
              </a:rPr>
              <a:t>, tad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maksimāla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iespējamība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radīsies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Tomēr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teorētiski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spēļu</a:t>
            </a:r>
            <a:r>
              <a:rPr lang="en-US" sz="1200" kern="1200" dirty="0" smtClean="0">
                <a:solidFill>
                  <a:schemeClr val="tx1"/>
                </a:solidFill>
                <a:effectLst/>
                <a:latin typeface="+mn-lt"/>
                <a:ea typeface="+mn-ea"/>
                <a:cs typeface="+mn-cs"/>
              </a:rPr>
              <a:t> vides </a:t>
            </a:r>
            <a:r>
              <a:rPr lang="en-US" sz="1200" kern="1200" dirty="0" err="1" smtClean="0">
                <a:solidFill>
                  <a:schemeClr val="tx1"/>
                </a:solidFill>
                <a:effectLst/>
                <a:latin typeface="+mn-lt"/>
                <a:ea typeface="+mn-ea"/>
                <a:cs typeface="+mn-cs"/>
              </a:rPr>
              <a:t>radīšana</a:t>
            </a:r>
            <a:r>
              <a:rPr lang="en-US" sz="1200" kern="1200" dirty="0" smtClean="0">
                <a:solidFill>
                  <a:schemeClr val="tx1"/>
                </a:solidFill>
                <a:effectLst/>
                <a:latin typeface="+mn-lt"/>
                <a:ea typeface="+mn-ea"/>
                <a:cs typeface="+mn-cs"/>
              </a:rPr>
              <a:t> ne </a:t>
            </a:r>
            <a:r>
              <a:rPr lang="en-US" sz="1200" kern="1200" dirty="0" err="1" smtClean="0">
                <a:solidFill>
                  <a:schemeClr val="tx1"/>
                </a:solidFill>
                <a:effectLst/>
                <a:latin typeface="+mn-lt"/>
                <a:ea typeface="+mn-ea"/>
                <a:cs typeface="+mn-cs"/>
              </a:rPr>
              <a:t>vienmēr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nozīmē</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radīsies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skaidrs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speciālistiem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jāpievērš</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uzmanība</a:t>
            </a:r>
            <a:r>
              <a:rPr lang="en-US" sz="1200" kern="1200" dirty="0" smtClean="0">
                <a:solidFill>
                  <a:schemeClr val="tx1"/>
                </a:solidFill>
                <a:effectLst/>
                <a:latin typeface="+mn-lt"/>
                <a:ea typeface="+mn-ea"/>
                <a:cs typeface="+mn-cs"/>
              </a:rPr>
              <a:t> tam, </a:t>
            </a:r>
            <a:r>
              <a:rPr lang="en-US" sz="1200" kern="1200" dirty="0" err="1" smtClean="0">
                <a:solidFill>
                  <a:schemeClr val="tx1"/>
                </a:solidFill>
                <a:effectLst/>
                <a:latin typeface="+mn-lt"/>
                <a:ea typeface="+mn-ea"/>
                <a:cs typeface="+mn-cs"/>
              </a:rPr>
              <a:t>vai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notiek</a:t>
            </a:r>
            <a:r>
              <a:rPr lang="en-US" sz="1200" kern="1200" dirty="0" smtClean="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5</a:t>
            </a:fld>
            <a:endParaRPr lang="en-US"/>
          </a:p>
        </p:txBody>
      </p:sp>
    </p:spTree>
    <p:extLst>
      <p:ext uri="{BB962C8B-B14F-4D97-AF65-F5344CB8AC3E}">
        <p14:creationId xmlns:p14="http://schemas.microsoft.com/office/powerpoint/2010/main" val="2552795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Uz bērnu centrēta intervence</a:t>
            </a:r>
          </a:p>
          <a:p>
            <a:r>
              <a:rPr lang="lv-LV" dirty="0" smtClean="0"/>
              <a:t>Uz bērnu centrētā nodarbībā, bērna reakcija nosaka aktivitātes un saskarsmi, nevis pieaugušā norādījumi. Terapeits var nodrošināt papildu struktūru tiem bērniem, kuriem ir minimālas iespējas pašiem veidot savas rotaļas, vidi vai saskarsmi. Šajā struktūrā bērnam ir iespējas izdarīt izvēli un plānot savu saskarsmi. Terapeits sniedz norādījumus un idejas, ja bērnam trūkst kādas organizatorisko prasmju vai izvēles iespēju. Bērns vienmēr tiek mudināts piedalīties intervences nodarbības laikā izmantoto priekšmetu izvietošanās, sakopšanā un nolikšanā atpakaļ. Tas veicina nodarbību gaitu, organizē </a:t>
            </a:r>
            <a:r>
              <a:rPr lang="lv-LV" dirty="0" err="1" smtClean="0"/>
              <a:t>sensorās</a:t>
            </a:r>
            <a:r>
              <a:rPr lang="lv-LV" dirty="0" smtClean="0"/>
              <a:t> maņas, piemēram, pastiprina </a:t>
            </a:r>
            <a:r>
              <a:rPr lang="lv-LV" dirty="0" err="1" smtClean="0"/>
              <a:t>proprioceptīvo</a:t>
            </a:r>
            <a:r>
              <a:rPr lang="lv-LV" dirty="0" smtClean="0"/>
              <a:t> ieguldījumu. Uz bērnu centrētā nodarbībā, aktivitātes tiek pārveidotas pēc nepieciešamības, lai bērns varētu uzturēt optimālu uzbudinājuma, uzmanības un pozitīva emocionālā stāvokļa līmeni, vienlaikus izaicinot viņa motoriskās prasmes, organizatoriskās prasmes, kā arī spējas plānot un organizēt savu darbību un vidi.</a:t>
            </a:r>
          </a:p>
          <a:p>
            <a:endParaRPr lang="lv-LV" dirty="0" smtClean="0"/>
          </a:p>
          <a:p>
            <a:r>
              <a:rPr lang="en-US" sz="1200" kern="1200" dirty="0" smtClean="0">
                <a:solidFill>
                  <a:schemeClr val="tx1"/>
                </a:solidFill>
                <a:effectLst/>
                <a:latin typeface="+mn-lt"/>
                <a:ea typeface="+mn-ea"/>
                <a:cs typeface="+mn-cs"/>
              </a:rPr>
              <a:t> Ja </a:t>
            </a:r>
            <a:r>
              <a:rPr lang="en-US" sz="1200" kern="1200" dirty="0" err="1" smtClean="0">
                <a:solidFill>
                  <a:schemeClr val="tx1"/>
                </a:solidFill>
                <a:effectLst/>
                <a:latin typeface="+mn-lt"/>
                <a:ea typeface="+mn-ea"/>
                <a:cs typeface="+mn-cs"/>
              </a:rPr>
              <a:t>spēle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līdzeklis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kuru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cilvēks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iepazīst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apkārtējo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vidi</a:t>
            </a:r>
            <a:r>
              <a:rPr lang="en-US" sz="1200" kern="1200" dirty="0" smtClean="0">
                <a:solidFill>
                  <a:schemeClr val="tx1"/>
                </a:solidFill>
                <a:effectLst/>
                <a:latin typeface="+mn-lt"/>
                <a:ea typeface="+mn-ea"/>
                <a:cs typeface="+mn-cs"/>
              </a:rPr>
              <a:t>, tad tai </a:t>
            </a:r>
            <a:r>
              <a:rPr lang="en-US" sz="1200" kern="1200" dirty="0" err="1" smtClean="0">
                <a:solidFill>
                  <a:schemeClr val="tx1"/>
                </a:solidFill>
                <a:effectLst/>
                <a:latin typeface="+mn-lt"/>
                <a:ea typeface="+mn-ea"/>
                <a:cs typeface="+mn-cs"/>
              </a:rPr>
              <a:t>vajadzētu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būt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vienai</a:t>
            </a:r>
            <a:r>
              <a:rPr lang="en-US" sz="1200" kern="1200" dirty="0" smtClean="0">
                <a:solidFill>
                  <a:schemeClr val="tx1"/>
                </a:solidFill>
                <a:effectLst/>
                <a:latin typeface="+mn-lt"/>
                <a:ea typeface="+mn-ea"/>
                <a:cs typeface="+mn-cs"/>
              </a:rPr>
              <a:t> no </a:t>
            </a:r>
            <a:r>
              <a:rPr lang="en-US" sz="1200" kern="1200" dirty="0" err="1" smtClean="0">
                <a:solidFill>
                  <a:schemeClr val="tx1"/>
                </a:solidFill>
                <a:effectLst/>
                <a:latin typeface="+mn-lt"/>
                <a:ea typeface="+mn-ea"/>
                <a:cs typeface="+mn-cs"/>
              </a:rPr>
              <a:t>visspēcīgākajām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terapeitiskajiem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instrumentiem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Spēja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spēlēt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klientiem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māksla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kuru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daudzi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eksperti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nav</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apguvuši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Kad</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klients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uztver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ergoterapeitu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personu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kuru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spēlēt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jautri</a:t>
            </a:r>
            <a:r>
              <a:rPr lang="en-US" sz="1200" kern="1200" dirty="0" smtClean="0">
                <a:solidFill>
                  <a:schemeClr val="tx1"/>
                </a:solidFill>
                <a:effectLst/>
                <a:latin typeface="+mn-lt"/>
                <a:ea typeface="+mn-ea"/>
                <a:cs typeface="+mn-cs"/>
              </a:rPr>
              <a:t>, tad </a:t>
            </a:r>
            <a:r>
              <a:rPr lang="en-US" sz="1200" kern="1200" dirty="0" err="1" smtClean="0">
                <a:solidFill>
                  <a:schemeClr val="tx1"/>
                </a:solidFill>
                <a:effectLst/>
                <a:latin typeface="+mn-lt"/>
                <a:ea typeface="+mn-ea"/>
                <a:cs typeface="+mn-cs"/>
              </a:rPr>
              <a:t>tā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augstākā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uzslavas</a:t>
            </a:r>
            <a:r>
              <a:rPr lang="en-US" sz="1200" kern="1200" dirty="0" smtClean="0">
                <a:solidFill>
                  <a:schemeClr val="tx1"/>
                </a:solidFill>
                <a:effectLst/>
                <a:latin typeface="+mn-lt"/>
                <a:ea typeface="+mn-ea"/>
                <a:cs typeface="+mn-cs"/>
              </a:rPr>
              <a:t> forma. </a:t>
            </a:r>
            <a:r>
              <a:rPr lang="en-US" sz="1200" kern="1200" dirty="0" err="1" smtClean="0">
                <a:solidFill>
                  <a:schemeClr val="tx1"/>
                </a:solidFill>
                <a:effectLst/>
                <a:latin typeface="+mn-lt"/>
                <a:ea typeface="+mn-ea"/>
                <a:cs typeface="+mn-cs"/>
              </a:rPr>
              <a:t>Spēlei</a:t>
            </a:r>
            <a:r>
              <a:rPr lang="en-US" sz="1200" kern="1200" dirty="0" smtClean="0">
                <a:solidFill>
                  <a:schemeClr val="tx1"/>
                </a:solidFill>
                <a:effectLst/>
                <a:latin typeface="+mn-lt"/>
                <a:ea typeface="+mn-ea"/>
                <a:cs typeface="+mn-cs"/>
              </a:rPr>
              <a:t> un </a:t>
            </a:r>
            <a:r>
              <a:rPr lang="en-US" sz="1200" kern="1200" dirty="0" err="1" smtClean="0">
                <a:solidFill>
                  <a:schemeClr val="tx1"/>
                </a:solidFill>
                <a:effectLst/>
                <a:latin typeface="+mn-lt"/>
                <a:ea typeface="+mn-ea"/>
                <a:cs typeface="+mn-cs"/>
              </a:rPr>
              <a:t>terapijai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kuras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pamatā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maņu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integrācijas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principi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daudz</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līdzības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Sensorā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integrācijas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terapija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ietver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dažāda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veida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aktivitātes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ļauj</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iegūt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pastiprinātas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sajūtas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nodrošina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pareizo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uzdevumu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formulēšanu</a:t>
            </a:r>
            <a:r>
              <a:rPr lang="en-US" sz="1200" kern="1200" dirty="0" smtClean="0">
                <a:solidFill>
                  <a:schemeClr val="tx1"/>
                </a:solidFill>
                <a:effectLst/>
                <a:latin typeface="+mn-lt"/>
                <a:ea typeface="+mn-ea"/>
                <a:cs typeface="+mn-cs"/>
              </a:rPr>
              <a:t> un </a:t>
            </a:r>
            <a:r>
              <a:rPr lang="en-US" sz="1200" kern="1200" dirty="0" err="1" smtClean="0">
                <a:solidFill>
                  <a:schemeClr val="tx1"/>
                </a:solidFill>
                <a:effectLst/>
                <a:latin typeface="+mn-lt"/>
                <a:ea typeface="+mn-ea"/>
                <a:cs typeface="+mn-cs"/>
              </a:rPr>
              <a:t>prasa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adaptīvu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mijiedarbību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Terapija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efektīva</a:t>
            </a:r>
            <a:r>
              <a:rPr lang="en-US" sz="1200" kern="1200" dirty="0" smtClean="0">
                <a:solidFill>
                  <a:schemeClr val="tx1"/>
                </a:solidFill>
                <a:effectLst/>
                <a:latin typeface="+mn-lt"/>
                <a:ea typeface="+mn-ea"/>
                <a:cs typeface="+mn-cs"/>
              </a:rPr>
              <a:t>, ja </a:t>
            </a:r>
            <a:r>
              <a:rPr lang="en-US" sz="1200" kern="1200" dirty="0" err="1" smtClean="0">
                <a:solidFill>
                  <a:schemeClr val="tx1"/>
                </a:solidFill>
                <a:effectLst/>
                <a:latin typeface="+mn-lt"/>
                <a:ea typeface="+mn-ea"/>
                <a:cs typeface="+mn-cs"/>
              </a:rPr>
              <a:t>pati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darbība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interesē</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klients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aktīvs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dalībnieks</a:t>
            </a:r>
            <a:r>
              <a:rPr lang="en-US" sz="1200" kern="1200" dirty="0" smtClean="0">
                <a:solidFill>
                  <a:schemeClr val="tx1"/>
                </a:solidFill>
                <a:effectLst/>
                <a:latin typeface="+mn-lt"/>
                <a:ea typeface="+mn-ea"/>
                <a:cs typeface="+mn-cs"/>
              </a:rPr>
              <a:t> un </a:t>
            </a:r>
            <a:r>
              <a:rPr lang="en-US" sz="1200" kern="1200" dirty="0" err="1" smtClean="0">
                <a:solidFill>
                  <a:schemeClr val="tx1"/>
                </a:solidFill>
                <a:effectLst/>
                <a:latin typeface="+mn-lt"/>
                <a:ea typeface="+mn-ea"/>
                <a:cs typeface="+mn-cs"/>
              </a:rPr>
              <a:t>kontrolē</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vismaz</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dažus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aspektus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Visās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diskusijās</a:t>
            </a:r>
            <a:r>
              <a:rPr lang="en-US" sz="1200" kern="1200" dirty="0" smtClean="0">
                <a:solidFill>
                  <a:schemeClr val="tx1"/>
                </a:solidFill>
                <a:effectLst/>
                <a:latin typeface="+mn-lt"/>
                <a:ea typeface="+mn-ea"/>
                <a:cs typeface="+mn-cs"/>
              </a:rPr>
              <a:t> par </a:t>
            </a:r>
            <a:r>
              <a:rPr lang="en-US" sz="1200" kern="1200" dirty="0" err="1" smtClean="0">
                <a:solidFill>
                  <a:schemeClr val="tx1"/>
                </a:solidFill>
                <a:effectLst/>
                <a:latin typeface="+mn-lt"/>
                <a:ea typeface="+mn-ea"/>
                <a:cs typeface="+mn-cs"/>
              </a:rPr>
              <a:t>sensoro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integrējošo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terapiju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skaidri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noteikts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klientiem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jāsniedz</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gan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fiziskā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gan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psiholoģiskā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drošība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Citiem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vārdiem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sakot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jābūt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dažiem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objektīvās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realitātes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ierobežojumiem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arī</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nevajadzētu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pastāvēt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grūtībām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uzdevumu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izpildes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laikā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Klienti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spēlēt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terapijas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laikā</a:t>
            </a:r>
            <a:r>
              <a:rPr lang="en-US" sz="1200" kern="1200" dirty="0" smtClean="0">
                <a:solidFill>
                  <a:schemeClr val="tx1"/>
                </a:solidFill>
                <a:effectLst/>
                <a:latin typeface="+mn-lt"/>
                <a:ea typeface="+mn-ea"/>
                <a:cs typeface="+mn-cs"/>
              </a:rPr>
              <a:t>, bet tai </a:t>
            </a:r>
            <a:r>
              <a:rPr lang="en-US" sz="1200" kern="1200" dirty="0" err="1" smtClean="0">
                <a:solidFill>
                  <a:schemeClr val="tx1"/>
                </a:solidFill>
                <a:effectLst/>
                <a:latin typeface="+mn-lt"/>
                <a:ea typeface="+mn-ea"/>
                <a:cs typeface="+mn-cs"/>
              </a:rPr>
              <a:t>nevajadzētu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izskatīties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Rast</a:t>
            </a:r>
            <a:r>
              <a:rPr lang="en-US" sz="1200" kern="1200" dirty="0" smtClean="0">
                <a:solidFill>
                  <a:schemeClr val="tx1"/>
                </a:solidFill>
                <a:effectLst/>
                <a:latin typeface="+mn-lt"/>
                <a:ea typeface="+mn-ea"/>
                <a:cs typeface="+mn-cs"/>
              </a:rPr>
              <a:t>, 1986). </a:t>
            </a:r>
            <a:r>
              <a:rPr lang="en-US" sz="1200" kern="1200" dirty="0" err="1" smtClean="0">
                <a:solidFill>
                  <a:schemeClr val="tx1"/>
                </a:solidFill>
                <a:effectLst/>
                <a:latin typeface="+mn-lt"/>
                <a:ea typeface="+mn-ea"/>
                <a:cs typeface="+mn-cs"/>
              </a:rPr>
              <a:t>Terapija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nāk</a:t>
            </a:r>
            <a:r>
              <a:rPr lang="en-US" sz="1200" kern="1200" dirty="0" smtClean="0">
                <a:solidFill>
                  <a:schemeClr val="tx1"/>
                </a:solidFill>
                <a:effectLst/>
                <a:latin typeface="+mn-lt"/>
                <a:ea typeface="+mn-ea"/>
                <a:cs typeface="+mn-cs"/>
              </a:rPr>
              <a:t> no </a:t>
            </a:r>
            <a:r>
              <a:rPr lang="en-US" sz="1200" kern="1200" dirty="0" err="1" smtClean="0">
                <a:solidFill>
                  <a:schemeClr val="tx1"/>
                </a:solidFill>
                <a:effectLst/>
                <a:latin typeface="+mn-lt"/>
                <a:ea typeface="+mn-ea"/>
                <a:cs typeface="+mn-cs"/>
              </a:rPr>
              <a:t>reālās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dzīves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mērķiem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Daudzi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bērni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piedalīties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dzīves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mērķu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izvirzīšanā</a:t>
            </a:r>
            <a:r>
              <a:rPr lang="en-US" sz="1200" kern="1200" dirty="0" smtClean="0">
                <a:solidFill>
                  <a:schemeClr val="tx1"/>
                </a:solidFill>
                <a:effectLst/>
                <a:latin typeface="+mn-lt"/>
                <a:ea typeface="+mn-ea"/>
                <a:cs typeface="+mn-cs"/>
              </a:rPr>
              <a:t>. Mums </a:t>
            </a:r>
            <a:r>
              <a:rPr lang="en-US" sz="1200" kern="1200" dirty="0" err="1" smtClean="0">
                <a:solidFill>
                  <a:schemeClr val="tx1"/>
                </a:solidFill>
                <a:effectLst/>
                <a:latin typeface="+mn-lt"/>
                <a:ea typeface="+mn-ea"/>
                <a:cs typeface="+mn-cs"/>
              </a:rPr>
              <a:t>tikai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jāpalīdz</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viņiem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saprast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noteikts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darbības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veids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palīdz</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mērķi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sasniegt</a:t>
            </a:r>
            <a:r>
              <a:rPr lang="en-US" sz="1200" kern="1200" dirty="0" smtClean="0">
                <a:solidFill>
                  <a:schemeClr val="tx1"/>
                </a:solidFill>
                <a:effectLst/>
                <a:latin typeface="+mn-lt"/>
                <a:ea typeface="+mn-ea"/>
                <a:cs typeface="+mn-cs"/>
              </a:rPr>
              <a:t>. </a:t>
            </a:r>
            <a:endParaRPr lang="lv-LV" dirty="0" smtClean="0"/>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7</a:t>
            </a:fld>
            <a:endParaRPr lang="en-US"/>
          </a:p>
        </p:txBody>
      </p:sp>
    </p:spTree>
    <p:extLst>
      <p:ext uri="{BB962C8B-B14F-4D97-AF65-F5344CB8AC3E}">
        <p14:creationId xmlns:p14="http://schemas.microsoft.com/office/powerpoint/2010/main" val="3218975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Rotaļas izmantošana intervences ietvaros</a:t>
            </a:r>
          </a:p>
          <a:p>
            <a:r>
              <a:rPr lang="lv-LV" dirty="0" smtClean="0"/>
              <a:t>Terapeitiskā saskarsme tiek veidota, veidojot aktivitātes ārpus bērna interesēm un iesaistot bērnu rotaļās, vienlaikus ņemot vērā bērna spēju līmeni, </a:t>
            </a:r>
            <a:r>
              <a:rPr lang="lv-LV" dirty="0" err="1" smtClean="0"/>
              <a:t>sensoro</a:t>
            </a:r>
            <a:r>
              <a:rPr lang="lv-LV" dirty="0" smtClean="0"/>
              <a:t> jutīgumu un </a:t>
            </a:r>
            <a:r>
              <a:rPr lang="lv-LV" dirty="0" err="1" smtClean="0"/>
              <a:t>sensoro</a:t>
            </a:r>
            <a:r>
              <a:rPr lang="lv-LV" dirty="0" smtClean="0"/>
              <a:t> maņu izvēles iespējas. Izmantojot šo rotaļīgo pieeju, terapeits veicina sadarbību un uzticamu attiecību veidošanu. Terapeits iesaista bērnu kā aktīvu partneri terapijas procesā, paplašinot idejas, kuras bērns ierosina. Bieži vien terapeits pielieto lomu spēles un radošas tēmas, lai bērnam zustu laika izjūta, nebūtu piepūles un varētu iesaistīties izaicinošās darbībās, kas citādi varētu būt neiespējamas. </a:t>
            </a:r>
          </a:p>
          <a:p>
            <a:r>
              <a:rPr lang="lv-LV" dirty="0" smtClean="0"/>
              <a:t>Pieskaršanās iekšējai dziņai</a:t>
            </a:r>
          </a:p>
          <a:p>
            <a:r>
              <a:rPr lang="lv-LV" dirty="0" err="1" smtClean="0"/>
              <a:t>Sensorālas</a:t>
            </a:r>
            <a:r>
              <a:rPr lang="lv-LV" dirty="0" smtClean="0"/>
              <a:t> integrācijas aktivitātes bieži ir jautras un aizraujošas, tāpēc tās paša par sevi motivē un apbalvo. Terapeits izmanto radošumu un iztēli, lai ņemtu vērā bērna </a:t>
            </a:r>
            <a:r>
              <a:rPr lang="lv-LV" dirty="0" err="1" smtClean="0"/>
              <a:t>sensorās</a:t>
            </a:r>
            <a:r>
              <a:rPr lang="lv-LV" dirty="0" smtClean="0"/>
              <a:t> vajadzības un risinātu </a:t>
            </a:r>
            <a:r>
              <a:rPr lang="lv-LV" dirty="0" err="1" smtClean="0"/>
              <a:t>sensorās</a:t>
            </a:r>
            <a:r>
              <a:rPr lang="lv-LV" dirty="0" smtClean="0"/>
              <a:t>, motorikas un praktiskās problēmas. Tādējādi parādās bērna motivācija mācīties un mēģināt sarežģītākas lietas. Tas ļauj iegūt arvien sarežģītākas prasmes un saskarsmes veidus.</a:t>
            </a:r>
          </a:p>
          <a:p>
            <a:r>
              <a:rPr lang="en-US" sz="1200" kern="1200" dirty="0" err="1" smtClean="0">
                <a:solidFill>
                  <a:schemeClr val="tx1"/>
                </a:solidFill>
                <a:effectLst/>
                <a:latin typeface="+mn-lt"/>
                <a:ea typeface="+mn-ea"/>
                <a:cs typeface="+mn-cs"/>
              </a:rPr>
              <a:t>Spēles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definīcija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terapijā</a:t>
            </a:r>
            <a:endParaRPr lang="en-US" sz="1200" kern="1200" dirty="0" smtClean="0">
              <a:solidFill>
                <a:schemeClr val="tx1"/>
              </a:solidFill>
              <a:effectLst/>
              <a:latin typeface="+mn-lt"/>
              <a:ea typeface="+mn-ea"/>
              <a:cs typeface="+mn-cs"/>
            </a:endParaRPr>
          </a:p>
          <a:p>
            <a:r>
              <a:rPr lang="en-US" sz="1200" kern="1200" dirty="0" err="1" smtClean="0">
                <a:solidFill>
                  <a:schemeClr val="tx1"/>
                </a:solidFill>
                <a:effectLst/>
                <a:latin typeface="+mn-lt"/>
                <a:ea typeface="+mn-ea"/>
                <a:cs typeface="+mn-cs"/>
              </a:rPr>
              <a:t>Neimans</a:t>
            </a:r>
            <a:r>
              <a:rPr lang="en-US" sz="1200" kern="1200" dirty="0" smtClean="0">
                <a:solidFill>
                  <a:schemeClr val="tx1"/>
                </a:solidFill>
                <a:effectLst/>
                <a:latin typeface="+mn-lt"/>
                <a:ea typeface="+mn-ea"/>
                <a:cs typeface="+mn-cs"/>
              </a:rPr>
              <a:t> (1971) </a:t>
            </a:r>
            <a:r>
              <a:rPr lang="en-US" sz="1200" kern="1200" dirty="0" err="1" smtClean="0">
                <a:solidFill>
                  <a:schemeClr val="tx1"/>
                </a:solidFill>
                <a:effectLst/>
                <a:latin typeface="+mn-lt"/>
                <a:ea typeface="+mn-ea"/>
                <a:cs typeface="+mn-cs"/>
              </a:rPr>
              <a:t>identificēja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trīs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kritērijus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relatīvā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iekšējā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koncetrācija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brīvība</a:t>
            </a:r>
            <a:r>
              <a:rPr lang="en-US" sz="1200" kern="1200" dirty="0" smtClean="0">
                <a:solidFill>
                  <a:schemeClr val="tx1"/>
                </a:solidFill>
                <a:effectLst/>
                <a:latin typeface="+mn-lt"/>
                <a:ea typeface="+mn-ea"/>
                <a:cs typeface="+mn-cs"/>
              </a:rPr>
              <a:t> no </a:t>
            </a:r>
            <a:r>
              <a:rPr lang="en-US" sz="1200" kern="1200" dirty="0" err="1" smtClean="0">
                <a:solidFill>
                  <a:schemeClr val="tx1"/>
                </a:solidFill>
                <a:effectLst/>
                <a:latin typeface="+mn-lt"/>
                <a:ea typeface="+mn-ea"/>
                <a:cs typeface="+mn-cs"/>
              </a:rPr>
              <a:t>noteiktiem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realitātes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ierobežojumiem</a:t>
            </a:r>
            <a:r>
              <a:rPr lang="en-US" sz="1200" kern="1200" dirty="0" smtClean="0">
                <a:solidFill>
                  <a:schemeClr val="tx1"/>
                </a:solidFill>
                <a:effectLst/>
                <a:latin typeface="+mn-lt"/>
                <a:ea typeface="+mn-ea"/>
                <a:cs typeface="+mn-cs"/>
              </a:rPr>
              <a:t> un </a:t>
            </a:r>
            <a:r>
              <a:rPr lang="en-US" sz="1200" kern="1200" dirty="0" err="1" smtClean="0">
                <a:solidFill>
                  <a:schemeClr val="tx1"/>
                </a:solidFill>
                <a:effectLst/>
                <a:latin typeface="+mn-lt"/>
                <a:ea typeface="+mn-ea"/>
                <a:cs typeface="+mn-cs"/>
              </a:rPr>
              <a:t>iekšējā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motivācija</a:t>
            </a:r>
            <a:r>
              <a:rPr lang="en-US" sz="1200" kern="1200" dirty="0" smtClean="0">
                <a:solidFill>
                  <a:schemeClr val="tx1"/>
                </a:solidFill>
                <a:effectLst/>
                <a:latin typeface="+mn-lt"/>
                <a:ea typeface="+mn-ea"/>
                <a:cs typeface="+mn-cs"/>
              </a:rPr>
              <a:t>. Neumann (1971) </a:t>
            </a:r>
            <a:r>
              <a:rPr lang="en-US" sz="1200" kern="1200" dirty="0" err="1" smtClean="0">
                <a:solidFill>
                  <a:schemeClr val="tx1"/>
                </a:solidFill>
                <a:effectLst/>
                <a:latin typeface="+mn-lt"/>
                <a:ea typeface="+mn-ea"/>
                <a:cs typeface="+mn-cs"/>
              </a:rPr>
              <a:t>uzskatīja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jebkura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mijiedarbība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saistīta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šiem</a:t>
            </a:r>
            <a:r>
              <a:rPr lang="en-US" sz="1200" kern="1200" dirty="0" smtClean="0">
                <a:solidFill>
                  <a:schemeClr val="tx1"/>
                </a:solidFill>
                <a:effectLst/>
                <a:latin typeface="+mn-lt"/>
                <a:ea typeface="+mn-ea"/>
                <a:cs typeface="+mn-cs"/>
              </a:rPr>
              <a:t> trim </a:t>
            </a:r>
            <a:r>
              <a:rPr lang="en-US" sz="1200" kern="1200" dirty="0" err="1" smtClean="0">
                <a:solidFill>
                  <a:schemeClr val="tx1"/>
                </a:solidFill>
                <a:effectLst/>
                <a:latin typeface="+mn-lt"/>
                <a:ea typeface="+mn-ea"/>
                <a:cs typeface="+mn-cs"/>
              </a:rPr>
              <a:t>elementu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uzskatīt</a:t>
            </a:r>
            <a:r>
              <a:rPr lang="en-US" sz="1200" kern="1200" dirty="0" smtClean="0">
                <a:solidFill>
                  <a:schemeClr val="tx1"/>
                </a:solidFill>
                <a:effectLst/>
                <a:latin typeface="+mn-lt"/>
                <a:ea typeface="+mn-ea"/>
                <a:cs typeface="+mn-cs"/>
              </a:rPr>
              <a:t> par </a:t>
            </a:r>
            <a:r>
              <a:rPr lang="en-US" sz="1200" kern="1200" dirty="0" err="1" smtClean="0">
                <a:solidFill>
                  <a:schemeClr val="tx1"/>
                </a:solidFill>
                <a:effectLst/>
                <a:latin typeface="+mn-lt"/>
                <a:ea typeface="+mn-ea"/>
                <a:cs typeface="+mn-cs"/>
              </a:rPr>
              <a:t>spēli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Tomēr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atzina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reti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kādam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nācās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saskarties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pilnīgu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iekšējo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kontroli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iekšējo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motivāciju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tikai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iekšējo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realitāti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Balstoties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uz</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Neimaņa</a:t>
            </a:r>
            <a:r>
              <a:rPr lang="en-US" sz="1200" kern="1200" dirty="0" smtClean="0">
                <a:solidFill>
                  <a:schemeClr val="tx1"/>
                </a:solidFill>
                <a:effectLst/>
                <a:latin typeface="+mn-lt"/>
                <a:ea typeface="+mn-ea"/>
                <a:cs typeface="+mn-cs"/>
              </a:rPr>
              <a:t> (1971) </a:t>
            </a:r>
            <a:r>
              <a:rPr lang="en-US" sz="1200" kern="1200" dirty="0" err="1" smtClean="0">
                <a:solidFill>
                  <a:schemeClr val="tx1"/>
                </a:solidFill>
                <a:effectLst/>
                <a:latin typeface="+mn-lt"/>
                <a:ea typeface="+mn-ea"/>
                <a:cs typeface="+mn-cs"/>
              </a:rPr>
              <a:t>koncepciju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mēs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ierosinājām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definīcijas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kuras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praktizējošie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ergoterapeiti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varētu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izmantot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mēģinot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padarīt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terapiju</a:t>
            </a:r>
            <a:r>
              <a:rPr lang="en-US" sz="1200" kern="1200" dirty="0" smtClean="0">
                <a:solidFill>
                  <a:schemeClr val="tx1"/>
                </a:solidFill>
                <a:effectLst/>
                <a:latin typeface="+mn-lt"/>
                <a:ea typeface="+mn-ea"/>
                <a:cs typeface="+mn-cs"/>
              </a:rPr>
              <a:t> par </a:t>
            </a:r>
            <a:r>
              <a:rPr lang="en-US" sz="1200" kern="1200" dirty="0" err="1" smtClean="0">
                <a:solidFill>
                  <a:schemeClr val="tx1"/>
                </a:solidFill>
                <a:effectLst/>
                <a:latin typeface="+mn-lt"/>
                <a:ea typeface="+mn-ea"/>
                <a:cs typeface="+mn-cs"/>
              </a:rPr>
              <a:t>spēli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indivīduma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mijiedarbība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vidi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kuru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raksturo</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relatīva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interese</a:t>
            </a:r>
            <a:r>
              <a:rPr lang="en-US" sz="1200" kern="1200" dirty="0" smtClean="0">
                <a:solidFill>
                  <a:schemeClr val="tx1"/>
                </a:solidFill>
                <a:effectLst/>
                <a:latin typeface="+mn-lt"/>
                <a:ea typeface="+mn-ea"/>
                <a:cs typeface="+mn-cs"/>
              </a:rPr>
              <a:t> par </a:t>
            </a:r>
            <a:r>
              <a:rPr lang="en-US" sz="1200" kern="1200" dirty="0" err="1" smtClean="0">
                <a:solidFill>
                  <a:schemeClr val="tx1"/>
                </a:solidFill>
                <a:effectLst/>
                <a:latin typeface="+mn-lt"/>
                <a:ea typeface="+mn-ea"/>
                <a:cs typeface="+mn-cs"/>
              </a:rPr>
              <a:t>darbībām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tādām</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relatīvā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iekšējā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kontrole</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brīvība</a:t>
            </a:r>
            <a:r>
              <a:rPr lang="en-US" sz="1200" kern="1200" dirty="0" smtClean="0">
                <a:solidFill>
                  <a:schemeClr val="tx1"/>
                </a:solidFill>
                <a:effectLst/>
                <a:latin typeface="+mn-lt"/>
                <a:ea typeface="+mn-ea"/>
                <a:cs typeface="+mn-cs"/>
              </a:rPr>
              <a:t> no </a:t>
            </a:r>
            <a:r>
              <a:rPr lang="en-US" sz="1200" kern="1200" dirty="0" err="1" smtClean="0">
                <a:solidFill>
                  <a:schemeClr val="tx1"/>
                </a:solidFill>
                <a:effectLst/>
                <a:latin typeface="+mn-lt"/>
                <a:ea typeface="+mn-ea"/>
                <a:cs typeface="+mn-cs"/>
              </a:rPr>
              <a:t>noteiktiem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objektīvās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realitātes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ierobežojumiem</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err="1" smtClean="0">
                <a:solidFill>
                  <a:schemeClr val="tx1"/>
                </a:solidFill>
                <a:effectLst/>
                <a:latin typeface="+mn-lt"/>
                <a:ea typeface="+mn-ea"/>
                <a:cs typeface="+mn-cs"/>
              </a:rPr>
              <a:t>Gadījumā</a:t>
            </a:r>
            <a:r>
              <a:rPr lang="en-US" sz="1200" kern="1200" dirty="0" smtClean="0">
                <a:solidFill>
                  <a:schemeClr val="tx1"/>
                </a:solidFill>
                <a:effectLst/>
                <a:latin typeface="+mn-lt"/>
                <a:ea typeface="+mn-ea"/>
                <a:cs typeface="+mn-cs"/>
              </a:rPr>
              <a:t>, ja </a:t>
            </a:r>
            <a:r>
              <a:rPr lang="en-US" sz="1200" kern="1200" dirty="0" err="1" smtClean="0">
                <a:solidFill>
                  <a:schemeClr val="tx1"/>
                </a:solidFill>
                <a:effectLst/>
                <a:latin typeface="+mn-lt"/>
                <a:ea typeface="+mn-ea"/>
                <a:cs typeface="+mn-cs"/>
              </a:rPr>
              <a:t>mēs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pielāgojam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vienu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vairāku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elementus</a:t>
            </a:r>
            <a:r>
              <a:rPr lang="en-US" sz="1200" kern="1200" dirty="0" smtClean="0">
                <a:solidFill>
                  <a:schemeClr val="tx1"/>
                </a:solidFill>
                <a:effectLst/>
                <a:latin typeface="+mn-lt"/>
                <a:ea typeface="+mn-ea"/>
                <a:cs typeface="+mn-cs"/>
              </a:rPr>
              <a:t>, tie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jānomaina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virzienā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jāturpina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apspriest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visi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elementi</a:t>
            </a:r>
            <a:r>
              <a:rPr lang="en-US" sz="1200" kern="1200" dirty="0" smtClean="0">
                <a:solidFill>
                  <a:schemeClr val="tx1"/>
                </a:solidFill>
                <a:effectLst/>
                <a:latin typeface="+mn-lt"/>
                <a:ea typeface="+mn-ea"/>
                <a:cs typeface="+mn-cs"/>
              </a:rPr>
              <a:t>, jo </a:t>
            </a:r>
            <a:r>
              <a:rPr lang="en-US" sz="1200" kern="1200" dirty="0" err="1" smtClean="0">
                <a:solidFill>
                  <a:schemeClr val="tx1"/>
                </a:solidFill>
                <a:effectLst/>
                <a:latin typeface="+mn-lt"/>
                <a:ea typeface="+mn-ea"/>
                <a:cs typeface="+mn-cs"/>
              </a:rPr>
              <a:t>katrs</a:t>
            </a:r>
            <a:r>
              <a:rPr lang="en-US" sz="1200" kern="1200" dirty="0" smtClean="0">
                <a:solidFill>
                  <a:schemeClr val="tx1"/>
                </a:solidFill>
                <a:effectLst/>
                <a:latin typeface="+mn-lt"/>
                <a:ea typeface="+mn-ea"/>
                <a:cs typeface="+mn-cs"/>
              </a:rPr>
              <a:t> no </a:t>
            </a:r>
            <a:r>
              <a:rPr lang="en-US" sz="1200" kern="1200" dirty="0" err="1" smtClean="0">
                <a:solidFill>
                  <a:schemeClr val="tx1"/>
                </a:solidFill>
                <a:effectLst/>
                <a:latin typeface="+mn-lt"/>
                <a:ea typeface="+mn-ea"/>
                <a:cs typeface="+mn-cs"/>
              </a:rPr>
              <a:t>tiem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svarīgs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novērtētu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mijiedarbību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noteiktā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laika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posmā</a:t>
            </a:r>
            <a:r>
              <a:rPr lang="en-US" sz="1200" kern="1200" dirty="0" smtClean="0">
                <a:solidFill>
                  <a:schemeClr val="tx1"/>
                </a:solidFill>
                <a:effectLst/>
                <a:latin typeface="+mn-lt"/>
                <a:ea typeface="+mn-ea"/>
                <a:cs typeface="+mn-cs"/>
              </a:rPr>
              <a:t>, un, </a:t>
            </a:r>
            <a:r>
              <a:rPr lang="en-US" sz="1200" kern="1200" dirty="0" err="1" smtClean="0">
                <a:solidFill>
                  <a:schemeClr val="tx1"/>
                </a:solidFill>
                <a:effectLst/>
                <a:latin typeface="+mn-lt"/>
                <a:ea typeface="+mn-ea"/>
                <a:cs typeface="+mn-cs"/>
              </a:rPr>
              <a:t>tā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šie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elementi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savstarpēji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saistīti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tos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grūti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atdalīt</a:t>
            </a:r>
            <a:r>
              <a:rPr lang="en-US" sz="1200" kern="1200" dirty="0" smtClean="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8</a:t>
            </a:fld>
            <a:endParaRPr lang="en-US"/>
          </a:p>
        </p:txBody>
      </p:sp>
    </p:spTree>
    <p:extLst>
      <p:ext uri="{BB962C8B-B14F-4D97-AF65-F5344CB8AC3E}">
        <p14:creationId xmlns:p14="http://schemas.microsoft.com/office/powerpoint/2010/main" val="10686748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Pareizā pārbaudījuma radīšana</a:t>
            </a:r>
          </a:p>
          <a:p>
            <a:r>
              <a:rPr lang="lv-LV" dirty="0" smtClean="0"/>
              <a:t>Radot pareizo pārbaudījumu, terapeitam ir jāparedz bērna spējas noteiktā darbībā, lai sniegtu atbilstošu atbalstu bērnam, tādējādi viņš spēs veikt sarežģītākas darbības nekā iepriekš. Tas prasa elastību gan intervences procesā, gan vidē. Terapeits sekmē bērna panākumus, pielāgojot sociālo un fizisko vidi, pārbaudījuma līmeni un rotaļas noteikumus. Cienot bērna emocijas un spējas, terapeitiskajā vidē tiek radīta atmosfēra, kurā terapeits veicina saskarsmi, iespējams, tādu, kādu bērns nekad iepriekš nav mēģinājis. Terapeits nepārtraukti tiecās uz pārbaudījumiem, kas tiek balstīti jau uz esošajām prasmēm, lai sasniegtu vispārējos mērķus un uzdevumus, sekmējot iesaistīšanos veselīgās un jēgpilnās nodarbēs. </a:t>
            </a:r>
          </a:p>
          <a:p>
            <a:r>
              <a:rPr lang="lv-LV" dirty="0" smtClean="0"/>
              <a:t>Adaptīvās reakcijas veicināšana</a:t>
            </a:r>
          </a:p>
          <a:p>
            <a:r>
              <a:rPr lang="lv-LV" dirty="0" smtClean="0"/>
              <a:t>Lai personība augtu un attīstītos, viņam / viņai ir jārada pastāvīga adaptīvo reakciju virkne, tādējādi efektīvi un atbilstoši izpildītos vides dinamiskās prasības. Lai izraisītu atbilstošu adaptīvo reakciju, uz </a:t>
            </a:r>
            <a:r>
              <a:rPr lang="lv-LV" dirty="0" err="1" smtClean="0"/>
              <a:t>sensoro</a:t>
            </a:r>
            <a:r>
              <a:rPr lang="lv-LV" dirty="0" smtClean="0"/>
              <a:t> integrāciju balstītajā intervencē aktivitāšu prasības ir sarežģītākas. Lai bērns pēc iespējas vairāk spētu pielāgoties vienas intervences sesijā, terapeits uzrauga un pielāgo </a:t>
            </a:r>
            <a:r>
              <a:rPr lang="lv-LV" dirty="0" err="1" smtClean="0"/>
              <a:t>sensoro</a:t>
            </a:r>
            <a:r>
              <a:rPr lang="lv-LV" dirty="0" smtClean="0"/>
              <a:t> pārbaudījumu ātrumu un intensitāti, tādējādi pielāgojoties bērna notikumu apstrādes spējām; atvieglo </a:t>
            </a:r>
            <a:r>
              <a:rPr lang="lv-LV" dirty="0" err="1" smtClean="0"/>
              <a:t>sensorās</a:t>
            </a:r>
            <a:r>
              <a:rPr lang="lv-LV" dirty="0" smtClean="0"/>
              <a:t> rotaļas pat tad, ja bērnam nav motorikas attīstības, kas nepieciešama, lai viņš patstāvīgi darbotos labvēlīgās </a:t>
            </a:r>
            <a:r>
              <a:rPr lang="lv-LV" dirty="0" err="1" smtClean="0"/>
              <a:t>sensorajās</a:t>
            </a:r>
            <a:r>
              <a:rPr lang="lv-LV" dirty="0" smtClean="0"/>
              <a:t> rotaļās; un atbalsta bērna emociju un uzvedības </a:t>
            </a:r>
            <a:r>
              <a:rPr lang="lv-LV" dirty="0" err="1" smtClean="0"/>
              <a:t>pašsakārtošanos</a:t>
            </a:r>
            <a:r>
              <a:rPr lang="lv-LV" dirty="0" smtClean="0"/>
              <a:t>.</a:t>
            </a:r>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9</a:t>
            </a:fld>
            <a:endParaRPr lang="en-US"/>
          </a:p>
        </p:txBody>
      </p:sp>
    </p:spTree>
    <p:extLst>
      <p:ext uri="{BB962C8B-B14F-4D97-AF65-F5344CB8AC3E}">
        <p14:creationId xmlns:p14="http://schemas.microsoft.com/office/powerpoint/2010/main" val="15154518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Vides iekārtošana un bērna darbību atbalstīšana</a:t>
            </a:r>
          </a:p>
          <a:p>
            <a:r>
              <a:rPr lang="lv-LV" dirty="0" smtClean="0"/>
              <a:t>Pirms nodarbības terapeits izvēlas nodarbības mērķus un iekārto vidi, lai veicinātu bērna saskarsmi (t.i., rada vides priekšrocības). Nodarbības laikā vissvarīgākais ir pirmais solis – savstarpējās sapratnes izveide. Pēc sapratnes izveidošanas terapeits mijiedarbojas ar bērnu un pielāgo aktivitāšu prasības, tādējādi nodrošinot vislabāko pārbaudījumu, uzrauga bērna emociju līmeni un pārliecinās, ka bērns izbauda savu kompāniju, apgūstot jaunas prasmes un iemaņas. Varbūt vissvarīgākā šī atbalsta metaforas daļa ir tā, ka atbalsts bērnam ir nepieciešams līdz motivācijas un prasmes darīt lietas pašam parādīšanās. Pārāk ātra izvēle neturpināt sniegt atbalstu neļaus attīstīties bērna patstāvībai, bet pārāk ilga atbalsta sniegšana nesekmēs adaptīvo rekciju veidošanos. Atkarībā no katra bērna, nepieciešamība pēc atbalsta dažādās jomās var atšķirties dienu no dienas un brīdi no brīža, veicot pielāgojumus, terapeitam jābūt modram (skatīt tabulu .).</a:t>
            </a:r>
          </a:p>
          <a:p>
            <a:r>
              <a:rPr lang="lv-LV" sz="1200" b="1" i="1" kern="1200" dirty="0" smtClean="0">
                <a:solidFill>
                  <a:schemeClr val="tx1"/>
                </a:solidFill>
                <a:effectLst/>
                <a:latin typeface="+mn-lt"/>
                <a:ea typeface="+mn-ea"/>
                <a:cs typeface="+mn-cs"/>
              </a:rPr>
              <a:t>Adaptīvās reakcijas sekmēšana</a:t>
            </a:r>
            <a:endParaRPr lang="en-US" sz="1200" kern="1200" dirty="0" smtClean="0">
              <a:solidFill>
                <a:schemeClr val="tx1"/>
              </a:solidFill>
              <a:effectLst/>
              <a:latin typeface="+mn-lt"/>
              <a:ea typeface="+mn-ea"/>
              <a:cs typeface="+mn-cs"/>
            </a:endParaRPr>
          </a:p>
          <a:p>
            <a:r>
              <a:rPr lang="lv-LV" sz="1200" kern="1200" dirty="0" smtClean="0">
                <a:solidFill>
                  <a:schemeClr val="tx1"/>
                </a:solidFill>
                <a:effectLst/>
                <a:latin typeface="+mn-lt"/>
                <a:ea typeface="+mn-ea"/>
                <a:cs typeface="+mn-cs"/>
              </a:rPr>
              <a:t>Cenšoties noskaidrot bērna </a:t>
            </a:r>
            <a:r>
              <a:rPr lang="lv-LV" sz="1200" kern="1200" dirty="0" err="1" smtClean="0">
                <a:solidFill>
                  <a:schemeClr val="tx1"/>
                </a:solidFill>
                <a:effectLst/>
                <a:latin typeface="+mn-lt"/>
                <a:ea typeface="+mn-ea"/>
                <a:cs typeface="+mn-cs"/>
              </a:rPr>
              <a:t>sensorās</a:t>
            </a:r>
            <a:r>
              <a:rPr lang="lv-LV" sz="1200" kern="1200" dirty="0" smtClean="0">
                <a:solidFill>
                  <a:schemeClr val="tx1"/>
                </a:solidFill>
                <a:effectLst/>
                <a:latin typeface="+mn-lt"/>
                <a:ea typeface="+mn-ea"/>
                <a:cs typeface="+mn-cs"/>
              </a:rPr>
              <a:t> trūkuma zonas, terapeits patstāvīgi strādā ar vidi, pielāgojot pārbaudījumus, sniedzot lielāku vai mazāku atbalstu vai darbības lielāku vai mazāku strukturēšanu. Var būt nodarbības, kurās bērns darbosies tikai </a:t>
            </a:r>
            <a:r>
              <a:rPr lang="lv-LV" sz="1200" kern="1200" dirty="0" err="1" smtClean="0">
                <a:solidFill>
                  <a:schemeClr val="tx1"/>
                </a:solidFill>
                <a:effectLst/>
                <a:latin typeface="+mn-lt"/>
                <a:ea typeface="+mn-ea"/>
                <a:cs typeface="+mn-cs"/>
              </a:rPr>
              <a:t>sensorās</a:t>
            </a:r>
            <a:r>
              <a:rPr lang="lv-LV" sz="1200" kern="1200" dirty="0" smtClean="0">
                <a:solidFill>
                  <a:schemeClr val="tx1"/>
                </a:solidFill>
                <a:effectLst/>
                <a:latin typeface="+mn-lt"/>
                <a:ea typeface="+mn-ea"/>
                <a:cs typeface="+mn-cs"/>
              </a:rPr>
              <a:t> modulācijas līmenī. Citās nodarbībās bērns darbojas tikai </a:t>
            </a:r>
            <a:r>
              <a:rPr lang="lv-LV" sz="1200" kern="1200" dirty="0" err="1" smtClean="0">
                <a:solidFill>
                  <a:schemeClr val="tx1"/>
                </a:solidFill>
                <a:effectLst/>
                <a:latin typeface="+mn-lt"/>
                <a:ea typeface="+mn-ea"/>
                <a:cs typeface="+mn-cs"/>
              </a:rPr>
              <a:t>sensorās</a:t>
            </a:r>
            <a:r>
              <a:rPr lang="lv-LV" sz="1200" kern="1200" dirty="0" smtClean="0">
                <a:solidFill>
                  <a:schemeClr val="tx1"/>
                </a:solidFill>
                <a:effectLst/>
                <a:latin typeface="+mn-lt"/>
                <a:ea typeface="+mn-ea"/>
                <a:cs typeface="+mn-cs"/>
              </a:rPr>
              <a:t> apstrādes un </a:t>
            </a:r>
            <a:r>
              <a:rPr lang="lv-LV" sz="1200" kern="1200" dirty="0" err="1" smtClean="0">
                <a:solidFill>
                  <a:schemeClr val="tx1"/>
                </a:solidFill>
                <a:effectLst/>
                <a:latin typeface="+mn-lt"/>
                <a:ea typeface="+mn-ea"/>
                <a:cs typeface="+mn-cs"/>
              </a:rPr>
              <a:t>sensorās</a:t>
            </a:r>
            <a:r>
              <a:rPr lang="lv-LV" sz="1200" kern="1200" dirty="0" smtClean="0">
                <a:solidFill>
                  <a:schemeClr val="tx1"/>
                </a:solidFill>
                <a:effectLst/>
                <a:latin typeface="+mn-lt"/>
                <a:ea typeface="+mn-ea"/>
                <a:cs typeface="+mn-cs"/>
              </a:rPr>
              <a:t> rotaļas līmenī. Ideāla nodarbība ir tāda, kurā bērns optimāli pamana, veido un izdala </a:t>
            </a:r>
            <a:r>
              <a:rPr lang="lv-LV" sz="1200" kern="1200" dirty="0" err="1" smtClean="0">
                <a:solidFill>
                  <a:schemeClr val="tx1"/>
                </a:solidFill>
                <a:effectLst/>
                <a:latin typeface="+mn-lt"/>
                <a:ea typeface="+mn-ea"/>
                <a:cs typeface="+mn-cs"/>
              </a:rPr>
              <a:t>sensoro</a:t>
            </a:r>
            <a:r>
              <a:rPr lang="lv-LV" sz="1200" kern="1200" dirty="0" smtClean="0">
                <a:solidFill>
                  <a:schemeClr val="tx1"/>
                </a:solidFill>
                <a:effectLst/>
                <a:latin typeface="+mn-lt"/>
                <a:ea typeface="+mn-ea"/>
                <a:cs typeface="+mn-cs"/>
              </a:rPr>
              <a:t> informāciju un veic aizvien sarežģītāku adaptīvo reakciju motorikas praktiskajā jomā, vienlaikus aktīvi iesaistoties un strukturējot savu darbību. Kad bērns vienmērīgi un ilglaicīgi savā optimālajā līmenī pilda pārbaudījumus, viņš ir gatavs nodarbību noslēgumam.</a:t>
            </a:r>
            <a:endParaRPr lang="en-US" sz="1200" kern="1200" dirty="0" smtClean="0">
              <a:solidFill>
                <a:schemeClr val="tx1"/>
              </a:solidFill>
              <a:effectLst/>
              <a:latin typeface="+mn-lt"/>
              <a:ea typeface="+mn-ea"/>
              <a:cs typeface="+mn-cs"/>
            </a:endParaRPr>
          </a:p>
          <a:p>
            <a:endParaRPr lang="lv-LV" dirty="0" smtClean="0"/>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11</a:t>
            </a:fld>
            <a:endParaRPr lang="en-US"/>
          </a:p>
        </p:txBody>
      </p:sp>
    </p:spTree>
    <p:extLst>
      <p:ext uri="{BB962C8B-B14F-4D97-AF65-F5344CB8AC3E}">
        <p14:creationId xmlns:p14="http://schemas.microsoft.com/office/powerpoint/2010/main" val="6740168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Adaptīvās reakcijas sekmēšana</a:t>
            </a:r>
          </a:p>
          <a:p>
            <a:r>
              <a:rPr lang="lv-LV" dirty="0" smtClean="0"/>
              <a:t>Cenšoties noskaidrot bērna </a:t>
            </a:r>
            <a:r>
              <a:rPr lang="lv-LV" dirty="0" err="1" smtClean="0"/>
              <a:t>sensorās</a:t>
            </a:r>
            <a:r>
              <a:rPr lang="lv-LV" dirty="0" smtClean="0"/>
              <a:t> trūkuma zonas, terapeits patstāvīgi strādā ar vidi, pielāgojot pārbaudījumus, sniedzot lielāku vai mazāku atbalstu vai darbības lielāku vai mazāku strukturēšanu. Var būt nodarbības, kurās bērns darbosies tikai </a:t>
            </a:r>
            <a:r>
              <a:rPr lang="lv-LV" dirty="0" err="1" smtClean="0"/>
              <a:t>sensorās</a:t>
            </a:r>
            <a:r>
              <a:rPr lang="lv-LV" dirty="0" smtClean="0"/>
              <a:t> modulācijas līmenī. Citās nodarbībās bērns darbojas tikai </a:t>
            </a:r>
            <a:r>
              <a:rPr lang="lv-LV" dirty="0" err="1" smtClean="0"/>
              <a:t>sensorās</a:t>
            </a:r>
            <a:r>
              <a:rPr lang="lv-LV" dirty="0" smtClean="0"/>
              <a:t> apstrādes un </a:t>
            </a:r>
            <a:r>
              <a:rPr lang="lv-LV" dirty="0" err="1" smtClean="0"/>
              <a:t>sensorās</a:t>
            </a:r>
            <a:r>
              <a:rPr lang="lv-LV" dirty="0" smtClean="0"/>
              <a:t> rotaļas līmenī. Ideāla nodarbība ir tāda, kurā bērns optimāli pamana, veido un izdala </a:t>
            </a:r>
            <a:r>
              <a:rPr lang="lv-LV" dirty="0" err="1" smtClean="0"/>
              <a:t>sensoro</a:t>
            </a:r>
            <a:r>
              <a:rPr lang="lv-LV" dirty="0" smtClean="0"/>
              <a:t> informāciju un veic aizvien sarežģītāku adaptīvo reakciju motorikas praktiskajā jomā, vienlaikus aktīvi iesaistoties un strukturējot savu darbību. Kad bērns vienmērīgi un ilglaicīgi savā optimālajā līmenī pilda pārbaudījumus, viņš ir gatavs nodarbību noslēgumam.</a:t>
            </a:r>
          </a:p>
          <a:p>
            <a:r>
              <a:rPr lang="lv-LV" dirty="0" err="1" smtClean="0"/>
              <a:t>Sensoro</a:t>
            </a:r>
            <a:r>
              <a:rPr lang="lv-LV" dirty="0" smtClean="0"/>
              <a:t> pārbaudījumu vērtēšana</a:t>
            </a:r>
          </a:p>
          <a:p>
            <a:r>
              <a:rPr lang="lv-LV" dirty="0" smtClean="0"/>
              <a:t>Kvalificēts terapeits nekavējoties piedāvās vilinošas aktivitātes vidē, kas rosina bērna līdzdalību un sadarbību, un vienlaikus atbalstīs bērna sniegumu viņa spēju līmenī. Terapeits nekavējoties palīdz bērnam veikt pārbaudījumu, panākot vienu vai vairākas adaptīvas reakcijas.</a:t>
            </a:r>
          </a:p>
          <a:p>
            <a:r>
              <a:rPr lang="lv-LV" dirty="0" smtClean="0"/>
              <a:t>Sensorā pārbaudījuma kritiskā daļa ir izpratne par bērna spēju apstrādāt sajūtas, kuras rada īpašas aktivitātes un saskarsme, kā arī sajūtas telpā un apkārtējā vidē.</a:t>
            </a:r>
          </a:p>
          <a:p>
            <a:r>
              <a:rPr lang="lv-LV" dirty="0" smtClean="0"/>
              <a:t>Uz ķermeni centrēto maņu intensitātes un veidu pielāgojums (taustes, vestibulārā aparāta, </a:t>
            </a:r>
            <a:r>
              <a:rPr lang="lv-LV" dirty="0" err="1" smtClean="0"/>
              <a:t>propriocepcijas</a:t>
            </a:r>
            <a:r>
              <a:rPr lang="lv-LV" dirty="0" smtClean="0"/>
              <a:t>) ļauj bērnam izmantot atbilstošu </a:t>
            </a:r>
            <a:r>
              <a:rPr lang="lv-LV" dirty="0" err="1" smtClean="0"/>
              <a:t>sensorās</a:t>
            </a:r>
            <a:r>
              <a:rPr lang="lv-LV" dirty="0" smtClean="0"/>
              <a:t> informācijas daudzumu un sniedz atgriezenisko saiti, lai atbalstītu viņa / viņas darbošanos.</a:t>
            </a:r>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12</a:t>
            </a:fld>
            <a:endParaRPr lang="en-US"/>
          </a:p>
        </p:txBody>
      </p:sp>
    </p:spTree>
    <p:extLst>
      <p:ext uri="{BB962C8B-B14F-4D97-AF65-F5344CB8AC3E}">
        <p14:creationId xmlns:p14="http://schemas.microsoft.com/office/powerpoint/2010/main" val="12950468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14</a:t>
            </a:fld>
            <a:endParaRPr lang="en-US"/>
          </a:p>
        </p:txBody>
      </p:sp>
    </p:spTree>
    <p:extLst>
      <p:ext uri="{BB962C8B-B14F-4D97-AF65-F5344CB8AC3E}">
        <p14:creationId xmlns:p14="http://schemas.microsoft.com/office/powerpoint/2010/main" val="4260412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6024E0-3DA6-42E5-BE6E-59578C8C1C0B}" type="datetimeFigureOut">
              <a:rPr lang="en-US" smtClean="0"/>
              <a:t>3/22/2022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2593058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024E0-3DA6-42E5-BE6E-59578C8C1C0B}" type="datetimeFigureOut">
              <a:rPr lang="en-US" smtClean="0"/>
              <a:t>3/22/2022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3399943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024E0-3DA6-42E5-BE6E-59578C8C1C0B}" type="datetimeFigureOut">
              <a:rPr lang="en-US" smtClean="0"/>
              <a:t>3/22/2022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3526952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024E0-3DA6-42E5-BE6E-59578C8C1C0B}" type="datetimeFigureOut">
              <a:rPr lang="en-US" smtClean="0"/>
              <a:t>3/22/2022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337211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56024E0-3DA6-42E5-BE6E-59578C8C1C0B}" type="datetimeFigureOut">
              <a:rPr lang="en-US" smtClean="0"/>
              <a:t>3/22/2022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903722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6024E0-3DA6-42E5-BE6E-59578C8C1C0B}" type="datetimeFigureOut">
              <a:rPr lang="en-US" smtClean="0"/>
              <a:t>3/22/2022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2926747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6024E0-3DA6-42E5-BE6E-59578C8C1C0B}" type="datetimeFigureOut">
              <a:rPr lang="en-US" smtClean="0"/>
              <a:t>3/22/2022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1449257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6024E0-3DA6-42E5-BE6E-59578C8C1C0B}" type="datetimeFigureOut">
              <a:rPr lang="en-US" smtClean="0"/>
              <a:t>3/22/2022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23891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6024E0-3DA6-42E5-BE6E-59578C8C1C0B}" type="datetimeFigureOut">
              <a:rPr lang="en-US" smtClean="0"/>
              <a:t>3/22/2022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1836025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56024E0-3DA6-42E5-BE6E-59578C8C1C0B}" type="datetimeFigureOut">
              <a:rPr lang="en-US" smtClean="0"/>
              <a:t>3/22/2022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1475396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56024E0-3DA6-42E5-BE6E-59578C8C1C0B}" type="datetimeFigureOut">
              <a:rPr lang="en-US" smtClean="0"/>
              <a:t>3/22/2022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36101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6024E0-3DA6-42E5-BE6E-59578C8C1C0B}" type="datetimeFigureOut">
              <a:rPr lang="en-US" smtClean="0"/>
              <a:t>3/22/2022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192BF9-A5A7-4C5B-BCD4-00D4C1C916DC}" type="slidenum">
              <a:rPr lang="en-US" smtClean="0"/>
              <a:t>‹#›</a:t>
            </a:fld>
            <a:endParaRPr lang="en-US"/>
          </a:p>
        </p:txBody>
      </p:sp>
    </p:spTree>
    <p:extLst>
      <p:ext uri="{BB962C8B-B14F-4D97-AF65-F5344CB8AC3E}">
        <p14:creationId xmlns:p14="http://schemas.microsoft.com/office/powerpoint/2010/main" val="4288270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ncbi.nlm.nih.gov/pmc/articles/PMC6468444/"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638300" y="1385342"/>
            <a:ext cx="8763000" cy="1736725"/>
          </a:xfrm>
        </p:spPr>
        <p:txBody>
          <a:bodyPr/>
          <a:lstStyle/>
          <a:p>
            <a:pPr>
              <a:defRPr/>
            </a:pPr>
            <a:r>
              <a:rPr lang="en-US" sz="4800" b="1" dirty="0" err="1"/>
              <a:t>Duyu</a:t>
            </a:r>
            <a:r>
              <a:rPr lang="en-US" sz="4800" b="1" dirty="0"/>
              <a:t> </a:t>
            </a:r>
            <a:r>
              <a:rPr lang="en-US" sz="4800" b="1" dirty="0" err="1"/>
              <a:t>bütünleme</a:t>
            </a:r>
            <a:r>
              <a:rPr lang="en-US" sz="4800" b="1" dirty="0"/>
              <a:t> </a:t>
            </a:r>
            <a:r>
              <a:rPr lang="en-US" sz="4800" b="1" dirty="0" err="1"/>
              <a:t>terapisinin</a:t>
            </a:r>
            <a:r>
              <a:rPr lang="en-US" sz="4800" b="1" dirty="0"/>
              <a:t> </a:t>
            </a:r>
            <a:r>
              <a:rPr lang="en-US" sz="4800" b="1" dirty="0" err="1"/>
              <a:t>temel</a:t>
            </a:r>
            <a:r>
              <a:rPr lang="en-US" sz="4800" b="1" dirty="0"/>
              <a:t> </a:t>
            </a:r>
            <a:r>
              <a:rPr lang="en-US" sz="4800" b="1" dirty="0" err="1"/>
              <a:t>ilkeleri</a:t>
            </a:r>
            <a:endParaRPr lang="en-US" sz="4800" b="1" dirty="0"/>
          </a:p>
        </p:txBody>
      </p:sp>
      <p:sp>
        <p:nvSpPr>
          <p:cNvPr id="2051" name="Rectangle 3"/>
          <p:cNvSpPr>
            <a:spLocks noGrp="1" noChangeArrowheads="1"/>
          </p:cNvSpPr>
          <p:nvPr>
            <p:ph type="subTitle" idx="1"/>
          </p:nvPr>
        </p:nvSpPr>
        <p:spPr>
          <a:xfrm>
            <a:off x="2819400" y="3733800"/>
            <a:ext cx="6400800" cy="1752600"/>
          </a:xfrm>
        </p:spPr>
        <p:txBody>
          <a:bodyPr/>
          <a:lstStyle/>
          <a:p>
            <a:pPr eaLnBrk="1" hangingPunct="1">
              <a:defRPr/>
            </a:pPr>
            <a:r>
              <a:rPr lang="lv-LV" dirty="0" smtClean="0">
                <a:solidFill>
                  <a:schemeClr val="tx1"/>
                </a:solidFill>
              </a:rPr>
              <a:t>Dr.paed. Aivars </a:t>
            </a:r>
            <a:r>
              <a:rPr lang="lv-LV" dirty="0" err="1" smtClean="0">
                <a:solidFill>
                  <a:schemeClr val="tx1"/>
                </a:solidFill>
              </a:rPr>
              <a:t>Kaupuzs</a:t>
            </a:r>
            <a:endParaRPr lang="en-US" dirty="0" smtClean="0">
              <a:solidFill>
                <a:schemeClr val="tx1"/>
              </a:solidFill>
            </a:endParaRPr>
          </a:p>
        </p:txBody>
      </p:sp>
      <p:sp>
        <p:nvSpPr>
          <p:cNvPr id="3078" name="AutoShape 6" descr="Attēlu rezultāti vaicājumam “rta multisensorā”"/>
          <p:cNvSpPr>
            <a:spLocks noChangeAspect="1" noChangeArrowheads="1"/>
          </p:cNvSpPr>
          <p:nvPr/>
        </p:nvSpPr>
        <p:spPr bwMode="auto">
          <a:xfrm>
            <a:off x="1687513"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lv-LV"/>
          </a:p>
        </p:txBody>
      </p:sp>
      <p:pic>
        <p:nvPicPr>
          <p:cNvPr id="3079" name="Picture 7"/>
          <p:cNvPicPr>
            <a:picLocks noChangeAspect="1" noChangeArrowheads="1"/>
          </p:cNvPicPr>
          <p:nvPr/>
        </p:nvPicPr>
        <p:blipFill>
          <a:blip r:embed="rId2" cstate="print"/>
          <a:srcRect/>
          <a:stretch>
            <a:fillRect/>
          </a:stretch>
        </p:blipFill>
        <p:spPr bwMode="auto">
          <a:xfrm>
            <a:off x="4953000" y="4501772"/>
            <a:ext cx="2483882" cy="832228"/>
          </a:xfrm>
          <a:prstGeom prst="rect">
            <a:avLst/>
          </a:prstGeom>
          <a:noFill/>
          <a:ln w="9525">
            <a:noFill/>
            <a:miter lim="800000"/>
            <a:headEnd/>
            <a:tailEnd/>
          </a:ln>
        </p:spPr>
      </p:pic>
    </p:spTree>
    <p:extLst>
      <p:ext uri="{BB962C8B-B14F-4D97-AF65-F5344CB8AC3E}">
        <p14:creationId xmlns:p14="http://schemas.microsoft.com/office/powerpoint/2010/main" val="2870944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1953" y="285115"/>
            <a:ext cx="2443397" cy="4476698"/>
          </a:xfrm>
        </p:spPr>
        <p:txBody>
          <a:bodyPr>
            <a:normAutofit/>
          </a:bodyPr>
          <a:lstStyle/>
          <a:p>
            <a:r>
              <a:rPr lang="en-US" sz="3200" b="1" dirty="0" err="1"/>
              <a:t>Duyusal</a:t>
            </a:r>
            <a:r>
              <a:rPr lang="en-US" sz="3200" b="1" dirty="0"/>
              <a:t> </a:t>
            </a:r>
            <a:r>
              <a:rPr lang="en-US" sz="3200" b="1" dirty="0" err="1"/>
              <a:t>entegrasyon</a:t>
            </a:r>
            <a:r>
              <a:rPr lang="en-US" sz="3200" b="1" dirty="0"/>
              <a:t> </a:t>
            </a:r>
            <a:r>
              <a:rPr lang="en-US" sz="3200" b="1" dirty="0" err="1"/>
              <a:t>teorisine</a:t>
            </a:r>
            <a:r>
              <a:rPr lang="en-US" sz="3200" b="1" dirty="0"/>
              <a:t> </a:t>
            </a:r>
            <a:r>
              <a:rPr lang="en-US" sz="3200" b="1" dirty="0" err="1"/>
              <a:t>dayalı</a:t>
            </a:r>
            <a:r>
              <a:rPr lang="en-US" sz="3200" b="1" dirty="0"/>
              <a:t> </a:t>
            </a:r>
            <a:r>
              <a:rPr lang="en-US" sz="3200" b="1" dirty="0" err="1"/>
              <a:t>müdahale</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96389248"/>
              </p:ext>
            </p:extLst>
          </p:nvPr>
        </p:nvGraphicFramePr>
        <p:xfrm>
          <a:off x="3201915" y="365125"/>
          <a:ext cx="7920786" cy="6445656"/>
        </p:xfrm>
        <a:graphic>
          <a:graphicData uri="http://schemas.openxmlformats.org/drawingml/2006/table">
            <a:tbl>
              <a:tblPr firstRow="1" firstCol="1" bandRow="1"/>
              <a:tblGrid>
                <a:gridCol w="3960393">
                  <a:extLst>
                    <a:ext uri="{9D8B030D-6E8A-4147-A177-3AD203B41FA5}">
                      <a16:colId xmlns="" xmlns:a16="http://schemas.microsoft.com/office/drawing/2014/main" val="1456290121"/>
                    </a:ext>
                  </a:extLst>
                </a:gridCol>
                <a:gridCol w="3960393">
                  <a:extLst>
                    <a:ext uri="{9D8B030D-6E8A-4147-A177-3AD203B41FA5}">
                      <a16:colId xmlns="" xmlns:a16="http://schemas.microsoft.com/office/drawing/2014/main" val="3026179841"/>
                    </a:ext>
                  </a:extLst>
                </a:gridCol>
              </a:tblGrid>
              <a:tr h="789305">
                <a:tc>
                  <a:txBody>
                    <a:bodyPr/>
                    <a:lstStyle/>
                    <a:p>
                      <a:pPr algn="ctr">
                        <a:lnSpc>
                          <a:spcPct val="150000"/>
                        </a:lnSpc>
                        <a:spcBef>
                          <a:spcPts val="150"/>
                        </a:spcBef>
                        <a:spcAft>
                          <a:spcPts val="150"/>
                        </a:spcAft>
                      </a:pPr>
                      <a:r>
                        <a:rPr lang="tr-TR" sz="2000" b="1" dirty="0" smtClean="0">
                          <a:effectLst/>
                          <a:latin typeface="Times New Roman" panose="02020603050405020304" pitchFamily="18" charset="0"/>
                          <a:ea typeface="Calibri" panose="020F0502020204030204" pitchFamily="34" charset="0"/>
                          <a:cs typeface="Times New Roman" panose="02020603050405020304" pitchFamily="18" charset="0"/>
                        </a:rPr>
                        <a:t>Evet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Bef>
                          <a:spcPts val="150"/>
                        </a:spcBef>
                        <a:spcAft>
                          <a:spcPts val="150"/>
                        </a:spcAft>
                      </a:pPr>
                      <a:r>
                        <a:rPr lang="tr-TR" sz="2000" b="1" dirty="0" smtClean="0">
                          <a:effectLst/>
                          <a:latin typeface="Times New Roman" panose="02020603050405020304" pitchFamily="18" charset="0"/>
                          <a:ea typeface="Calibri" panose="020F0502020204030204" pitchFamily="34" charset="0"/>
                          <a:cs typeface="Times New Roman" panose="02020603050405020304" pitchFamily="18" charset="0"/>
                        </a:rPr>
                        <a:t>Hayır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963341544"/>
                  </a:ext>
                </a:extLst>
              </a:tr>
              <a:tr h="710774">
                <a:tc>
                  <a:txBody>
                    <a:bodyPr/>
                    <a:lstStyle/>
                    <a:p>
                      <a:pPr>
                        <a:lnSpc>
                          <a:spcPct val="100000"/>
                        </a:lnSpc>
                        <a:spcBef>
                          <a:spcPts val="150"/>
                        </a:spcBef>
                        <a:spcAft>
                          <a:spcPts val="150"/>
                        </a:spcAft>
                      </a:pP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Genel</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mesleki</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alan</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ve</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süreç</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içinde</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sağlanır</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Profesyonel</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uygulama</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yeri</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dışında</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kullanılır</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95900061"/>
                  </a:ext>
                </a:extLst>
              </a:tr>
              <a:tr h="710774">
                <a:tc>
                  <a:txBody>
                    <a:bodyPr/>
                    <a:lstStyle/>
                    <a:p>
                      <a:pPr>
                        <a:lnSpc>
                          <a:spcPct val="100000"/>
                        </a:lnSpc>
                        <a:spcBef>
                          <a:spcPts val="150"/>
                        </a:spcBef>
                        <a:spcAft>
                          <a:spcPts val="150"/>
                        </a:spcAft>
                      </a:pP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Terapistler</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duyusal</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entegrasyonun</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bir</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parçası</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olarak</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özel</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sınıflar</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sağlar</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Hizmet</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özel</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eğitim</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ve</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öğretim</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görmemiş</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kişiler</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tarafından</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sağlanır</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621211314"/>
                  </a:ext>
                </a:extLst>
              </a:tr>
              <a:tr h="710774">
                <a:tc>
                  <a:txBody>
                    <a:bodyPr/>
                    <a:lstStyle/>
                    <a:p>
                      <a:pPr>
                        <a:lnSpc>
                          <a:spcPct val="100000"/>
                        </a:lnSpc>
                        <a:spcBef>
                          <a:spcPts val="150"/>
                        </a:spcBef>
                        <a:spcAft>
                          <a:spcPts val="150"/>
                        </a:spcAft>
                      </a:pP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Think about organizing the senses and using them further</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Sonuçsuz</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duyuları</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düşünün</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784938467"/>
                  </a:ext>
                </a:extLst>
              </a:tr>
              <a:tr h="355387">
                <a:tc>
                  <a:txBody>
                    <a:bodyPr/>
                    <a:lstStyle/>
                    <a:p>
                      <a:pPr>
                        <a:lnSpc>
                          <a:spcPct val="100000"/>
                        </a:lnSpc>
                        <a:spcBef>
                          <a:spcPts val="150"/>
                        </a:spcBef>
                        <a:spcAft>
                          <a:spcPts val="150"/>
                        </a:spcAft>
                      </a:pPr>
                      <a:r>
                        <a:rPr lang="lv-LV" sz="1700" b="0" dirty="0" smtClean="0">
                          <a:effectLst/>
                          <a:latin typeface="Times New Roman" panose="02020603050405020304" pitchFamily="18" charset="0"/>
                          <a:ea typeface="Calibri" panose="020F0502020204030204" pitchFamily="34" charset="0"/>
                          <a:cs typeface="Times New Roman" panose="02020603050405020304" pitchFamily="18" charset="0"/>
                        </a:rPr>
                        <a:t>eğlenceli aktivite</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tr-TR" sz="1600" dirty="0" smtClean="0"/>
                        <a:t>Zorunlu aktivite</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559255452"/>
                  </a:ext>
                </a:extLst>
              </a:tr>
              <a:tr h="355387">
                <a:tc>
                  <a:txBody>
                    <a:bodyPr/>
                    <a:lstStyle/>
                    <a:p>
                      <a:pPr>
                        <a:lnSpc>
                          <a:spcPct val="100000"/>
                        </a:lnSpc>
                        <a:spcBef>
                          <a:spcPts val="150"/>
                        </a:spcBef>
                        <a:spcAft>
                          <a:spcPts val="150"/>
                        </a:spcAft>
                      </a:pPr>
                      <a:r>
                        <a:rPr lang="lv-LV"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Child</a:t>
                      </a:r>
                      <a:r>
                        <a:rPr lang="lv-LV" sz="1700" b="0" dirty="0" smtClean="0">
                          <a:effectLst/>
                          <a:latin typeface="Times New Roman" panose="02020603050405020304" pitchFamily="18" charset="0"/>
                          <a:ea typeface="Calibri" panose="020F0502020204030204" pitchFamily="34" charset="0"/>
                          <a:cs typeface="Times New Roman" panose="02020603050405020304" pitchFamily="18" charset="0"/>
                        </a:rPr>
                        <a:t> - </a:t>
                      </a:r>
                      <a:r>
                        <a:rPr lang="lv-LV"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centered</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lv-LV" sz="1700" b="0" dirty="0" smtClean="0">
                          <a:effectLst/>
                          <a:latin typeface="Times New Roman" panose="02020603050405020304" pitchFamily="18" charset="0"/>
                          <a:ea typeface="Calibri" panose="020F0502020204030204" pitchFamily="34" charset="0"/>
                          <a:cs typeface="Times New Roman" panose="02020603050405020304" pitchFamily="18" charset="0"/>
                        </a:rPr>
                        <a:t>yetişkin merkezli</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64598334"/>
                  </a:ext>
                </a:extLst>
              </a:tr>
              <a:tr h="355387">
                <a:tc>
                  <a:txBody>
                    <a:bodyPr/>
                    <a:lstStyle/>
                    <a:p>
                      <a:pPr>
                        <a:lnSpc>
                          <a:spcPct val="100000"/>
                        </a:lnSpc>
                        <a:spcBef>
                          <a:spcPts val="150"/>
                        </a:spcBef>
                        <a:spcAft>
                          <a:spcPts val="150"/>
                        </a:spcAft>
                      </a:pP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Terapist</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sürekli</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olarak</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çevreyi</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ayarlıyor</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lv-LV" sz="1700" b="0" dirty="0" smtClean="0">
                          <a:effectLst/>
                          <a:latin typeface="Times New Roman" panose="02020603050405020304" pitchFamily="18" charset="0"/>
                          <a:ea typeface="Calibri" panose="020F0502020204030204" pitchFamily="34" charset="0"/>
                          <a:cs typeface="Times New Roman" panose="02020603050405020304" pitchFamily="18" charset="0"/>
                        </a:rPr>
                        <a:t>Önceden planlanmış</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890573082"/>
                  </a:ext>
                </a:extLst>
              </a:tr>
              <a:tr h="710774">
                <a:tc>
                  <a:txBody>
                    <a:bodyPr/>
                    <a:lstStyle/>
                    <a:p>
                      <a:pPr>
                        <a:lnSpc>
                          <a:spcPct val="100000"/>
                        </a:lnSpc>
                        <a:spcBef>
                          <a:spcPts val="150"/>
                        </a:spcBef>
                        <a:spcAft>
                          <a:spcPts val="150"/>
                        </a:spcAft>
                      </a:pP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Dokunsal</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vestibüler</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ve</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proprioseptif</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aktiviteler</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açısından</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zengin</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Dokunsal</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vestibüler</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ve</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proprioseptif</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gelişim</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için</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fırsat</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eksikliği</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vardır</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283435984"/>
                  </a:ext>
                </a:extLst>
              </a:tr>
              <a:tr h="710774">
                <a:tc>
                  <a:txBody>
                    <a:bodyPr/>
                    <a:lstStyle/>
                    <a:p>
                      <a:pPr>
                        <a:lnSpc>
                          <a:spcPct val="100000"/>
                        </a:lnSpc>
                        <a:spcBef>
                          <a:spcPts val="150"/>
                        </a:spcBef>
                        <a:spcAft>
                          <a:spcPts val="150"/>
                        </a:spcAft>
                      </a:pP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Giderek</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karmaşıklaşan</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uyarlanabilir</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tepkilere</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odaklanır</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Uyarlanabilir</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yanıt</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olmadan</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sensör</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uyarımı</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91475674"/>
                  </a:ext>
                </a:extLst>
              </a:tr>
              <a:tr h="710774">
                <a:tc>
                  <a:txBody>
                    <a:bodyPr/>
                    <a:lstStyle/>
                    <a:p>
                      <a:pPr>
                        <a:lnSpc>
                          <a:spcPct val="100000"/>
                        </a:lnSpc>
                        <a:spcBef>
                          <a:spcPts val="150"/>
                        </a:spcBef>
                        <a:spcAft>
                          <a:spcPts val="150"/>
                        </a:spcAft>
                      </a:pP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Can be done by moving,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sEkipmanı</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hareket</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ettirerek</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sallayarak</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ve</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esnek</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bir</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şekilde</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konumlandırarak</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yapılabilirwinging</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and flexibly positioning equipment</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Otururken</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sedanter</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görevler</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sırasında</a:t>
                      </a:r>
                      <a:r>
                        <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yapılabilir</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90110435"/>
                  </a:ext>
                </a:extLst>
              </a:tr>
            </a:tbl>
          </a:graphicData>
        </a:graphic>
      </p:graphicFrame>
    </p:spTree>
    <p:extLst>
      <p:ext uri="{BB962C8B-B14F-4D97-AF65-F5344CB8AC3E}">
        <p14:creationId xmlns:p14="http://schemas.microsoft.com/office/powerpoint/2010/main" val="6113431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922" y="814830"/>
            <a:ext cx="1843790" cy="5076304"/>
          </a:xfrm>
        </p:spPr>
        <p:txBody>
          <a:bodyPr>
            <a:noAutofit/>
          </a:bodyPr>
          <a:lstStyle/>
          <a:p>
            <a:r>
              <a:rPr lang="lv-LV" sz="2400" b="1" dirty="0"/>
              <a:t>Çevreyi tasarlamak ve çocuğun faaliyetlerini desteklemek</a:t>
            </a:r>
            <a:endParaRPr lang="en-US" sz="2400" b="1" dirty="0"/>
          </a:p>
        </p:txBody>
      </p:sp>
      <p:graphicFrame>
        <p:nvGraphicFramePr>
          <p:cNvPr id="5" name="Table 4"/>
          <p:cNvGraphicFramePr>
            <a:graphicFrameLocks noGrp="1"/>
          </p:cNvGraphicFramePr>
          <p:nvPr>
            <p:extLst>
              <p:ext uri="{D42A27DB-BD31-4B8C-83A1-F6EECF244321}">
                <p14:modId xmlns:p14="http://schemas.microsoft.com/office/powerpoint/2010/main" val="3778597363"/>
              </p:ext>
            </p:extLst>
          </p:nvPr>
        </p:nvGraphicFramePr>
        <p:xfrm>
          <a:off x="1963711" y="38602"/>
          <a:ext cx="9952845" cy="7023167"/>
        </p:xfrm>
        <a:graphic>
          <a:graphicData uri="http://schemas.openxmlformats.org/drawingml/2006/table">
            <a:tbl>
              <a:tblPr firstRow="1" firstCol="1" bandRow="1"/>
              <a:tblGrid>
                <a:gridCol w="1798450">
                  <a:extLst>
                    <a:ext uri="{9D8B030D-6E8A-4147-A177-3AD203B41FA5}">
                      <a16:colId xmlns="" xmlns:a16="http://schemas.microsoft.com/office/drawing/2014/main" val="3865604654"/>
                    </a:ext>
                  </a:extLst>
                </a:gridCol>
                <a:gridCol w="4576883">
                  <a:extLst>
                    <a:ext uri="{9D8B030D-6E8A-4147-A177-3AD203B41FA5}">
                      <a16:colId xmlns="" xmlns:a16="http://schemas.microsoft.com/office/drawing/2014/main" val="3973481727"/>
                    </a:ext>
                  </a:extLst>
                </a:gridCol>
                <a:gridCol w="3577512">
                  <a:extLst>
                    <a:ext uri="{9D8B030D-6E8A-4147-A177-3AD203B41FA5}">
                      <a16:colId xmlns="" xmlns:a16="http://schemas.microsoft.com/office/drawing/2014/main" val="2063524495"/>
                    </a:ext>
                  </a:extLst>
                </a:gridCol>
              </a:tblGrid>
              <a:tr h="467401">
                <a:tc>
                  <a:txBody>
                    <a:bodyPr/>
                    <a:lstStyle/>
                    <a:p>
                      <a:pPr algn="just">
                        <a:lnSpc>
                          <a:spcPct val="100000"/>
                        </a:lnSpc>
                        <a:spcBef>
                          <a:spcPts val="150"/>
                        </a:spcBef>
                        <a:spcAft>
                          <a:spcPts val="15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Bef>
                          <a:spcPts val="150"/>
                        </a:spcBef>
                        <a:spcAft>
                          <a:spcPts val="150"/>
                        </a:spcAft>
                      </a:pPr>
                      <a:endParaRPr lang="lv-LV" sz="2000" b="1"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0000"/>
                        </a:lnSpc>
                        <a:spcBef>
                          <a:spcPts val="150"/>
                        </a:spcBef>
                        <a:spcAft>
                          <a:spcPts val="150"/>
                        </a:spcAft>
                      </a:pPr>
                      <a:r>
                        <a:rPr lang="lv-LV" sz="2000" b="1" dirty="0" smtClean="0">
                          <a:effectLst/>
                          <a:latin typeface="Times New Roman" panose="02020603050405020304" pitchFamily="18" charset="0"/>
                          <a:ea typeface="Calibri" panose="020F0502020204030204" pitchFamily="34" charset="0"/>
                          <a:cs typeface="Times New Roman" panose="02020603050405020304" pitchFamily="18" charset="0"/>
                        </a:rPr>
                        <a:t>terapötik ayarlamalar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Bef>
                          <a:spcPts val="150"/>
                        </a:spcBef>
                        <a:spcAft>
                          <a:spcPts val="150"/>
                        </a:spcAft>
                      </a:pPr>
                      <a:r>
                        <a:rPr lang="tr-TR" sz="2000" b="1" dirty="0" smtClean="0">
                          <a:effectLst/>
                          <a:latin typeface="Times New Roman" panose="02020603050405020304" pitchFamily="18" charset="0"/>
                          <a:ea typeface="Calibri" panose="020F0502020204030204" pitchFamily="34" charset="0"/>
                          <a:cs typeface="Times New Roman" panose="02020603050405020304" pitchFamily="18" charset="0"/>
                        </a:rPr>
                        <a:t>Sonuçlar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612981702"/>
                  </a:ext>
                </a:extLst>
              </a:tr>
              <a:tr h="1243769">
                <a:tc>
                  <a:txBody>
                    <a:bodyPr/>
                    <a:lstStyle/>
                    <a:p>
                      <a:pPr>
                        <a:lnSpc>
                          <a:spcPct val="100000"/>
                        </a:lnSpc>
                        <a:spcBef>
                          <a:spcPts val="150"/>
                        </a:spcBef>
                        <a:spcAft>
                          <a:spcPts val="150"/>
                        </a:spcAft>
                      </a:pPr>
                      <a:r>
                        <a:rPr lang="lv-LV" sz="1800" dirty="0" smtClean="0">
                          <a:effectLst/>
                          <a:latin typeface="Times New Roman" panose="02020603050405020304" pitchFamily="18" charset="0"/>
                          <a:ea typeface="Calibri" panose="020F0502020204030204" pitchFamily="34" charset="0"/>
                          <a:cs typeface="Times New Roman" panose="02020603050405020304" pitchFamily="18" charset="0"/>
                        </a:rPr>
                        <a:t>duyusal değerlendirme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Bu,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analizin</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başlangıç</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noktasıdır</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çocuğun</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hangi</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çevresel</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yönleri</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algıladığını</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belirlemek</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terapistin</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ve</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çocuğun</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önemli</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şeylere</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odaklanması</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için</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ortamı</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yeniden</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düzenleyin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Temel</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yönlere</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insanlara</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ve</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çevresel</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nesnelere</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daha</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iyi</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odaklanma</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a:t>
                      </a:r>
                    </a:p>
                    <a:p>
                      <a:pPr>
                        <a:lnSpc>
                          <a:spcPct val="100000"/>
                        </a:lnSpc>
                        <a:spcBef>
                          <a:spcPts val="150"/>
                        </a:spcBef>
                        <a:spcAft>
                          <a:spcPts val="150"/>
                        </a:spcAft>
                      </a:pP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Etkileşimde</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bulunma</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isteği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648903696"/>
                  </a:ext>
                </a:extLst>
              </a:tr>
              <a:tr h="701102">
                <a:tc>
                  <a:txBody>
                    <a:bodyPr/>
                    <a:lstStyle/>
                    <a:p>
                      <a:pPr>
                        <a:lnSpc>
                          <a:spcPct val="100000"/>
                        </a:lnSpc>
                        <a:spcBef>
                          <a:spcPts val="150"/>
                        </a:spcBef>
                        <a:spcAft>
                          <a:spcPts val="150"/>
                        </a:spcAft>
                      </a:pPr>
                      <a:endParaRPr lang="lv-LV" sz="1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0000"/>
                        </a:lnSpc>
                        <a:spcBef>
                          <a:spcPts val="150"/>
                        </a:spcBef>
                        <a:spcAft>
                          <a:spcPts val="150"/>
                        </a:spcAft>
                      </a:pPr>
                      <a:r>
                        <a:rPr lang="lv-LV" sz="1800" dirty="0" smtClean="0">
                          <a:effectLst/>
                          <a:latin typeface="Times New Roman" panose="02020603050405020304" pitchFamily="18" charset="0"/>
                          <a:ea typeface="Calibri" panose="020F0502020204030204" pitchFamily="34" charset="0"/>
                          <a:cs typeface="Times New Roman" panose="02020603050405020304" pitchFamily="18" charset="0"/>
                        </a:rPr>
                        <a:t>Heyecanlanmak</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İletişimin</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heyecan</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verici</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mi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yoksa</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kısıtlayıcı</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mı</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olacağına</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karar</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verin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Durumunuzun</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ve</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çevrenin</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uyanıklık</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ve</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rahatlık</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düzeyi</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gelişiyor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209857895"/>
                  </a:ext>
                </a:extLst>
              </a:tr>
              <a:tr h="701102">
                <a:tc>
                  <a:txBody>
                    <a:bodyPr/>
                    <a:lstStyle/>
                    <a:p>
                      <a:pPr>
                        <a:lnSpc>
                          <a:spcPct val="100000"/>
                        </a:lnSpc>
                        <a:spcBef>
                          <a:spcPts val="150"/>
                        </a:spcBef>
                        <a:spcAft>
                          <a:spcPts val="150"/>
                        </a:spcAft>
                      </a:pPr>
                      <a:endParaRPr lang="lv-LV" sz="1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0000"/>
                        </a:lnSpc>
                        <a:spcBef>
                          <a:spcPts val="150"/>
                        </a:spcBef>
                        <a:spcAft>
                          <a:spcPts val="150"/>
                        </a:spcAft>
                      </a:pPr>
                      <a:r>
                        <a:rPr lang="lv-LV" sz="1800" dirty="0" smtClean="0">
                          <a:effectLst/>
                          <a:latin typeface="Times New Roman" panose="02020603050405020304" pitchFamily="18" charset="0"/>
                          <a:ea typeface="Calibri" panose="020F0502020204030204" pitchFamily="34" charset="0"/>
                          <a:cs typeface="Times New Roman" panose="02020603050405020304" pitchFamily="18" charset="0"/>
                        </a:rPr>
                        <a:t>duyusal modülasyon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Eylem</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organizasyonunu</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sürdürmek</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için</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çevresel</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teşviklerin</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yoğunluğunu</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süresini</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ve</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çeşitliliğini</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ayarlamak</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Geliştirilmiş</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davranış</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duyguların</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kendi</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kendini</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düzenlemesi</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ve</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etkileşim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30503880"/>
                  </a:ext>
                </a:extLst>
              </a:tr>
              <a:tr h="467401">
                <a:tc>
                  <a:txBody>
                    <a:bodyPr/>
                    <a:lstStyle/>
                    <a:p>
                      <a:pPr>
                        <a:lnSpc>
                          <a:spcPct val="100000"/>
                        </a:lnSpc>
                        <a:spcBef>
                          <a:spcPts val="150"/>
                        </a:spcBef>
                        <a:spcAft>
                          <a:spcPts val="150"/>
                        </a:spcAft>
                      </a:pPr>
                      <a:r>
                        <a:rPr lang="lv-LV" sz="1800" dirty="0" smtClean="0">
                          <a:effectLst/>
                          <a:latin typeface="Times New Roman" panose="02020603050405020304" pitchFamily="18" charset="0"/>
                          <a:ea typeface="Calibri" panose="020F0502020204030204" pitchFamily="34" charset="0"/>
                          <a:cs typeface="Times New Roman" panose="02020603050405020304" pitchFamily="18" charset="0"/>
                        </a:rPr>
                        <a:t>duyusal çeşitlendirme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Zaman</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ve</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mekanın</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duyusal</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özelliklerinin</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uyarlanması</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Daha</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geniş</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bir</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algı</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alanında</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anlayış</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gelişiyor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778135031"/>
                  </a:ext>
                </a:extLst>
              </a:tr>
              <a:tr h="1085334">
                <a:tc>
                  <a:txBody>
                    <a:bodyPr/>
                    <a:lstStyle/>
                    <a:p>
                      <a:pPr>
                        <a:lnSpc>
                          <a:spcPct val="100000"/>
                        </a:lnSpc>
                        <a:spcBef>
                          <a:spcPts val="150"/>
                        </a:spcBef>
                        <a:spcAft>
                          <a:spcPts val="150"/>
                        </a:spcAft>
                      </a:pPr>
                      <a:endParaRPr lang="lv-LV" sz="1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0000"/>
                        </a:lnSpc>
                        <a:spcBef>
                          <a:spcPts val="150"/>
                        </a:spcBef>
                        <a:spcAft>
                          <a:spcPts val="150"/>
                        </a:spcAft>
                      </a:pPr>
                      <a:r>
                        <a:rPr lang="lv-LV" sz="1800" dirty="0" smtClean="0">
                          <a:effectLst/>
                          <a:latin typeface="Times New Roman" panose="02020603050405020304" pitchFamily="18" charset="0"/>
                          <a:ea typeface="Calibri" panose="020F0502020204030204" pitchFamily="34" charset="0"/>
                          <a:cs typeface="Times New Roman" panose="02020603050405020304" pitchFamily="18" charset="0"/>
                        </a:rPr>
                        <a:t>Yetenekler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Küçük</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ve</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büyük</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motor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alanlar</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için</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sınıflandırma</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testi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lv-LV" sz="1600" i="0" u="none" dirty="0" smtClean="0">
                          <a:effectLst/>
                          <a:latin typeface="Times New Roman" panose="02020603050405020304" pitchFamily="18" charset="0"/>
                          <a:ea typeface="Calibri" panose="020F0502020204030204" pitchFamily="34" charset="0"/>
                          <a:cs typeface="Times New Roman" panose="02020603050405020304" pitchFamily="18" charset="0"/>
                        </a:rPr>
                        <a:t>Nesneler ve insanlarla edinilen iletişimi geliştirir</a:t>
                      </a:r>
                      <a:endParaRPr lang="en-US" sz="1400" i="0" u="none"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409038094"/>
                  </a:ext>
                </a:extLst>
              </a:tr>
              <a:tr h="934802">
                <a:tc>
                  <a:txBody>
                    <a:bodyPr/>
                    <a:lstStyle/>
                    <a:p>
                      <a:pPr>
                        <a:lnSpc>
                          <a:spcPct val="100000"/>
                        </a:lnSpc>
                        <a:spcBef>
                          <a:spcPts val="150"/>
                        </a:spcBef>
                        <a:spcAft>
                          <a:spcPts val="150"/>
                        </a:spcAft>
                      </a:pPr>
                      <a:endParaRPr lang="lv-LV" sz="1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0000"/>
                        </a:lnSpc>
                        <a:spcBef>
                          <a:spcPts val="150"/>
                        </a:spcBef>
                        <a:spcAft>
                          <a:spcPts val="150"/>
                        </a:spcAft>
                      </a:pPr>
                      <a:r>
                        <a:rPr lang="lv-LV" sz="1800" dirty="0" smtClean="0">
                          <a:effectLst/>
                          <a:latin typeface="Times New Roman" panose="02020603050405020304" pitchFamily="18" charset="0"/>
                          <a:ea typeface="Calibri" panose="020F0502020204030204" pitchFamily="34" charset="0"/>
                          <a:cs typeface="Times New Roman" panose="02020603050405020304" pitchFamily="18" charset="0"/>
                        </a:rPr>
                        <a:t>pratik</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Yeniliğe</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bağlı</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olarak</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yaratıcı</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fikirlerin</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ihtiyaçları</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eylem</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dizileri</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ve</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uyarlamalar</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değişir</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Daha</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otomatik</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ve</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dinamik</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uyarlanabilir</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tepki</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nesneler</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ve</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insanlarla</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karmaşık</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etkileşimler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005122405"/>
                  </a:ext>
                </a:extLst>
              </a:tr>
              <a:tr h="934802">
                <a:tc>
                  <a:txBody>
                    <a:bodyPr/>
                    <a:lstStyle/>
                    <a:p>
                      <a:pPr>
                        <a:lnSpc>
                          <a:spcPct val="100000"/>
                        </a:lnSpc>
                        <a:spcBef>
                          <a:spcPts val="150"/>
                        </a:spcBef>
                        <a:spcAft>
                          <a:spcPts val="150"/>
                        </a:spcAft>
                      </a:pPr>
                      <a:endParaRPr lang="lv-LV" sz="1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0000"/>
                        </a:lnSpc>
                        <a:spcBef>
                          <a:spcPts val="150"/>
                        </a:spcBef>
                        <a:spcAft>
                          <a:spcPts val="150"/>
                        </a:spcAft>
                      </a:pPr>
                      <a:r>
                        <a:rPr lang="lv-LV" sz="1800" dirty="0" smtClean="0">
                          <a:effectLst/>
                          <a:latin typeface="Times New Roman" panose="02020603050405020304" pitchFamily="18" charset="0"/>
                          <a:ea typeface="Calibri" panose="020F0502020204030204" pitchFamily="34" charset="0"/>
                          <a:cs typeface="Times New Roman" panose="02020603050405020304" pitchFamily="18" charset="0"/>
                        </a:rPr>
                        <a:t>Eylem organizasyonu</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Zaman</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ve</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mekanda</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giderek</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karmaşıklaşan</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görevler</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için</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sorumlulukları</a:t>
                      </a:r>
                      <a:r>
                        <a:rPr lang="en-US" sz="1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smtClean="0">
                          <a:effectLst/>
                          <a:latin typeface="Times New Roman" panose="02020603050405020304" pitchFamily="18" charset="0"/>
                          <a:ea typeface="Calibri" panose="020F0502020204030204" pitchFamily="34" charset="0"/>
                          <a:cs typeface="Times New Roman" panose="02020603050405020304" pitchFamily="18" charset="0"/>
                        </a:rPr>
                        <a:t>ayarlama</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en-US" sz="1600" b="0" dirty="0" err="1" smtClean="0">
                          <a:effectLst/>
                          <a:latin typeface="Times New Roman" panose="02020603050405020304" pitchFamily="18" charset="0"/>
                          <a:ea typeface="Calibri" panose="020F0502020204030204" pitchFamily="34" charset="0"/>
                          <a:cs typeface="Times New Roman" panose="02020603050405020304" pitchFamily="18" charset="0"/>
                        </a:rPr>
                        <a:t>Geliştirilmiş</a:t>
                      </a:r>
                      <a:r>
                        <a:rPr lang="en-US" sz="16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b="0" dirty="0" err="1" smtClean="0">
                          <a:effectLst/>
                          <a:latin typeface="Times New Roman" panose="02020603050405020304" pitchFamily="18" charset="0"/>
                          <a:ea typeface="Calibri" panose="020F0502020204030204" pitchFamily="34" charset="0"/>
                          <a:cs typeface="Times New Roman" panose="02020603050405020304" pitchFamily="18" charset="0"/>
                        </a:rPr>
                        <a:t>kendi</a:t>
                      </a:r>
                      <a:r>
                        <a:rPr lang="en-US" sz="16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b="0" dirty="0" err="1" smtClean="0">
                          <a:effectLst/>
                          <a:latin typeface="Times New Roman" panose="02020603050405020304" pitchFamily="18" charset="0"/>
                          <a:ea typeface="Calibri" panose="020F0502020204030204" pitchFamily="34" charset="0"/>
                          <a:cs typeface="Times New Roman" panose="02020603050405020304" pitchFamily="18" charset="0"/>
                        </a:rPr>
                        <a:t>kendine</a:t>
                      </a:r>
                      <a:r>
                        <a:rPr lang="en-US" sz="16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b="0" dirty="0" err="1" smtClean="0">
                          <a:effectLst/>
                          <a:latin typeface="Times New Roman" panose="02020603050405020304" pitchFamily="18" charset="0"/>
                          <a:ea typeface="Calibri" panose="020F0502020204030204" pitchFamily="34" charset="0"/>
                          <a:cs typeface="Times New Roman" panose="02020603050405020304" pitchFamily="18" charset="0"/>
                        </a:rPr>
                        <a:t>organizasyon</a:t>
                      </a:r>
                      <a:r>
                        <a:rPr lang="en-US" sz="16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b="0" dirty="0" err="1" smtClean="0">
                          <a:effectLst/>
                          <a:latin typeface="Times New Roman" panose="02020603050405020304" pitchFamily="18" charset="0"/>
                          <a:ea typeface="Calibri" panose="020F0502020204030204" pitchFamily="34" charset="0"/>
                          <a:cs typeface="Times New Roman" panose="02020603050405020304" pitchFamily="18" charset="0"/>
                        </a:rPr>
                        <a:t>böylece</a:t>
                      </a:r>
                      <a:r>
                        <a:rPr lang="en-US" sz="16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b="0" dirty="0" err="1" smtClean="0">
                          <a:effectLst/>
                          <a:latin typeface="Times New Roman" panose="02020603050405020304" pitchFamily="18" charset="0"/>
                          <a:ea typeface="Calibri" panose="020F0502020204030204" pitchFamily="34" charset="0"/>
                          <a:cs typeface="Times New Roman" panose="02020603050405020304" pitchFamily="18" charset="0"/>
                        </a:rPr>
                        <a:t>çocuk</a:t>
                      </a:r>
                      <a:r>
                        <a:rPr lang="en-US" sz="1600" b="0" dirty="0" smtClean="0">
                          <a:effectLst/>
                          <a:latin typeface="Times New Roman" panose="02020603050405020304" pitchFamily="18" charset="0"/>
                          <a:ea typeface="Calibri" panose="020F0502020204030204" pitchFamily="34" charset="0"/>
                          <a:cs typeface="Times New Roman" panose="02020603050405020304" pitchFamily="18" charset="0"/>
                        </a:rPr>
                        <a:t> hem </a:t>
                      </a:r>
                      <a:r>
                        <a:rPr lang="en-US" sz="1600" b="0" dirty="0" err="1" smtClean="0">
                          <a:effectLst/>
                          <a:latin typeface="Times New Roman" panose="02020603050405020304" pitchFamily="18" charset="0"/>
                          <a:ea typeface="Calibri" panose="020F0502020204030204" pitchFamily="34" charset="0"/>
                          <a:cs typeface="Times New Roman" panose="02020603050405020304" pitchFamily="18" charset="0"/>
                        </a:rPr>
                        <a:t>şimdi</a:t>
                      </a:r>
                      <a:r>
                        <a:rPr lang="en-US" sz="1600" b="0" dirty="0" smtClean="0">
                          <a:effectLst/>
                          <a:latin typeface="Times New Roman" panose="02020603050405020304" pitchFamily="18" charset="0"/>
                          <a:ea typeface="Calibri" panose="020F0502020204030204" pitchFamily="34" charset="0"/>
                          <a:cs typeface="Times New Roman" panose="02020603050405020304" pitchFamily="18" charset="0"/>
                        </a:rPr>
                        <a:t> hem de </a:t>
                      </a:r>
                      <a:r>
                        <a:rPr lang="en-US" sz="1600" b="0" dirty="0" err="1" smtClean="0">
                          <a:effectLst/>
                          <a:latin typeface="Times New Roman" panose="02020603050405020304" pitchFamily="18" charset="0"/>
                          <a:ea typeface="Calibri" panose="020F0502020204030204" pitchFamily="34" charset="0"/>
                          <a:cs typeface="Times New Roman" panose="02020603050405020304" pitchFamily="18" charset="0"/>
                        </a:rPr>
                        <a:t>gelecekte</a:t>
                      </a:r>
                      <a:r>
                        <a:rPr lang="en-US" sz="16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b="0" dirty="0" err="1" smtClean="0">
                          <a:effectLst/>
                          <a:latin typeface="Times New Roman" panose="02020603050405020304" pitchFamily="18" charset="0"/>
                          <a:ea typeface="Calibri" panose="020F0502020204030204" pitchFamily="34" charset="0"/>
                          <a:cs typeface="Times New Roman" panose="02020603050405020304" pitchFamily="18" charset="0"/>
                        </a:rPr>
                        <a:t>çeşitli</a:t>
                      </a:r>
                      <a:r>
                        <a:rPr lang="en-US" sz="16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b="0" dirty="0" err="1" smtClean="0">
                          <a:effectLst/>
                          <a:latin typeface="Times New Roman" panose="02020603050405020304" pitchFamily="18" charset="0"/>
                          <a:ea typeface="Calibri" panose="020F0502020204030204" pitchFamily="34" charset="0"/>
                          <a:cs typeface="Times New Roman" panose="02020603050405020304" pitchFamily="18" charset="0"/>
                        </a:rPr>
                        <a:t>uzamsal</a:t>
                      </a:r>
                      <a:r>
                        <a:rPr lang="en-US" sz="16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b="0" dirty="0" err="1" smtClean="0">
                          <a:effectLst/>
                          <a:latin typeface="Times New Roman" panose="02020603050405020304" pitchFamily="18" charset="0"/>
                          <a:ea typeface="Calibri" panose="020F0502020204030204" pitchFamily="34" charset="0"/>
                          <a:cs typeface="Times New Roman" panose="02020603050405020304" pitchFamily="18" charset="0"/>
                        </a:rPr>
                        <a:t>etkileşimleri</a:t>
                      </a:r>
                      <a:r>
                        <a:rPr lang="en-US" sz="16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b="0" dirty="0" err="1" smtClean="0">
                          <a:effectLst/>
                          <a:latin typeface="Times New Roman" panose="02020603050405020304" pitchFamily="18" charset="0"/>
                          <a:ea typeface="Calibri" panose="020F0502020204030204" pitchFamily="34" charset="0"/>
                          <a:cs typeface="Times New Roman" panose="02020603050405020304" pitchFamily="18" charset="0"/>
                        </a:rPr>
                        <a:t>sırayla</a:t>
                      </a:r>
                      <a:r>
                        <a:rPr lang="en-US" sz="16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b="0" dirty="0" err="1" smtClean="0">
                          <a:effectLst/>
                          <a:latin typeface="Times New Roman" panose="02020603050405020304" pitchFamily="18" charset="0"/>
                          <a:ea typeface="Calibri" panose="020F0502020204030204" pitchFamily="34" charset="0"/>
                          <a:cs typeface="Times New Roman" panose="02020603050405020304" pitchFamily="18" charset="0"/>
                        </a:rPr>
                        <a:t>bölebilir</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477696042"/>
                  </a:ext>
                </a:extLst>
              </a:tr>
            </a:tbl>
          </a:graphicData>
        </a:graphic>
      </p:graphicFrame>
    </p:spTree>
    <p:extLst>
      <p:ext uri="{BB962C8B-B14F-4D97-AF65-F5344CB8AC3E}">
        <p14:creationId xmlns:p14="http://schemas.microsoft.com/office/powerpoint/2010/main" val="23898850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Sensör</a:t>
            </a:r>
            <a:r>
              <a:rPr lang="en-US" dirty="0"/>
              <a:t> </a:t>
            </a:r>
            <a:r>
              <a:rPr lang="en-US" dirty="0" err="1"/>
              <a:t>zorluklarının</a:t>
            </a:r>
            <a:r>
              <a:rPr lang="en-US" dirty="0"/>
              <a:t> </a:t>
            </a:r>
            <a:r>
              <a:rPr lang="en-US" dirty="0" err="1"/>
              <a:t>değiştirilmesi</a:t>
            </a:r>
            <a:endParaRPr lang="en-US" dirty="0"/>
          </a:p>
        </p:txBody>
      </p:sp>
      <p:sp>
        <p:nvSpPr>
          <p:cNvPr id="3" name="Content Placeholder 2"/>
          <p:cNvSpPr>
            <a:spLocks noGrp="1"/>
          </p:cNvSpPr>
          <p:nvPr>
            <p:ph idx="1"/>
          </p:nvPr>
        </p:nvSpPr>
        <p:spPr/>
        <p:txBody>
          <a:bodyPr>
            <a:normAutofit fontScale="92500" lnSpcReduction="10000"/>
          </a:bodyPr>
          <a:lstStyle/>
          <a:p>
            <a:r>
              <a:rPr lang="en-US" b="1" dirty="0" err="1"/>
              <a:t>Aşama</a:t>
            </a:r>
            <a:r>
              <a:rPr lang="en-US" b="1" dirty="0"/>
              <a:t> 1</a:t>
            </a:r>
          </a:p>
          <a:p>
            <a:r>
              <a:rPr lang="en-US" b="1" dirty="0" err="1"/>
              <a:t>Sensör</a:t>
            </a:r>
            <a:r>
              <a:rPr lang="en-US" b="1" dirty="0"/>
              <a:t> </a:t>
            </a:r>
            <a:r>
              <a:rPr lang="en-US" b="1" dirty="0" err="1"/>
              <a:t>talebini</a:t>
            </a:r>
            <a:r>
              <a:rPr lang="en-US" b="1" dirty="0"/>
              <a:t> </a:t>
            </a:r>
            <a:r>
              <a:rPr lang="en-US" b="1" dirty="0" err="1"/>
              <a:t>artırın</a:t>
            </a:r>
            <a:r>
              <a:rPr lang="en-US" b="1" dirty="0"/>
              <a:t> </a:t>
            </a:r>
            <a:r>
              <a:rPr lang="en-US" b="1" dirty="0" err="1"/>
              <a:t>veya</a:t>
            </a:r>
            <a:r>
              <a:rPr lang="en-US" b="1" dirty="0"/>
              <a:t> </a:t>
            </a:r>
            <a:r>
              <a:rPr lang="en-US" b="1" dirty="0" err="1"/>
              <a:t>azaltın</a:t>
            </a:r>
            <a:r>
              <a:rPr lang="en-US" b="1" dirty="0"/>
              <a:t>:</a:t>
            </a:r>
          </a:p>
          <a:p>
            <a:r>
              <a:rPr lang="en-US" b="1" dirty="0" err="1"/>
              <a:t>yoğunluk</a:t>
            </a:r>
            <a:r>
              <a:rPr lang="en-US" b="1" dirty="0"/>
              <a:t>;</a:t>
            </a:r>
          </a:p>
          <a:p>
            <a:r>
              <a:rPr lang="en-US" b="1" dirty="0" err="1"/>
              <a:t>Süre</a:t>
            </a:r>
            <a:r>
              <a:rPr lang="en-US" b="1" dirty="0"/>
              <a:t>;</a:t>
            </a:r>
          </a:p>
          <a:p>
            <a:r>
              <a:rPr lang="en-US" b="1" dirty="0" err="1"/>
              <a:t>Hız</a:t>
            </a:r>
            <a:r>
              <a:rPr lang="en-US" b="1" dirty="0"/>
              <a:t>;</a:t>
            </a:r>
          </a:p>
          <a:p>
            <a:r>
              <a:rPr lang="en-US" b="1" dirty="0" err="1"/>
              <a:t>karmaşıklık</a:t>
            </a:r>
            <a:r>
              <a:rPr lang="en-US" b="1" dirty="0"/>
              <a:t>;</a:t>
            </a:r>
          </a:p>
          <a:p>
            <a:r>
              <a:rPr lang="en-US" b="1" dirty="0" err="1"/>
              <a:t>Baş</a:t>
            </a:r>
            <a:r>
              <a:rPr lang="en-US" b="1" dirty="0"/>
              <a:t> </a:t>
            </a:r>
            <a:r>
              <a:rPr lang="en-US" b="1" dirty="0" err="1"/>
              <a:t>ve</a:t>
            </a:r>
            <a:r>
              <a:rPr lang="en-US" b="1" dirty="0"/>
              <a:t> </a:t>
            </a:r>
            <a:r>
              <a:rPr lang="en-US" b="1" dirty="0" err="1"/>
              <a:t>vücudun</a:t>
            </a:r>
            <a:r>
              <a:rPr lang="en-US" b="1" dirty="0"/>
              <a:t> </a:t>
            </a:r>
            <a:r>
              <a:rPr lang="en-US" b="1" dirty="0" err="1"/>
              <a:t>pozisyonlarını</a:t>
            </a:r>
            <a:r>
              <a:rPr lang="en-US" b="1" dirty="0"/>
              <a:t> </a:t>
            </a:r>
            <a:r>
              <a:rPr lang="en-US" b="1" dirty="0" err="1"/>
              <a:t>değiştirin</a:t>
            </a:r>
            <a:r>
              <a:rPr lang="en-US" b="1" dirty="0"/>
              <a:t>;</a:t>
            </a:r>
          </a:p>
          <a:p>
            <a:r>
              <a:rPr lang="en-US" b="1" dirty="0" err="1"/>
              <a:t>Çocuğun</a:t>
            </a:r>
            <a:r>
              <a:rPr lang="en-US" b="1" dirty="0"/>
              <a:t> </a:t>
            </a:r>
            <a:r>
              <a:rPr lang="en-US" b="1" dirty="0" err="1"/>
              <a:t>aktivitesini</a:t>
            </a:r>
            <a:r>
              <a:rPr lang="en-US" b="1" dirty="0"/>
              <a:t> </a:t>
            </a:r>
            <a:r>
              <a:rPr lang="en-US" b="1" dirty="0" err="1"/>
              <a:t>veya</a:t>
            </a:r>
            <a:r>
              <a:rPr lang="en-US" b="1" dirty="0"/>
              <a:t> </a:t>
            </a:r>
            <a:r>
              <a:rPr lang="en-US" b="1" dirty="0" err="1"/>
              <a:t>pasifliğini</a:t>
            </a:r>
            <a:r>
              <a:rPr lang="en-US" b="1" dirty="0"/>
              <a:t> </a:t>
            </a:r>
            <a:r>
              <a:rPr lang="en-US" b="1" dirty="0" err="1"/>
              <a:t>hesaba</a:t>
            </a:r>
            <a:r>
              <a:rPr lang="en-US" b="1" dirty="0"/>
              <a:t> </a:t>
            </a:r>
            <a:r>
              <a:rPr lang="en-US" b="1" dirty="0" err="1"/>
              <a:t>katın</a:t>
            </a:r>
            <a:endParaRPr lang="en-US" b="1" dirty="0"/>
          </a:p>
          <a:p>
            <a:r>
              <a:rPr lang="en-US" b="1" dirty="0" err="1"/>
              <a:t>Çocuğunuzu</a:t>
            </a:r>
            <a:r>
              <a:rPr lang="en-US" b="1" dirty="0"/>
              <a:t> </a:t>
            </a:r>
            <a:r>
              <a:rPr lang="en-US" b="1" dirty="0" err="1"/>
              <a:t>Sakinleştirmek</a:t>
            </a:r>
            <a:r>
              <a:rPr lang="en-US" b="1" dirty="0"/>
              <a:t> </a:t>
            </a:r>
            <a:r>
              <a:rPr lang="en-US" b="1" dirty="0" err="1"/>
              <a:t>ve</a:t>
            </a:r>
            <a:r>
              <a:rPr lang="en-US" b="1" dirty="0"/>
              <a:t> </a:t>
            </a:r>
            <a:r>
              <a:rPr lang="en-US" b="1" dirty="0" err="1"/>
              <a:t>Odaklanmak</a:t>
            </a:r>
            <a:r>
              <a:rPr lang="en-US" b="1" dirty="0"/>
              <a:t> </a:t>
            </a:r>
            <a:r>
              <a:rPr lang="en-US" b="1" dirty="0" err="1"/>
              <a:t>için</a:t>
            </a:r>
            <a:r>
              <a:rPr lang="en-US" b="1" dirty="0"/>
              <a:t> </a:t>
            </a:r>
            <a:r>
              <a:rPr lang="en-US" b="1" dirty="0" err="1"/>
              <a:t>Duyusal</a:t>
            </a:r>
            <a:r>
              <a:rPr lang="en-US" b="1" dirty="0"/>
              <a:t> </a:t>
            </a:r>
            <a:r>
              <a:rPr lang="en-US" b="1" dirty="0" err="1"/>
              <a:t>Girdi</a:t>
            </a:r>
            <a:r>
              <a:rPr lang="en-US" b="1" dirty="0"/>
              <a:t> </a:t>
            </a:r>
            <a:r>
              <a:rPr lang="en-US" b="1" dirty="0" err="1"/>
              <a:t>Teknikleri</a:t>
            </a:r>
            <a:r>
              <a:rPr lang="en-US" b="1" dirty="0"/>
              <a:t> (Jackson, 2012) YouTube</a:t>
            </a:r>
            <a:endParaRPr lang="lv-LV" dirty="0" smtClean="0"/>
          </a:p>
          <a:p>
            <a:endParaRPr lang="en-US" dirty="0"/>
          </a:p>
        </p:txBody>
      </p:sp>
    </p:spTree>
    <p:extLst>
      <p:ext uri="{BB962C8B-B14F-4D97-AF65-F5344CB8AC3E}">
        <p14:creationId xmlns:p14="http://schemas.microsoft.com/office/powerpoint/2010/main" val="2525181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err="1"/>
              <a:t>Adım</a:t>
            </a:r>
            <a:r>
              <a:rPr lang="en-US" b="1" dirty="0"/>
              <a:t> 2</a:t>
            </a:r>
          </a:p>
          <a:p>
            <a:r>
              <a:rPr lang="en-US" b="1" dirty="0" err="1"/>
              <a:t>Duyusal</a:t>
            </a:r>
            <a:r>
              <a:rPr lang="en-US" b="1" dirty="0"/>
              <a:t> </a:t>
            </a:r>
            <a:r>
              <a:rPr lang="en-US" b="1" dirty="0" err="1"/>
              <a:t>duyuların</a:t>
            </a:r>
            <a:r>
              <a:rPr lang="en-US" b="1" dirty="0"/>
              <a:t> </a:t>
            </a:r>
            <a:r>
              <a:rPr lang="en-US" b="1" dirty="0" err="1"/>
              <a:t>sayısını</a:t>
            </a:r>
            <a:r>
              <a:rPr lang="en-US" b="1" dirty="0"/>
              <a:t> </a:t>
            </a:r>
            <a:r>
              <a:rPr lang="en-US" b="1" dirty="0" err="1"/>
              <a:t>ekleyin</a:t>
            </a:r>
            <a:r>
              <a:rPr lang="en-US" b="1" dirty="0"/>
              <a:t> </a:t>
            </a:r>
            <a:r>
              <a:rPr lang="en-US" b="1" dirty="0" err="1"/>
              <a:t>veya</a:t>
            </a:r>
            <a:r>
              <a:rPr lang="en-US" b="1" dirty="0"/>
              <a:t> </a:t>
            </a:r>
            <a:r>
              <a:rPr lang="en-US" b="1" dirty="0" err="1"/>
              <a:t>kaldırın</a:t>
            </a:r>
            <a:r>
              <a:rPr lang="en-US" b="1" dirty="0"/>
              <a:t>:</a:t>
            </a:r>
          </a:p>
          <a:p>
            <a:r>
              <a:rPr lang="en-US" b="1" dirty="0" err="1"/>
              <a:t>Etkinliklerdeki</a:t>
            </a:r>
            <a:r>
              <a:rPr lang="en-US" b="1" dirty="0"/>
              <a:t> </a:t>
            </a:r>
            <a:r>
              <a:rPr lang="en-US" b="1" dirty="0" err="1"/>
              <a:t>duyuların</a:t>
            </a:r>
            <a:r>
              <a:rPr lang="en-US" b="1" dirty="0"/>
              <a:t> </a:t>
            </a:r>
            <a:r>
              <a:rPr lang="en-US" b="1" dirty="0" err="1"/>
              <a:t>hızını</a:t>
            </a:r>
            <a:r>
              <a:rPr lang="en-US" b="1" dirty="0"/>
              <a:t>, </a:t>
            </a:r>
            <a:r>
              <a:rPr lang="en-US" b="1" dirty="0" err="1"/>
              <a:t>miktarını</a:t>
            </a:r>
            <a:r>
              <a:rPr lang="en-US" b="1" dirty="0"/>
              <a:t> </a:t>
            </a:r>
            <a:r>
              <a:rPr lang="en-US" b="1" dirty="0" err="1"/>
              <a:t>ve</a:t>
            </a:r>
            <a:r>
              <a:rPr lang="en-US" b="1" dirty="0"/>
              <a:t> </a:t>
            </a:r>
            <a:r>
              <a:rPr lang="en-US" b="1" dirty="0" err="1"/>
              <a:t>türünü</a:t>
            </a:r>
            <a:r>
              <a:rPr lang="en-US" b="1" dirty="0"/>
              <a:t> </a:t>
            </a:r>
            <a:r>
              <a:rPr lang="en-US" b="1" dirty="0" err="1"/>
              <a:t>değiştirin</a:t>
            </a:r>
            <a:r>
              <a:rPr lang="en-US" b="1" dirty="0"/>
              <a:t>;</a:t>
            </a:r>
          </a:p>
          <a:p>
            <a:r>
              <a:rPr lang="en-US" b="1" dirty="0" err="1"/>
              <a:t>Duyusal</a:t>
            </a:r>
            <a:r>
              <a:rPr lang="en-US" b="1" dirty="0"/>
              <a:t> </a:t>
            </a:r>
            <a:r>
              <a:rPr lang="en-US" b="1" dirty="0" err="1"/>
              <a:t>duyuları</a:t>
            </a:r>
            <a:r>
              <a:rPr lang="en-US" b="1" dirty="0"/>
              <a:t> </a:t>
            </a:r>
            <a:r>
              <a:rPr lang="en-US" b="1" dirty="0" err="1"/>
              <a:t>ve</a:t>
            </a:r>
            <a:r>
              <a:rPr lang="en-US" b="1" dirty="0"/>
              <a:t> </a:t>
            </a:r>
            <a:r>
              <a:rPr lang="en-US" b="1" dirty="0" err="1"/>
              <a:t>aktiviteleri</a:t>
            </a:r>
            <a:r>
              <a:rPr lang="en-US" b="1" dirty="0"/>
              <a:t> </a:t>
            </a:r>
            <a:r>
              <a:rPr lang="en-US" b="1" dirty="0" err="1"/>
              <a:t>farklı</a:t>
            </a:r>
            <a:r>
              <a:rPr lang="en-US" b="1" dirty="0"/>
              <a:t> </a:t>
            </a:r>
            <a:r>
              <a:rPr lang="en-US" b="1" dirty="0" err="1"/>
              <a:t>şekillerde</a:t>
            </a:r>
            <a:r>
              <a:rPr lang="en-US" b="1" dirty="0"/>
              <a:t> </a:t>
            </a:r>
            <a:r>
              <a:rPr lang="en-US" b="1" dirty="0" err="1"/>
              <a:t>birleştirin</a:t>
            </a:r>
            <a:r>
              <a:rPr lang="en-US" b="1" dirty="0"/>
              <a:t>;</a:t>
            </a:r>
          </a:p>
          <a:p>
            <a:r>
              <a:rPr lang="en-US" b="1" dirty="0" err="1"/>
              <a:t>Bir</a:t>
            </a:r>
            <a:r>
              <a:rPr lang="en-US" b="1" dirty="0"/>
              <a:t> </a:t>
            </a:r>
            <a:r>
              <a:rPr lang="en-US" b="1" dirty="0" err="1"/>
              <a:t>aktivite</a:t>
            </a:r>
            <a:r>
              <a:rPr lang="en-US" b="1" dirty="0"/>
              <a:t> </a:t>
            </a:r>
            <a:r>
              <a:rPr lang="en-US" b="1" dirty="0" err="1"/>
              <a:t>sırasında</a:t>
            </a:r>
            <a:r>
              <a:rPr lang="en-US" b="1" dirty="0"/>
              <a:t> </a:t>
            </a:r>
            <a:r>
              <a:rPr lang="en-US" b="1" dirty="0" err="1"/>
              <a:t>farklı</a:t>
            </a:r>
            <a:r>
              <a:rPr lang="en-US" b="1" dirty="0"/>
              <a:t> </a:t>
            </a:r>
            <a:r>
              <a:rPr lang="en-US" b="1" dirty="0" err="1"/>
              <a:t>duyusal</a:t>
            </a:r>
            <a:r>
              <a:rPr lang="en-US" b="1" dirty="0"/>
              <a:t> </a:t>
            </a:r>
            <a:r>
              <a:rPr lang="en-US" b="1" dirty="0" err="1"/>
              <a:t>duyu</a:t>
            </a:r>
            <a:r>
              <a:rPr lang="en-US" b="1" dirty="0"/>
              <a:t> </a:t>
            </a:r>
            <a:r>
              <a:rPr lang="en-US" b="1" dirty="0" err="1"/>
              <a:t>kombinasyonlarını</a:t>
            </a:r>
            <a:r>
              <a:rPr lang="en-US" b="1" dirty="0"/>
              <a:t> </a:t>
            </a:r>
            <a:r>
              <a:rPr lang="en-US" b="1" dirty="0" err="1"/>
              <a:t>kullanın</a:t>
            </a:r>
            <a:r>
              <a:rPr lang="en-US" b="1" dirty="0"/>
              <a:t>;</a:t>
            </a:r>
          </a:p>
          <a:p>
            <a:r>
              <a:rPr lang="en-US" b="1" dirty="0" err="1"/>
              <a:t>Anlık</a:t>
            </a:r>
            <a:r>
              <a:rPr lang="en-US" b="1" dirty="0"/>
              <a:t> </a:t>
            </a:r>
            <a:r>
              <a:rPr lang="en-US" b="1" dirty="0" err="1"/>
              <a:t>ve</a:t>
            </a:r>
            <a:r>
              <a:rPr lang="en-US" b="1" dirty="0"/>
              <a:t> </a:t>
            </a:r>
            <a:r>
              <a:rPr lang="en-US" b="1" dirty="0" err="1"/>
              <a:t>bağlamsal</a:t>
            </a:r>
            <a:r>
              <a:rPr lang="en-US" b="1" dirty="0"/>
              <a:t> </a:t>
            </a:r>
            <a:r>
              <a:rPr lang="en-US" b="1" dirty="0" err="1"/>
              <a:t>duyusal</a:t>
            </a:r>
            <a:r>
              <a:rPr lang="en-US" b="1" dirty="0"/>
              <a:t> </a:t>
            </a:r>
            <a:r>
              <a:rPr lang="en-US" b="1" dirty="0" err="1"/>
              <a:t>duyuların</a:t>
            </a:r>
            <a:r>
              <a:rPr lang="en-US" b="1" dirty="0"/>
              <a:t> </a:t>
            </a:r>
            <a:r>
              <a:rPr lang="en-US" b="1" dirty="0" err="1"/>
              <a:t>farkında</a:t>
            </a:r>
            <a:r>
              <a:rPr lang="en-US" b="1" dirty="0"/>
              <a:t> </a:t>
            </a:r>
            <a:r>
              <a:rPr lang="en-US" b="1" dirty="0" err="1"/>
              <a:t>olun</a:t>
            </a:r>
            <a:endParaRPr lang="en-US" b="1" dirty="0"/>
          </a:p>
          <a:p>
            <a:r>
              <a:rPr lang="en-US" b="1" dirty="0" err="1"/>
              <a:t>Duyusal</a:t>
            </a:r>
            <a:r>
              <a:rPr lang="en-US" b="1" dirty="0"/>
              <a:t> </a:t>
            </a:r>
            <a:r>
              <a:rPr lang="en-US" b="1" dirty="0" err="1"/>
              <a:t>İşlemleme</a:t>
            </a:r>
            <a:r>
              <a:rPr lang="en-US" b="1" dirty="0"/>
              <a:t> </a:t>
            </a:r>
            <a:r>
              <a:rPr lang="en-US" b="1" dirty="0" err="1"/>
              <a:t>Bozukluğu</a:t>
            </a:r>
            <a:r>
              <a:rPr lang="en-US" b="1" dirty="0"/>
              <a:t>: </a:t>
            </a:r>
            <a:r>
              <a:rPr lang="en-US" b="1" dirty="0" err="1"/>
              <a:t>Ergoterapi</a:t>
            </a:r>
            <a:r>
              <a:rPr lang="en-US" b="1" dirty="0"/>
              <a:t> </a:t>
            </a:r>
            <a:r>
              <a:rPr lang="en-US" b="1" dirty="0" err="1"/>
              <a:t>Gösterisi</a:t>
            </a:r>
            <a:r>
              <a:rPr lang="en-US" b="1" dirty="0"/>
              <a:t> (YouTube, 2015)</a:t>
            </a:r>
            <a:endParaRPr lang="lv-LV" dirty="0" smtClean="0"/>
          </a:p>
          <a:p>
            <a:endParaRPr lang="en-US" dirty="0"/>
          </a:p>
        </p:txBody>
      </p:sp>
      <p:sp>
        <p:nvSpPr>
          <p:cNvPr id="5" name="Title 1"/>
          <p:cNvSpPr txBox="1">
            <a:spLocks/>
          </p:cNvSpPr>
          <p:nvPr/>
        </p:nvSpPr>
        <p:spPr>
          <a:xfrm>
            <a:off x="9906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a:t>Sensör</a:t>
            </a:r>
            <a:r>
              <a:rPr lang="en-US" dirty="0"/>
              <a:t> </a:t>
            </a:r>
            <a:r>
              <a:rPr lang="en-US" dirty="0" err="1"/>
              <a:t>zorluklarının</a:t>
            </a:r>
            <a:r>
              <a:rPr lang="en-US" dirty="0"/>
              <a:t> </a:t>
            </a:r>
            <a:r>
              <a:rPr lang="en-US" dirty="0" err="1"/>
              <a:t>değiştirilmesi</a:t>
            </a:r>
            <a:endParaRPr lang="en-US" dirty="0"/>
          </a:p>
        </p:txBody>
      </p:sp>
    </p:spTree>
    <p:extLst>
      <p:ext uri="{BB962C8B-B14F-4D97-AF65-F5344CB8AC3E}">
        <p14:creationId xmlns:p14="http://schemas.microsoft.com/office/powerpoint/2010/main" val="418467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err="1"/>
              <a:t>Aşama</a:t>
            </a:r>
            <a:r>
              <a:rPr lang="en-US" b="1" dirty="0"/>
              <a:t> 3</a:t>
            </a:r>
          </a:p>
          <a:p>
            <a:r>
              <a:rPr lang="en-US" b="1" dirty="0" err="1"/>
              <a:t>Sosyal</a:t>
            </a:r>
            <a:r>
              <a:rPr lang="en-US" b="1" dirty="0"/>
              <a:t> </a:t>
            </a:r>
            <a:r>
              <a:rPr lang="en-US" b="1" dirty="0" err="1"/>
              <a:t>çevreyi</a:t>
            </a:r>
            <a:r>
              <a:rPr lang="en-US" b="1" dirty="0"/>
              <a:t> </a:t>
            </a:r>
            <a:r>
              <a:rPr lang="en-US" b="1" dirty="0" err="1"/>
              <a:t>ve</a:t>
            </a:r>
            <a:r>
              <a:rPr lang="en-US" b="1" dirty="0"/>
              <a:t> </a:t>
            </a:r>
            <a:r>
              <a:rPr lang="en-US" b="1" dirty="0" err="1"/>
              <a:t>insan</a:t>
            </a:r>
            <a:r>
              <a:rPr lang="en-US" b="1" dirty="0"/>
              <a:t> </a:t>
            </a:r>
            <a:r>
              <a:rPr lang="en-US" b="1" dirty="0" err="1"/>
              <a:t>duyusal</a:t>
            </a:r>
            <a:r>
              <a:rPr lang="en-US" b="1" dirty="0"/>
              <a:t> </a:t>
            </a:r>
            <a:r>
              <a:rPr lang="en-US" b="1" dirty="0" err="1"/>
              <a:t>testlerini</a:t>
            </a:r>
            <a:r>
              <a:rPr lang="en-US" b="1" dirty="0"/>
              <a:t> </a:t>
            </a:r>
            <a:r>
              <a:rPr lang="en-US" b="1" dirty="0" err="1"/>
              <a:t>düşünün</a:t>
            </a:r>
            <a:endParaRPr lang="en-US" b="1" dirty="0"/>
          </a:p>
          <a:p>
            <a:r>
              <a:rPr lang="en-US" b="1" dirty="0" err="1"/>
              <a:t>Çevredeki</a:t>
            </a:r>
            <a:r>
              <a:rPr lang="en-US" b="1" dirty="0"/>
              <a:t> </a:t>
            </a:r>
            <a:r>
              <a:rPr lang="en-US" b="1" dirty="0" err="1"/>
              <a:t>insanlar</a:t>
            </a:r>
            <a:r>
              <a:rPr lang="en-US" b="1" dirty="0"/>
              <a:t> da </a:t>
            </a:r>
            <a:r>
              <a:rPr lang="en-US" b="1" dirty="0" err="1"/>
              <a:t>çocuğa</a:t>
            </a:r>
            <a:r>
              <a:rPr lang="en-US" b="1" dirty="0"/>
              <a:t> </a:t>
            </a:r>
            <a:r>
              <a:rPr lang="en-US" b="1" dirty="0" err="1"/>
              <a:t>ihtiyaçlarına</a:t>
            </a:r>
            <a:r>
              <a:rPr lang="en-US" b="1" dirty="0"/>
              <a:t> </a:t>
            </a:r>
            <a:r>
              <a:rPr lang="en-US" b="1" dirty="0" err="1"/>
              <a:t>göre</a:t>
            </a:r>
            <a:r>
              <a:rPr lang="en-US" b="1" dirty="0"/>
              <a:t> </a:t>
            </a:r>
            <a:r>
              <a:rPr lang="en-US" b="1" dirty="0" err="1"/>
              <a:t>uyarlanabilecek</a:t>
            </a:r>
            <a:r>
              <a:rPr lang="en-US" b="1" dirty="0"/>
              <a:t> </a:t>
            </a:r>
            <a:r>
              <a:rPr lang="en-US" b="1" dirty="0" err="1"/>
              <a:t>testler</a:t>
            </a:r>
            <a:r>
              <a:rPr lang="en-US" b="1" dirty="0"/>
              <a:t> </a:t>
            </a:r>
            <a:r>
              <a:rPr lang="en-US" b="1" dirty="0" err="1"/>
              <a:t>sağlar</a:t>
            </a:r>
            <a:r>
              <a:rPr lang="en-US" b="1" dirty="0"/>
              <a:t>.</a:t>
            </a:r>
          </a:p>
          <a:p>
            <a:endParaRPr lang="en-US" b="1" dirty="0"/>
          </a:p>
          <a:p>
            <a:r>
              <a:rPr lang="en-US" b="1" dirty="0" err="1"/>
              <a:t>Duyusal</a:t>
            </a:r>
            <a:r>
              <a:rPr lang="en-US" b="1" dirty="0"/>
              <a:t> </a:t>
            </a:r>
            <a:r>
              <a:rPr lang="en-US" b="1" dirty="0" err="1"/>
              <a:t>Oda</a:t>
            </a:r>
            <a:r>
              <a:rPr lang="en-US" b="1" dirty="0"/>
              <a:t>: </a:t>
            </a:r>
            <a:r>
              <a:rPr lang="en-US" b="1" dirty="0" err="1"/>
              <a:t>Otizmli</a:t>
            </a:r>
            <a:r>
              <a:rPr lang="en-US" b="1" dirty="0"/>
              <a:t> </a:t>
            </a:r>
            <a:r>
              <a:rPr lang="en-US" b="1" dirty="0" err="1"/>
              <a:t>Öğrencilere</a:t>
            </a:r>
            <a:r>
              <a:rPr lang="en-US" b="1" dirty="0"/>
              <a:t> </a:t>
            </a:r>
            <a:r>
              <a:rPr lang="en-US" b="1" dirty="0" err="1"/>
              <a:t>Odaklanma</a:t>
            </a:r>
            <a:r>
              <a:rPr lang="en-US" b="1" dirty="0"/>
              <a:t> </a:t>
            </a:r>
            <a:r>
              <a:rPr lang="en-US" b="1" dirty="0" err="1"/>
              <a:t>ve</a:t>
            </a:r>
            <a:r>
              <a:rPr lang="en-US" b="1" dirty="0"/>
              <a:t> </a:t>
            </a:r>
            <a:r>
              <a:rPr lang="en-US" b="1" dirty="0" err="1"/>
              <a:t>Öğrenmeye</a:t>
            </a:r>
            <a:r>
              <a:rPr lang="en-US" b="1" dirty="0"/>
              <a:t> </a:t>
            </a:r>
            <a:r>
              <a:rPr lang="en-US" b="1" dirty="0" err="1"/>
              <a:t>Yardımcı</a:t>
            </a:r>
            <a:r>
              <a:rPr lang="en-US" b="1" dirty="0"/>
              <a:t> </a:t>
            </a:r>
            <a:r>
              <a:rPr lang="en-US" b="1" dirty="0" err="1"/>
              <a:t>Olmak</a:t>
            </a:r>
            <a:r>
              <a:rPr lang="en-US" b="1" dirty="0"/>
              <a:t> (</a:t>
            </a:r>
            <a:r>
              <a:rPr lang="en-US" b="1" dirty="0" err="1"/>
              <a:t>Edutopia</a:t>
            </a:r>
            <a:r>
              <a:rPr lang="en-US" b="1" dirty="0"/>
              <a:t>, 2017) YouTube</a:t>
            </a:r>
            <a:endParaRPr lang="en-US" dirty="0"/>
          </a:p>
        </p:txBody>
      </p:sp>
      <p:sp>
        <p:nvSpPr>
          <p:cNvPr id="5" name="Title 1"/>
          <p:cNvSpPr>
            <a:spLocks noGrp="1"/>
          </p:cNvSpPr>
          <p:nvPr>
            <p:ph type="title"/>
          </p:nvPr>
        </p:nvSpPr>
        <p:spPr>
          <a:xfrm>
            <a:off x="838200" y="365125"/>
            <a:ext cx="10515600" cy="1325563"/>
          </a:xfrm>
        </p:spPr>
        <p:txBody>
          <a:bodyPr/>
          <a:lstStyle/>
          <a:p>
            <a:r>
              <a:rPr lang="en-US" dirty="0" err="1"/>
              <a:t>Sensör</a:t>
            </a:r>
            <a:r>
              <a:rPr lang="en-US" dirty="0"/>
              <a:t> </a:t>
            </a:r>
            <a:r>
              <a:rPr lang="en-US" dirty="0" err="1"/>
              <a:t>zorluklarının</a:t>
            </a:r>
            <a:r>
              <a:rPr lang="en-US" dirty="0"/>
              <a:t> </a:t>
            </a:r>
            <a:r>
              <a:rPr lang="en-US" dirty="0" err="1"/>
              <a:t>değiştirilmesi</a:t>
            </a:r>
            <a:endParaRPr lang="en-US" dirty="0"/>
          </a:p>
        </p:txBody>
      </p:sp>
    </p:spTree>
    <p:extLst>
      <p:ext uri="{BB962C8B-B14F-4D97-AF65-F5344CB8AC3E}">
        <p14:creationId xmlns:p14="http://schemas.microsoft.com/office/powerpoint/2010/main" val="30803260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749198" cy="969000"/>
          </a:xfrm>
        </p:spPr>
        <p:txBody>
          <a:bodyPr>
            <a:normAutofit/>
          </a:bodyPr>
          <a:lstStyle/>
          <a:p>
            <a:r>
              <a:rPr lang="en-US" b="1" dirty="0" err="1"/>
              <a:t>Duyuları</a:t>
            </a:r>
            <a:r>
              <a:rPr lang="en-US" b="1" dirty="0"/>
              <a:t> motor </a:t>
            </a:r>
            <a:r>
              <a:rPr lang="en-US" b="1" dirty="0" err="1"/>
              <a:t>ve</a:t>
            </a:r>
            <a:r>
              <a:rPr lang="en-US" b="1" dirty="0"/>
              <a:t> </a:t>
            </a:r>
            <a:r>
              <a:rPr lang="en-US" b="1" dirty="0" err="1"/>
              <a:t>pratik</a:t>
            </a:r>
            <a:r>
              <a:rPr lang="en-US" b="1" dirty="0"/>
              <a:t> </a:t>
            </a:r>
            <a:r>
              <a:rPr lang="en-US" b="1" dirty="0" err="1"/>
              <a:t>becerilerle</a:t>
            </a:r>
            <a:r>
              <a:rPr lang="en-US" b="1" dirty="0"/>
              <a:t> </a:t>
            </a:r>
            <a:r>
              <a:rPr lang="en-US" b="1" dirty="0" err="1"/>
              <a:t>birleştirmek</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704436015"/>
              </p:ext>
            </p:extLst>
          </p:nvPr>
        </p:nvGraphicFramePr>
        <p:xfrm>
          <a:off x="838199" y="1813809"/>
          <a:ext cx="10749198" cy="4219005"/>
        </p:xfrm>
        <a:graphic>
          <a:graphicData uri="http://schemas.openxmlformats.org/drawingml/2006/table">
            <a:tbl>
              <a:tblPr firstRow="1" firstCol="1" bandRow="1"/>
              <a:tblGrid>
                <a:gridCol w="1890011">
                  <a:extLst>
                    <a:ext uri="{9D8B030D-6E8A-4147-A177-3AD203B41FA5}">
                      <a16:colId xmlns="" xmlns:a16="http://schemas.microsoft.com/office/drawing/2014/main" val="3474953073"/>
                    </a:ext>
                  </a:extLst>
                </a:gridCol>
                <a:gridCol w="8859187">
                  <a:extLst>
                    <a:ext uri="{9D8B030D-6E8A-4147-A177-3AD203B41FA5}">
                      <a16:colId xmlns="" xmlns:a16="http://schemas.microsoft.com/office/drawing/2014/main" val="3368404227"/>
                    </a:ext>
                  </a:extLst>
                </a:gridCol>
              </a:tblGrid>
              <a:tr h="384025">
                <a:tc>
                  <a:txBody>
                    <a:bodyPr/>
                    <a:lstStyle/>
                    <a:p>
                      <a:pPr marL="457200" algn="r">
                        <a:lnSpc>
                          <a:spcPct val="150000"/>
                        </a:lnSpc>
                        <a:spcAft>
                          <a:spcPts val="0"/>
                        </a:spcAft>
                      </a:pPr>
                      <a:endParaRPr lang="lv-LV" sz="2400" b="1" dirty="0" smtClean="0">
                        <a:effectLst/>
                        <a:latin typeface="+mn-lt"/>
                        <a:ea typeface="Calibri" panose="020F0502020204030204" pitchFamily="34" charset="0"/>
                        <a:cs typeface="Times New Roman" panose="02020603050405020304" pitchFamily="18" charset="0"/>
                      </a:endParaRPr>
                    </a:p>
                    <a:p>
                      <a:pPr marL="457200" algn="r">
                        <a:lnSpc>
                          <a:spcPct val="150000"/>
                        </a:lnSpc>
                        <a:spcAft>
                          <a:spcPts val="0"/>
                        </a:spcAft>
                      </a:pPr>
                      <a:r>
                        <a:rPr lang="lv-LV" sz="2400" b="1" dirty="0" smtClean="0">
                          <a:effectLst/>
                          <a:latin typeface="+mn-lt"/>
                          <a:ea typeface="Calibri" panose="020F0502020204030204" pitchFamily="34" charset="0"/>
                          <a:cs typeface="Times New Roman" panose="02020603050405020304" pitchFamily="18" charset="0"/>
                        </a:rPr>
                        <a:t>Algı </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lv-LV" sz="2400" dirty="0" smtClean="0">
                          <a:effectLst/>
                          <a:latin typeface="+mn-lt"/>
                          <a:ea typeface="Calibri" panose="020F0502020204030204" pitchFamily="34" charset="0"/>
                          <a:cs typeface="Times New Roman" panose="02020603050405020304" pitchFamily="18" charset="0"/>
                        </a:rPr>
                        <a:t>Görüş</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850748375"/>
                  </a:ext>
                </a:extLst>
              </a:tr>
              <a:tr h="384025">
                <a:tc>
                  <a:txBody>
                    <a:bodyPr/>
                    <a:lstStyle/>
                    <a:p>
                      <a:pPr marL="457200" algn="r">
                        <a:lnSpc>
                          <a:spcPct val="150000"/>
                        </a:lnSpc>
                        <a:spcAft>
                          <a:spcPts val="0"/>
                        </a:spcAft>
                      </a:pPr>
                      <a:r>
                        <a:rPr lang="lv-LV" sz="2400" b="1" dirty="0" smtClean="0">
                          <a:effectLst/>
                          <a:latin typeface="+mn-lt"/>
                          <a:ea typeface="Calibri" panose="020F0502020204030204" pitchFamily="34" charset="0"/>
                          <a:cs typeface="Times New Roman" panose="02020603050405020304" pitchFamily="18" charset="0"/>
                        </a:rPr>
                        <a:t>Aktivite</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lv-LV" sz="2400" dirty="0" smtClean="0">
                          <a:effectLst/>
                          <a:latin typeface="+mn-lt"/>
                          <a:ea typeface="Calibri" panose="020F0502020204030204" pitchFamily="34" charset="0"/>
                          <a:cs typeface="Times New Roman" panose="02020603050405020304" pitchFamily="18" charset="0"/>
                        </a:rPr>
                        <a:t>Görsel-motor</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870431228"/>
                  </a:ext>
                </a:extLst>
              </a:tr>
              <a:tr h="1297004">
                <a:tc>
                  <a:txBody>
                    <a:bodyPr/>
                    <a:lstStyle/>
                    <a:p>
                      <a:pPr marL="144000" algn="r">
                        <a:lnSpc>
                          <a:spcPct val="150000"/>
                        </a:lnSpc>
                        <a:spcAft>
                          <a:spcPts val="0"/>
                        </a:spcAft>
                      </a:pPr>
                      <a:r>
                        <a:rPr lang="tr-TR" sz="2400" b="1" dirty="0" smtClean="0">
                          <a:effectLst/>
                          <a:latin typeface="+mn-lt"/>
                          <a:ea typeface="Calibri" panose="020F0502020204030204" pitchFamily="34" charset="0"/>
                          <a:cs typeface="Times New Roman" panose="02020603050405020304" pitchFamily="18" charset="0"/>
                        </a:rPr>
                        <a:t>müdahale</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a:lnSpc>
                          <a:spcPct val="150000"/>
                        </a:lnSpc>
                        <a:spcAft>
                          <a:spcPts val="0"/>
                        </a:spcAft>
                      </a:pPr>
                      <a:r>
                        <a:rPr lang="en-US" sz="2400" dirty="0" err="1" smtClean="0">
                          <a:effectLst/>
                          <a:latin typeface="+mn-lt"/>
                          <a:ea typeface="Calibri" panose="020F0502020204030204" pitchFamily="34" charset="0"/>
                          <a:cs typeface="Times New Roman" panose="02020603050405020304" pitchFamily="18" charset="0"/>
                        </a:rPr>
                        <a:t>Bir</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görme</a:t>
                      </a:r>
                      <a:r>
                        <a:rPr lang="en-US" sz="2400" dirty="0" smtClean="0">
                          <a:effectLst/>
                          <a:latin typeface="+mn-lt"/>
                          <a:ea typeface="Calibri" panose="020F0502020204030204" pitchFamily="34" charset="0"/>
                          <a:cs typeface="Times New Roman" panose="02020603050405020304" pitchFamily="18" charset="0"/>
                        </a:rPr>
                        <a:t>-motor </a:t>
                      </a:r>
                      <a:r>
                        <a:rPr lang="en-US" sz="2400" dirty="0" err="1" smtClean="0">
                          <a:effectLst/>
                          <a:latin typeface="+mn-lt"/>
                          <a:ea typeface="Calibri" panose="020F0502020204030204" pitchFamily="34" charset="0"/>
                          <a:cs typeface="Times New Roman" panose="02020603050405020304" pitchFamily="18" charset="0"/>
                        </a:rPr>
                        <a:t>görevini</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tamamlamak</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için</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dokunsal</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ve</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proprioseptif</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aktiviteleri</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kullanmayı</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düşünün;Hedeflerinize</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odaklanmak</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için</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hedefinize</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bir</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ses</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bileşeni</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ekleyinDoku</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ve</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yerçekimi</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kullanarak</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dokunsal</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aktiviteleri</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yoğunlaştırın</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proprioseptif</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aktiviteleri</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yoğunlaştırın</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723295612"/>
                  </a:ext>
                </a:extLst>
              </a:tr>
            </a:tbl>
          </a:graphicData>
        </a:graphic>
      </p:graphicFrame>
    </p:spTree>
    <p:extLst>
      <p:ext uri="{BB962C8B-B14F-4D97-AF65-F5344CB8AC3E}">
        <p14:creationId xmlns:p14="http://schemas.microsoft.com/office/powerpoint/2010/main" val="26492232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847005840"/>
              </p:ext>
            </p:extLst>
          </p:nvPr>
        </p:nvGraphicFramePr>
        <p:xfrm>
          <a:off x="1326004" y="1334125"/>
          <a:ext cx="10336344" cy="5401359"/>
        </p:xfrm>
        <a:graphic>
          <a:graphicData uri="http://schemas.openxmlformats.org/drawingml/2006/table">
            <a:tbl>
              <a:tblPr firstRow="1" firstCol="1" bandRow="1"/>
              <a:tblGrid>
                <a:gridCol w="2207241">
                  <a:extLst>
                    <a:ext uri="{9D8B030D-6E8A-4147-A177-3AD203B41FA5}">
                      <a16:colId xmlns="" xmlns:a16="http://schemas.microsoft.com/office/drawing/2014/main" val="3082466435"/>
                    </a:ext>
                  </a:extLst>
                </a:gridCol>
                <a:gridCol w="8129103">
                  <a:extLst>
                    <a:ext uri="{9D8B030D-6E8A-4147-A177-3AD203B41FA5}">
                      <a16:colId xmlns="" xmlns:a16="http://schemas.microsoft.com/office/drawing/2014/main" val="1593670754"/>
                    </a:ext>
                  </a:extLst>
                </a:gridCol>
              </a:tblGrid>
              <a:tr h="271959">
                <a:tc>
                  <a:txBody>
                    <a:bodyPr/>
                    <a:lstStyle/>
                    <a:p>
                      <a:pPr marL="457200" algn="r">
                        <a:lnSpc>
                          <a:spcPct val="150000"/>
                        </a:lnSpc>
                        <a:spcAft>
                          <a:spcPts val="0"/>
                        </a:spcAft>
                      </a:pPr>
                      <a:endParaRPr lang="lv-LV" sz="2400" b="1" dirty="0" smtClean="0">
                        <a:effectLst/>
                        <a:latin typeface="+mn-lt"/>
                        <a:ea typeface="Calibri" panose="020F0502020204030204" pitchFamily="34" charset="0"/>
                        <a:cs typeface="Times New Roman" panose="02020603050405020304" pitchFamily="18" charset="0"/>
                      </a:endParaRPr>
                    </a:p>
                    <a:p>
                      <a:pPr marL="457200" algn="r">
                        <a:lnSpc>
                          <a:spcPct val="150000"/>
                        </a:lnSpc>
                        <a:spcAft>
                          <a:spcPts val="0"/>
                        </a:spcAft>
                      </a:pPr>
                      <a:r>
                        <a:rPr lang="lv-LV" sz="2400" b="1" dirty="0" smtClean="0">
                          <a:effectLst/>
                          <a:latin typeface="+mn-lt"/>
                          <a:ea typeface="Calibri" panose="020F0502020204030204" pitchFamily="34" charset="0"/>
                          <a:cs typeface="Times New Roman" panose="02020603050405020304" pitchFamily="18" charset="0"/>
                        </a:rPr>
                        <a:t>Algı </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lv-LV" sz="2400" dirty="0" smtClean="0">
                          <a:effectLst/>
                          <a:latin typeface="+mn-lt"/>
                          <a:ea typeface="Calibri" panose="020F0502020204030204" pitchFamily="34" charset="0"/>
                          <a:cs typeface="Times New Roman" panose="02020603050405020304" pitchFamily="18" charset="0"/>
                        </a:rPr>
                        <a:t>vestibüler</a:t>
                      </a:r>
                      <a:endParaRPr lang="en-US" sz="2800" dirty="0">
                        <a:effectLst/>
                        <a:latin typeface="+mn-lt"/>
                        <a:ea typeface="Calibri" panose="020F0502020204030204" pitchFamily="34" charset="0"/>
                        <a:cs typeface="Times New Roman" panose="02020603050405020304" pitchFamily="18" charset="0"/>
                      </a:endParaRPr>
                    </a:p>
                  </a:txBody>
                  <a:tcPr marL="40794" marR="407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349081378"/>
                  </a:ext>
                </a:extLst>
              </a:tr>
              <a:tr h="407938">
                <a:tc>
                  <a:txBody>
                    <a:bodyPr/>
                    <a:lstStyle/>
                    <a:p>
                      <a:pPr marL="457200" algn="r">
                        <a:lnSpc>
                          <a:spcPct val="150000"/>
                        </a:lnSpc>
                        <a:spcAft>
                          <a:spcPts val="0"/>
                        </a:spcAft>
                      </a:pPr>
                      <a:r>
                        <a:rPr lang="lv-LV" sz="2400" b="1" dirty="0" smtClean="0">
                          <a:effectLst/>
                          <a:latin typeface="+mn-lt"/>
                          <a:ea typeface="Calibri" panose="020F0502020204030204" pitchFamily="34" charset="0"/>
                          <a:cs typeface="Times New Roman" panose="02020603050405020304" pitchFamily="18" charset="0"/>
                        </a:rPr>
                        <a:t>Aktivite</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lv-LV" sz="2400" dirty="0" smtClean="0">
                          <a:effectLst/>
                          <a:latin typeface="+mn-lt"/>
                          <a:ea typeface="Calibri" panose="020F0502020204030204" pitchFamily="34" charset="0"/>
                          <a:cs typeface="Times New Roman" panose="02020603050405020304" pitchFamily="18" charset="0"/>
                        </a:rPr>
                        <a:t>Duruş kontrolü</a:t>
                      </a:r>
                      <a:endParaRPr lang="en-US" sz="2800" dirty="0">
                        <a:effectLst/>
                        <a:latin typeface="+mn-lt"/>
                        <a:ea typeface="Calibri" panose="020F0502020204030204" pitchFamily="34" charset="0"/>
                        <a:cs typeface="Times New Roman" panose="02020603050405020304" pitchFamily="18" charset="0"/>
                      </a:endParaRPr>
                    </a:p>
                  </a:txBody>
                  <a:tcPr marL="40794" marR="407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417343209"/>
                  </a:ext>
                </a:extLst>
              </a:tr>
              <a:tr h="2039690">
                <a:tc>
                  <a:txBody>
                    <a:bodyPr/>
                    <a:lstStyle/>
                    <a:p>
                      <a:pPr marL="144000" algn="r">
                        <a:lnSpc>
                          <a:spcPct val="150000"/>
                        </a:lnSpc>
                        <a:spcAft>
                          <a:spcPts val="0"/>
                        </a:spcAft>
                      </a:pPr>
                      <a:r>
                        <a:rPr lang="tr-TR" sz="2400" b="1" dirty="0" smtClean="0">
                          <a:effectLst/>
                          <a:latin typeface="+mn-lt"/>
                          <a:ea typeface="Calibri" panose="020F0502020204030204" pitchFamily="34" charset="0"/>
                          <a:cs typeface="Times New Roman" panose="02020603050405020304" pitchFamily="18" charset="0"/>
                        </a:rPr>
                        <a:t>müdahale</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en-US" sz="2400" dirty="0" err="1" smtClean="0">
                          <a:effectLst/>
                          <a:latin typeface="+mn-lt"/>
                          <a:ea typeface="Calibri" panose="020F0502020204030204" pitchFamily="34" charset="0"/>
                          <a:cs typeface="Times New Roman" panose="02020603050405020304" pitchFamily="18" charset="0"/>
                        </a:rPr>
                        <a:t>Tonik</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duruş</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düzeltmeyi</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etkinleştirmek</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için</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propriyosepsiyon</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ile</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gelişmiş</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dikey</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veya</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doğrusal</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vestibüler</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aktiviteleri</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kullanmayı</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düşünün</a:t>
                      </a:r>
                      <a:endParaRPr lang="en-US" sz="2800" dirty="0">
                        <a:effectLst/>
                        <a:latin typeface="+mn-lt"/>
                        <a:ea typeface="Calibri" panose="020F0502020204030204" pitchFamily="34" charset="0"/>
                        <a:cs typeface="Times New Roman" panose="02020603050405020304" pitchFamily="18" charset="0"/>
                      </a:endParaRPr>
                    </a:p>
                  </a:txBody>
                  <a:tcPr marL="40794" marR="407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792043036"/>
                  </a:ext>
                </a:extLst>
              </a:tr>
              <a:tr h="407938">
                <a:tc>
                  <a:txBody>
                    <a:bodyPr/>
                    <a:lstStyle/>
                    <a:p>
                      <a:pPr marL="457200" algn="r">
                        <a:lnSpc>
                          <a:spcPct val="150000"/>
                        </a:lnSpc>
                        <a:spcAft>
                          <a:spcPts val="0"/>
                        </a:spcAft>
                      </a:pPr>
                      <a:r>
                        <a:rPr lang="lv-LV" sz="2400" b="1" dirty="0" smtClean="0">
                          <a:effectLst/>
                          <a:latin typeface="+mn-lt"/>
                          <a:ea typeface="Calibri" panose="020F0502020204030204" pitchFamily="34" charset="0"/>
                          <a:cs typeface="Times New Roman" panose="02020603050405020304" pitchFamily="18" charset="0"/>
                        </a:rPr>
                        <a:t>Aktivite</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lv-LV" sz="2400" dirty="0" smtClean="0">
                          <a:effectLst/>
                          <a:latin typeface="+mn-lt"/>
                          <a:ea typeface="Calibri" panose="020F0502020204030204" pitchFamily="34" charset="0"/>
                          <a:cs typeface="Times New Roman" panose="02020603050405020304" pitchFamily="18" charset="0"/>
                        </a:rPr>
                        <a:t>Karşılıklı entegrasyon ve sıra</a:t>
                      </a:r>
                      <a:endParaRPr lang="en-US" sz="2800" dirty="0">
                        <a:effectLst/>
                        <a:latin typeface="+mn-lt"/>
                        <a:ea typeface="Calibri" panose="020F0502020204030204" pitchFamily="34" charset="0"/>
                        <a:cs typeface="Times New Roman" panose="02020603050405020304" pitchFamily="18" charset="0"/>
                      </a:endParaRPr>
                    </a:p>
                  </a:txBody>
                  <a:tcPr marL="40794" marR="407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008638223"/>
                  </a:ext>
                </a:extLst>
              </a:tr>
              <a:tr h="1223814">
                <a:tc>
                  <a:txBody>
                    <a:bodyPr/>
                    <a:lstStyle/>
                    <a:p>
                      <a:pPr marL="144000" algn="r">
                        <a:lnSpc>
                          <a:spcPct val="150000"/>
                        </a:lnSpc>
                        <a:spcAft>
                          <a:spcPts val="0"/>
                        </a:spcAft>
                      </a:pPr>
                      <a:r>
                        <a:rPr lang="lv-LV" sz="2400" b="1" dirty="0" smtClean="0">
                          <a:effectLst/>
                          <a:latin typeface="+mn-lt"/>
                          <a:ea typeface="Calibri" panose="020F0502020204030204" pitchFamily="34" charset="0"/>
                          <a:cs typeface="Times New Roman" panose="02020603050405020304" pitchFamily="18" charset="0"/>
                        </a:rPr>
                        <a:t>müdahale</a:t>
                      </a:r>
                      <a:endParaRPr lang="lv-LV" sz="2400" b="1" dirty="0" smtClean="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en-US" sz="2400" dirty="0" smtClean="0">
                          <a:effectLst/>
                          <a:latin typeface="+mn-lt"/>
                          <a:ea typeface="Calibri" panose="020F0502020204030204" pitchFamily="34" charset="0"/>
                          <a:cs typeface="Times New Roman" panose="02020603050405020304" pitchFamily="18" charset="0"/>
                        </a:rPr>
                        <a:t>Hem </a:t>
                      </a:r>
                      <a:r>
                        <a:rPr lang="en-US" sz="2400" dirty="0" err="1" smtClean="0">
                          <a:effectLst/>
                          <a:latin typeface="+mn-lt"/>
                          <a:ea typeface="Calibri" panose="020F0502020204030204" pitchFamily="34" charset="0"/>
                          <a:cs typeface="Times New Roman" panose="02020603050405020304" pitchFamily="18" charset="0"/>
                        </a:rPr>
                        <a:t>vestibüler</a:t>
                      </a:r>
                      <a:r>
                        <a:rPr lang="en-US" sz="2400" dirty="0" smtClean="0">
                          <a:effectLst/>
                          <a:latin typeface="+mn-lt"/>
                          <a:ea typeface="Calibri" panose="020F0502020204030204" pitchFamily="34" charset="0"/>
                          <a:cs typeface="Times New Roman" panose="02020603050405020304" pitchFamily="18" charset="0"/>
                        </a:rPr>
                        <a:t> hem de </a:t>
                      </a:r>
                      <a:r>
                        <a:rPr lang="en-US" sz="2400" dirty="0" err="1" smtClean="0">
                          <a:effectLst/>
                          <a:latin typeface="+mn-lt"/>
                          <a:ea typeface="Calibri" panose="020F0502020204030204" pitchFamily="34" charset="0"/>
                          <a:cs typeface="Times New Roman" panose="02020603050405020304" pitchFamily="18" charset="0"/>
                        </a:rPr>
                        <a:t>proprioseptif</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aktiviteleri</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artırmak</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için</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sesli</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ritimler</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kullanın</a:t>
                      </a:r>
                      <a:endParaRPr lang="en-US" sz="2800" dirty="0">
                        <a:effectLst/>
                        <a:latin typeface="+mn-lt"/>
                        <a:ea typeface="Calibri" panose="020F0502020204030204" pitchFamily="34" charset="0"/>
                        <a:cs typeface="Times New Roman" panose="02020603050405020304" pitchFamily="18" charset="0"/>
                      </a:endParaRPr>
                    </a:p>
                  </a:txBody>
                  <a:tcPr marL="40794" marR="407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50370025"/>
                  </a:ext>
                </a:extLst>
              </a:tr>
            </a:tbl>
          </a:graphicData>
        </a:graphic>
      </p:graphicFrame>
      <p:sp>
        <p:nvSpPr>
          <p:cNvPr id="6" name="Title 1"/>
          <p:cNvSpPr>
            <a:spLocks noGrp="1"/>
          </p:cNvSpPr>
          <p:nvPr>
            <p:ph type="title"/>
          </p:nvPr>
        </p:nvSpPr>
        <p:spPr>
          <a:xfrm>
            <a:off x="838199" y="365125"/>
            <a:ext cx="10749198" cy="969000"/>
          </a:xfrm>
        </p:spPr>
        <p:txBody>
          <a:bodyPr>
            <a:normAutofit/>
          </a:bodyPr>
          <a:lstStyle/>
          <a:p>
            <a:r>
              <a:rPr lang="en-US" b="1" dirty="0" err="1"/>
              <a:t>Duyuları</a:t>
            </a:r>
            <a:r>
              <a:rPr lang="en-US" b="1" dirty="0"/>
              <a:t> motor </a:t>
            </a:r>
            <a:r>
              <a:rPr lang="en-US" b="1" dirty="0" err="1"/>
              <a:t>ve</a:t>
            </a:r>
            <a:r>
              <a:rPr lang="en-US" b="1" dirty="0"/>
              <a:t> </a:t>
            </a:r>
            <a:r>
              <a:rPr lang="en-US" b="1" dirty="0" err="1"/>
              <a:t>pratik</a:t>
            </a:r>
            <a:r>
              <a:rPr lang="en-US" b="1" dirty="0"/>
              <a:t> </a:t>
            </a:r>
            <a:r>
              <a:rPr lang="en-US" b="1" dirty="0" err="1"/>
              <a:t>becerilerle</a:t>
            </a:r>
            <a:r>
              <a:rPr lang="en-US" b="1" dirty="0"/>
              <a:t> </a:t>
            </a:r>
            <a:r>
              <a:rPr lang="en-US" b="1" dirty="0" err="1"/>
              <a:t>birleştirmek</a:t>
            </a:r>
            <a:endParaRPr lang="en-US" dirty="0"/>
          </a:p>
        </p:txBody>
      </p:sp>
    </p:spTree>
    <p:extLst>
      <p:ext uri="{BB962C8B-B14F-4D97-AF65-F5344CB8AC3E}">
        <p14:creationId xmlns:p14="http://schemas.microsoft.com/office/powerpoint/2010/main" val="39733820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498140292"/>
              </p:ext>
            </p:extLst>
          </p:nvPr>
        </p:nvGraphicFramePr>
        <p:xfrm>
          <a:off x="1326004" y="1334125"/>
          <a:ext cx="10336344" cy="6015806"/>
        </p:xfrm>
        <a:graphic>
          <a:graphicData uri="http://schemas.openxmlformats.org/drawingml/2006/table">
            <a:tbl>
              <a:tblPr firstRow="1" firstCol="1" bandRow="1"/>
              <a:tblGrid>
                <a:gridCol w="2207241">
                  <a:extLst>
                    <a:ext uri="{9D8B030D-6E8A-4147-A177-3AD203B41FA5}">
                      <a16:colId xmlns="" xmlns:a16="http://schemas.microsoft.com/office/drawing/2014/main" val="3082466435"/>
                    </a:ext>
                  </a:extLst>
                </a:gridCol>
                <a:gridCol w="8129103">
                  <a:extLst>
                    <a:ext uri="{9D8B030D-6E8A-4147-A177-3AD203B41FA5}">
                      <a16:colId xmlns="" xmlns:a16="http://schemas.microsoft.com/office/drawing/2014/main" val="1593670754"/>
                    </a:ext>
                  </a:extLst>
                </a:gridCol>
              </a:tblGrid>
              <a:tr h="271959">
                <a:tc>
                  <a:txBody>
                    <a:bodyPr/>
                    <a:lstStyle/>
                    <a:p>
                      <a:pPr marL="457200" algn="r">
                        <a:lnSpc>
                          <a:spcPct val="150000"/>
                        </a:lnSpc>
                        <a:spcAft>
                          <a:spcPts val="0"/>
                        </a:spcAft>
                      </a:pPr>
                      <a:endParaRPr lang="lv-LV" sz="2400" b="1" dirty="0" smtClean="0">
                        <a:effectLst/>
                        <a:latin typeface="+mn-lt"/>
                        <a:ea typeface="Calibri" panose="020F0502020204030204" pitchFamily="34" charset="0"/>
                        <a:cs typeface="Times New Roman" panose="02020603050405020304" pitchFamily="18" charset="0"/>
                      </a:endParaRPr>
                    </a:p>
                    <a:p>
                      <a:pPr marL="457200" algn="r">
                        <a:lnSpc>
                          <a:spcPct val="150000"/>
                        </a:lnSpc>
                        <a:spcAft>
                          <a:spcPts val="0"/>
                        </a:spcAft>
                      </a:pPr>
                      <a:r>
                        <a:rPr lang="lv-LV" sz="2400" b="1" dirty="0" smtClean="0">
                          <a:effectLst/>
                          <a:latin typeface="+mn-lt"/>
                          <a:ea typeface="Calibri" panose="020F0502020204030204" pitchFamily="34" charset="0"/>
                          <a:cs typeface="Times New Roman" panose="02020603050405020304" pitchFamily="18" charset="0"/>
                        </a:rPr>
                        <a:t>Algı </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lv-LV" sz="2000" dirty="0" smtClean="0">
                          <a:effectLst/>
                          <a:latin typeface="+mn-lt"/>
                          <a:ea typeface="Calibri" panose="020F0502020204030204" pitchFamily="34" charset="0"/>
                          <a:cs typeface="Times New Roman" panose="02020603050405020304" pitchFamily="18" charset="0"/>
                        </a:rPr>
                        <a:t>propriosepsiyon</a:t>
                      </a:r>
                      <a:endParaRPr lang="en-US" sz="28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349081378"/>
                  </a:ext>
                </a:extLst>
              </a:tr>
              <a:tr h="407938">
                <a:tc>
                  <a:txBody>
                    <a:bodyPr/>
                    <a:lstStyle/>
                    <a:p>
                      <a:pPr marL="457200" algn="r">
                        <a:lnSpc>
                          <a:spcPct val="150000"/>
                        </a:lnSpc>
                        <a:spcAft>
                          <a:spcPts val="0"/>
                        </a:spcAft>
                      </a:pPr>
                      <a:r>
                        <a:rPr lang="lv-LV" sz="2400" b="1" dirty="0" smtClean="0">
                          <a:effectLst/>
                          <a:latin typeface="+mn-lt"/>
                          <a:ea typeface="Calibri" panose="020F0502020204030204" pitchFamily="34" charset="0"/>
                          <a:cs typeface="Times New Roman" panose="02020603050405020304" pitchFamily="18" charset="0"/>
                        </a:rPr>
                        <a:t>Aktivite</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lv-LV" sz="2000" dirty="0" smtClean="0">
                          <a:effectLst/>
                          <a:latin typeface="+mn-lt"/>
                          <a:ea typeface="Calibri" panose="020F0502020204030204" pitchFamily="34" charset="0"/>
                          <a:cs typeface="Times New Roman" panose="02020603050405020304" pitchFamily="18" charset="0"/>
                        </a:rPr>
                        <a:t>İyi motor yetenekleri</a:t>
                      </a:r>
                      <a:endParaRPr lang="en-US" sz="28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417343209"/>
                  </a:ext>
                </a:extLst>
              </a:tr>
              <a:tr h="2039690">
                <a:tc>
                  <a:txBody>
                    <a:bodyPr/>
                    <a:lstStyle/>
                    <a:p>
                      <a:pPr marL="144000" algn="r">
                        <a:lnSpc>
                          <a:spcPct val="150000"/>
                        </a:lnSpc>
                        <a:spcAft>
                          <a:spcPts val="0"/>
                        </a:spcAft>
                      </a:pPr>
                      <a:r>
                        <a:rPr lang="tr-TR" sz="2400" b="1" dirty="0" smtClean="0">
                          <a:effectLst/>
                          <a:latin typeface="+mn-lt"/>
                          <a:ea typeface="Calibri" panose="020F0502020204030204" pitchFamily="34" charset="0"/>
                          <a:cs typeface="Times New Roman" panose="02020603050405020304" pitchFamily="18" charset="0"/>
                        </a:rPr>
                        <a:t>müdahale</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en-US" sz="2000" dirty="0" err="1" smtClean="0">
                          <a:effectLst/>
                          <a:latin typeface="+mn-lt"/>
                          <a:ea typeface="Calibri" panose="020F0502020204030204" pitchFamily="34" charset="0"/>
                          <a:cs typeface="Times New Roman" panose="02020603050405020304" pitchFamily="18" charset="0"/>
                        </a:rPr>
                        <a:t>Koyu</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ve</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koyu</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ışıkla</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zenginleştirilmiş</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baskılar</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aracılığıyla</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daha</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gelişmiş</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görsel</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aktivite</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kullanmayı</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düşünün;Dayanıklılığı</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artırmak</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ve</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becerileri</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geliştirmek</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için</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iç</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kaslar</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için</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gelişmiş</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dokunsal</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ve</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proprioseptif</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aktiviteler</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kullanın</a:t>
                      </a:r>
                      <a:endParaRPr lang="en-US" sz="28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792043036"/>
                  </a:ext>
                </a:extLst>
              </a:tr>
              <a:tr h="407938">
                <a:tc>
                  <a:txBody>
                    <a:bodyPr/>
                    <a:lstStyle/>
                    <a:p>
                      <a:pPr marL="457200" algn="r">
                        <a:lnSpc>
                          <a:spcPct val="150000"/>
                        </a:lnSpc>
                        <a:spcAft>
                          <a:spcPts val="0"/>
                        </a:spcAft>
                      </a:pPr>
                      <a:r>
                        <a:rPr lang="lv-LV" sz="2400" b="1" dirty="0" smtClean="0">
                          <a:effectLst/>
                          <a:latin typeface="+mn-lt"/>
                          <a:ea typeface="Calibri" panose="020F0502020204030204" pitchFamily="34" charset="0"/>
                          <a:cs typeface="Times New Roman" panose="02020603050405020304" pitchFamily="18" charset="0"/>
                        </a:rPr>
                        <a:t>Aktivite</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lv-LV" sz="2000" dirty="0" smtClean="0">
                          <a:effectLst/>
                          <a:latin typeface="+mn-lt"/>
                          <a:ea typeface="Calibri" panose="020F0502020204030204" pitchFamily="34" charset="0"/>
                          <a:cs typeface="Times New Roman" panose="02020603050405020304" pitchFamily="18" charset="0"/>
                        </a:rPr>
                        <a:t>Kaba motor becerileri</a:t>
                      </a:r>
                      <a:endParaRPr lang="en-US" sz="28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008638223"/>
                  </a:ext>
                </a:extLst>
              </a:tr>
              <a:tr h="1223814">
                <a:tc>
                  <a:txBody>
                    <a:bodyPr/>
                    <a:lstStyle/>
                    <a:p>
                      <a:pPr marL="144000" algn="r">
                        <a:lnSpc>
                          <a:spcPct val="150000"/>
                        </a:lnSpc>
                        <a:spcAft>
                          <a:spcPts val="0"/>
                        </a:spcAft>
                      </a:pPr>
                      <a:r>
                        <a:rPr lang="lv-LV" sz="2400" b="1" dirty="0" smtClean="0">
                          <a:effectLst/>
                          <a:latin typeface="+mn-lt"/>
                          <a:ea typeface="Calibri" panose="020F0502020204030204" pitchFamily="34" charset="0"/>
                          <a:cs typeface="Times New Roman" panose="02020603050405020304" pitchFamily="18" charset="0"/>
                        </a:rPr>
                        <a:t>müdahale</a:t>
                      </a: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en-US" sz="2000" dirty="0" err="1" smtClean="0">
                          <a:effectLst/>
                          <a:latin typeface="+mn-lt"/>
                          <a:ea typeface="Calibri" panose="020F0502020204030204" pitchFamily="34" charset="0"/>
                          <a:cs typeface="Times New Roman" panose="02020603050405020304" pitchFamily="18" charset="0"/>
                        </a:rPr>
                        <a:t>Vestibüler</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aparatın</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aktivitelerini</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arttırmayı</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böylece</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postüral</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tonusu</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arttırmayı</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ve</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dayanıklılık</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ağırlık</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ve</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egzersiz</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aktiviteleri</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yoluyla</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proprioseptif</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aktiviteleri</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tanıtmayı</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ve</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ardından</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görevi</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daha</a:t>
                      </a:r>
                      <a:r>
                        <a:rPr lang="en-US" sz="2000" dirty="0" smtClean="0">
                          <a:effectLst/>
                          <a:latin typeface="+mn-lt"/>
                          <a:ea typeface="Calibri" panose="020F0502020204030204" pitchFamily="34" charset="0"/>
                          <a:cs typeface="Times New Roman" panose="02020603050405020304" pitchFamily="18" charset="0"/>
                        </a:rPr>
                        <a:t> da </a:t>
                      </a:r>
                      <a:r>
                        <a:rPr lang="en-US" sz="2000" dirty="0" err="1" smtClean="0">
                          <a:effectLst/>
                          <a:latin typeface="+mn-lt"/>
                          <a:ea typeface="Calibri" panose="020F0502020204030204" pitchFamily="34" charset="0"/>
                          <a:cs typeface="Times New Roman" panose="02020603050405020304" pitchFamily="18" charset="0"/>
                        </a:rPr>
                        <a:t>zorlaştırmayı</a:t>
                      </a:r>
                      <a:r>
                        <a:rPr lang="en-US" sz="2000" dirty="0" smtClean="0">
                          <a:effectLst/>
                          <a:latin typeface="+mn-lt"/>
                          <a:ea typeface="Calibri" panose="020F0502020204030204" pitchFamily="34" charset="0"/>
                          <a:cs typeface="Times New Roman" panose="02020603050405020304" pitchFamily="18" charset="0"/>
                        </a:rPr>
                        <a:t> </a:t>
                      </a:r>
                      <a:r>
                        <a:rPr lang="en-US" sz="2000" dirty="0" err="1" smtClean="0">
                          <a:effectLst/>
                          <a:latin typeface="+mn-lt"/>
                          <a:ea typeface="Calibri" panose="020F0502020204030204" pitchFamily="34" charset="0"/>
                          <a:cs typeface="Times New Roman" panose="02020603050405020304" pitchFamily="18" charset="0"/>
                        </a:rPr>
                        <a:t>düşünün</a:t>
                      </a:r>
                      <a:r>
                        <a:rPr lang="en-US" sz="2000" dirty="0" smtClean="0">
                          <a:effectLst/>
                          <a:latin typeface="+mn-lt"/>
                          <a:ea typeface="Calibri" panose="020F0502020204030204" pitchFamily="34" charset="0"/>
                          <a:cs typeface="Times New Roman" panose="02020603050405020304" pitchFamily="18" charset="0"/>
                        </a:rPr>
                        <a:t>.</a:t>
                      </a:r>
                      <a:endParaRPr lang="en-US" sz="28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50370025"/>
                  </a:ext>
                </a:extLst>
              </a:tr>
            </a:tbl>
          </a:graphicData>
        </a:graphic>
      </p:graphicFrame>
      <p:sp>
        <p:nvSpPr>
          <p:cNvPr id="6" name="Title 1"/>
          <p:cNvSpPr>
            <a:spLocks noGrp="1"/>
          </p:cNvSpPr>
          <p:nvPr>
            <p:ph type="title"/>
          </p:nvPr>
        </p:nvSpPr>
        <p:spPr>
          <a:xfrm>
            <a:off x="838199" y="365125"/>
            <a:ext cx="10749198" cy="969000"/>
          </a:xfrm>
        </p:spPr>
        <p:txBody>
          <a:bodyPr>
            <a:normAutofit/>
          </a:bodyPr>
          <a:lstStyle/>
          <a:p>
            <a:r>
              <a:rPr lang="en-US" b="1" dirty="0" err="1"/>
              <a:t>Duyuları</a:t>
            </a:r>
            <a:r>
              <a:rPr lang="en-US" b="1" dirty="0"/>
              <a:t> motor </a:t>
            </a:r>
            <a:r>
              <a:rPr lang="en-US" b="1" dirty="0" err="1"/>
              <a:t>ve</a:t>
            </a:r>
            <a:r>
              <a:rPr lang="en-US" b="1" dirty="0"/>
              <a:t> </a:t>
            </a:r>
            <a:r>
              <a:rPr lang="en-US" b="1" dirty="0" err="1"/>
              <a:t>pratik</a:t>
            </a:r>
            <a:r>
              <a:rPr lang="en-US" b="1" dirty="0"/>
              <a:t> </a:t>
            </a:r>
            <a:r>
              <a:rPr lang="en-US" b="1" dirty="0" err="1"/>
              <a:t>becerilerle</a:t>
            </a:r>
            <a:r>
              <a:rPr lang="en-US" b="1" dirty="0"/>
              <a:t> </a:t>
            </a:r>
            <a:r>
              <a:rPr lang="en-US" b="1" dirty="0" err="1"/>
              <a:t>birleştirmek</a:t>
            </a:r>
            <a:endParaRPr lang="en-US" dirty="0"/>
          </a:p>
        </p:txBody>
      </p:sp>
    </p:spTree>
    <p:extLst>
      <p:ext uri="{BB962C8B-B14F-4D97-AF65-F5344CB8AC3E}">
        <p14:creationId xmlns:p14="http://schemas.microsoft.com/office/powerpoint/2010/main" val="61041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701403885"/>
              </p:ext>
            </p:extLst>
          </p:nvPr>
        </p:nvGraphicFramePr>
        <p:xfrm>
          <a:off x="1326004" y="1334125"/>
          <a:ext cx="10336344" cy="4930747"/>
        </p:xfrm>
        <a:graphic>
          <a:graphicData uri="http://schemas.openxmlformats.org/drawingml/2006/table">
            <a:tbl>
              <a:tblPr firstRow="1" firstCol="1" bandRow="1"/>
              <a:tblGrid>
                <a:gridCol w="2207241">
                  <a:extLst>
                    <a:ext uri="{9D8B030D-6E8A-4147-A177-3AD203B41FA5}">
                      <a16:colId xmlns="" xmlns:a16="http://schemas.microsoft.com/office/drawing/2014/main" val="3082466435"/>
                    </a:ext>
                  </a:extLst>
                </a:gridCol>
                <a:gridCol w="8129103">
                  <a:extLst>
                    <a:ext uri="{9D8B030D-6E8A-4147-A177-3AD203B41FA5}">
                      <a16:colId xmlns="" xmlns:a16="http://schemas.microsoft.com/office/drawing/2014/main" val="1593670754"/>
                    </a:ext>
                  </a:extLst>
                </a:gridCol>
              </a:tblGrid>
              <a:tr h="271959">
                <a:tc>
                  <a:txBody>
                    <a:bodyPr/>
                    <a:lstStyle/>
                    <a:p>
                      <a:pPr marL="457200" algn="r">
                        <a:lnSpc>
                          <a:spcPct val="150000"/>
                        </a:lnSpc>
                        <a:spcAft>
                          <a:spcPts val="0"/>
                        </a:spcAft>
                      </a:pPr>
                      <a:endParaRPr lang="lv-LV" sz="2400" b="1" dirty="0" smtClean="0">
                        <a:effectLst/>
                        <a:latin typeface="+mn-lt"/>
                        <a:ea typeface="Calibri" panose="020F0502020204030204" pitchFamily="34" charset="0"/>
                        <a:cs typeface="Times New Roman" panose="02020603050405020304" pitchFamily="18" charset="0"/>
                      </a:endParaRPr>
                    </a:p>
                    <a:p>
                      <a:pPr marL="457200" algn="r">
                        <a:lnSpc>
                          <a:spcPct val="150000"/>
                        </a:lnSpc>
                        <a:spcAft>
                          <a:spcPts val="0"/>
                        </a:spcAft>
                      </a:pPr>
                      <a:r>
                        <a:rPr lang="lv-LV" sz="2400" b="1" dirty="0" smtClean="0">
                          <a:effectLst/>
                          <a:latin typeface="+mn-lt"/>
                          <a:ea typeface="Calibri" panose="020F0502020204030204" pitchFamily="34" charset="0"/>
                          <a:cs typeface="Times New Roman" panose="02020603050405020304" pitchFamily="18" charset="0"/>
                        </a:rPr>
                        <a:t>Algı </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lv-LV" sz="2400" dirty="0" smtClean="0">
                          <a:effectLst/>
                          <a:latin typeface="+mn-lt"/>
                          <a:ea typeface="Calibri" panose="020F0502020204030204" pitchFamily="34" charset="0"/>
                          <a:cs typeface="Times New Roman" panose="02020603050405020304" pitchFamily="18" charset="0"/>
                        </a:rPr>
                        <a:t>dokunmak</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349081378"/>
                  </a:ext>
                </a:extLst>
              </a:tr>
              <a:tr h="407938">
                <a:tc>
                  <a:txBody>
                    <a:bodyPr/>
                    <a:lstStyle/>
                    <a:p>
                      <a:pPr marL="457200" algn="r">
                        <a:lnSpc>
                          <a:spcPct val="150000"/>
                        </a:lnSpc>
                        <a:spcAft>
                          <a:spcPts val="0"/>
                        </a:spcAft>
                      </a:pPr>
                      <a:r>
                        <a:rPr lang="lv-LV" sz="2400" b="1" dirty="0" smtClean="0">
                          <a:effectLst/>
                          <a:latin typeface="+mn-lt"/>
                          <a:ea typeface="Calibri" panose="020F0502020204030204" pitchFamily="34" charset="0"/>
                          <a:cs typeface="Times New Roman" panose="02020603050405020304" pitchFamily="18" charset="0"/>
                        </a:rPr>
                        <a:t>Aktivite</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lv-LV" sz="2400" dirty="0" smtClean="0">
                          <a:effectLst/>
                          <a:latin typeface="+mn-lt"/>
                          <a:ea typeface="Calibri" panose="020F0502020204030204" pitchFamily="34" charset="0"/>
                          <a:cs typeface="Times New Roman" panose="02020603050405020304" pitchFamily="18" charset="0"/>
                        </a:rPr>
                        <a:t>Pratik</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417343209"/>
                  </a:ext>
                </a:extLst>
              </a:tr>
              <a:tr h="1499016">
                <a:tc>
                  <a:txBody>
                    <a:bodyPr/>
                    <a:lstStyle/>
                    <a:p>
                      <a:pPr marL="144000" algn="r">
                        <a:lnSpc>
                          <a:spcPct val="150000"/>
                        </a:lnSpc>
                        <a:spcAft>
                          <a:spcPts val="0"/>
                        </a:spcAft>
                      </a:pPr>
                      <a:r>
                        <a:rPr lang="tr-TR" sz="2400" b="1" dirty="0" smtClean="0">
                          <a:effectLst/>
                          <a:latin typeface="+mn-lt"/>
                          <a:ea typeface="Calibri" panose="020F0502020204030204" pitchFamily="34" charset="0"/>
                          <a:cs typeface="Times New Roman" panose="02020603050405020304" pitchFamily="18" charset="0"/>
                        </a:rPr>
                        <a:t>müdahale</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en-US" sz="2400" dirty="0" err="1" smtClean="0">
                          <a:effectLst/>
                          <a:latin typeface="+mn-lt"/>
                          <a:ea typeface="Calibri" panose="020F0502020204030204" pitchFamily="34" charset="0"/>
                          <a:cs typeface="Times New Roman" panose="02020603050405020304" pitchFamily="18" charset="0"/>
                        </a:rPr>
                        <a:t>Proprioseptif</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aktivitelerin</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daha</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fazla</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kullanımını</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düşünün;Kinestetik</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işlevi</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artırmak</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için</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bilişsel</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görsel</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ve</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işitsel</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aktiviteler</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sağlayın</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792043036"/>
                  </a:ext>
                </a:extLst>
              </a:tr>
              <a:tr h="407938">
                <a:tc>
                  <a:txBody>
                    <a:bodyPr/>
                    <a:lstStyle/>
                    <a:p>
                      <a:pPr marL="457200" algn="r">
                        <a:lnSpc>
                          <a:spcPct val="150000"/>
                        </a:lnSpc>
                        <a:spcAft>
                          <a:spcPts val="0"/>
                        </a:spcAft>
                      </a:pPr>
                      <a:r>
                        <a:rPr lang="lv-LV" sz="2400" b="1" dirty="0" smtClean="0">
                          <a:effectLst/>
                          <a:latin typeface="+mn-lt"/>
                          <a:ea typeface="Calibri" panose="020F0502020204030204" pitchFamily="34" charset="0"/>
                          <a:cs typeface="Times New Roman" panose="02020603050405020304" pitchFamily="18" charset="0"/>
                        </a:rPr>
                        <a:t>Aktivite</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lv-LV" sz="2400" dirty="0" smtClean="0">
                          <a:effectLst/>
                          <a:latin typeface="+mn-lt"/>
                          <a:ea typeface="Calibri" panose="020F0502020204030204" pitchFamily="34" charset="0"/>
                          <a:cs typeface="Times New Roman" panose="02020603050405020304" pitchFamily="18" charset="0"/>
                        </a:rPr>
                        <a:t>Eylem organizasyonu</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008638223"/>
                  </a:ext>
                </a:extLst>
              </a:tr>
              <a:tr h="1223814">
                <a:tc>
                  <a:txBody>
                    <a:bodyPr/>
                    <a:lstStyle/>
                    <a:p>
                      <a:pPr marL="144000" algn="r">
                        <a:lnSpc>
                          <a:spcPct val="150000"/>
                        </a:lnSpc>
                        <a:spcAft>
                          <a:spcPts val="0"/>
                        </a:spcAft>
                      </a:pPr>
                      <a:r>
                        <a:rPr lang="lv-LV" sz="2400" b="1" dirty="0" smtClean="0">
                          <a:effectLst/>
                          <a:latin typeface="+mn-lt"/>
                          <a:ea typeface="Calibri" panose="020F0502020204030204" pitchFamily="34" charset="0"/>
                          <a:cs typeface="Times New Roman" panose="02020603050405020304" pitchFamily="18" charset="0"/>
                        </a:rPr>
                        <a:t>müdahale</a:t>
                      </a: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en-US" sz="2400" dirty="0" err="1" smtClean="0">
                          <a:effectLst/>
                          <a:latin typeface="+mn-lt"/>
                          <a:ea typeface="Calibri" panose="020F0502020204030204" pitchFamily="34" charset="0"/>
                          <a:cs typeface="Times New Roman" panose="02020603050405020304" pitchFamily="18" charset="0"/>
                        </a:rPr>
                        <a:t>Egzersiz</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faaliyetleri</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ile</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fiziksel</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olarak</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ortam</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yaratma</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fırsatı</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sağlamak;Ek</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olarak</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bilişsel</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problemleri</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çözme</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fırsatları</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sağlayın</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böylece</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amaçlanan</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sonuçları</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tahmin</a:t>
                      </a:r>
                      <a:r>
                        <a:rPr lang="en-US" sz="2400" dirty="0" smtClean="0">
                          <a:effectLst/>
                          <a:latin typeface="+mn-lt"/>
                          <a:ea typeface="Calibri" panose="020F0502020204030204" pitchFamily="34" charset="0"/>
                          <a:cs typeface="Times New Roman" panose="02020603050405020304" pitchFamily="18" charset="0"/>
                        </a:rPr>
                        <a:t> </a:t>
                      </a:r>
                      <a:r>
                        <a:rPr lang="en-US" sz="2400" dirty="0" err="1" smtClean="0">
                          <a:effectLst/>
                          <a:latin typeface="+mn-lt"/>
                          <a:ea typeface="Calibri" panose="020F0502020204030204" pitchFamily="34" charset="0"/>
                          <a:cs typeface="Times New Roman" panose="02020603050405020304" pitchFamily="18" charset="0"/>
                        </a:rPr>
                        <a:t>edin</a:t>
                      </a:r>
                      <a:r>
                        <a:rPr lang="en-US" sz="2400" dirty="0" smtClean="0">
                          <a:effectLst/>
                          <a:latin typeface="+mn-lt"/>
                          <a:ea typeface="Calibri" panose="020F0502020204030204" pitchFamily="34" charset="0"/>
                          <a:cs typeface="Times New Roman" panose="02020603050405020304" pitchFamily="18" charset="0"/>
                        </a:rPr>
                        <a:t>.</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50370025"/>
                  </a:ext>
                </a:extLst>
              </a:tr>
            </a:tbl>
          </a:graphicData>
        </a:graphic>
      </p:graphicFrame>
      <p:sp>
        <p:nvSpPr>
          <p:cNvPr id="6" name="Title 1"/>
          <p:cNvSpPr>
            <a:spLocks noGrp="1"/>
          </p:cNvSpPr>
          <p:nvPr>
            <p:ph type="title"/>
          </p:nvPr>
        </p:nvSpPr>
        <p:spPr>
          <a:xfrm>
            <a:off x="838199" y="365125"/>
            <a:ext cx="10749198" cy="969000"/>
          </a:xfrm>
        </p:spPr>
        <p:txBody>
          <a:bodyPr>
            <a:normAutofit/>
          </a:bodyPr>
          <a:lstStyle/>
          <a:p>
            <a:r>
              <a:rPr lang="en-US" b="1" dirty="0" err="1"/>
              <a:t>Duyuları</a:t>
            </a:r>
            <a:r>
              <a:rPr lang="en-US" b="1" dirty="0"/>
              <a:t> motor </a:t>
            </a:r>
            <a:r>
              <a:rPr lang="en-US" b="1" dirty="0" err="1"/>
              <a:t>ve</a:t>
            </a:r>
            <a:r>
              <a:rPr lang="en-US" b="1" dirty="0"/>
              <a:t> </a:t>
            </a:r>
            <a:r>
              <a:rPr lang="en-US" b="1" dirty="0" err="1"/>
              <a:t>pratik</a:t>
            </a:r>
            <a:r>
              <a:rPr lang="en-US" b="1" dirty="0"/>
              <a:t> </a:t>
            </a:r>
            <a:r>
              <a:rPr lang="en-US" b="1" dirty="0" err="1"/>
              <a:t>becerilerle</a:t>
            </a:r>
            <a:r>
              <a:rPr lang="en-US" b="1" dirty="0"/>
              <a:t> </a:t>
            </a:r>
            <a:r>
              <a:rPr lang="en-US" b="1" dirty="0" err="1"/>
              <a:t>birleştirmek</a:t>
            </a:r>
            <a:endParaRPr lang="en-US" dirty="0"/>
          </a:p>
        </p:txBody>
      </p:sp>
    </p:spTree>
    <p:extLst>
      <p:ext uri="{BB962C8B-B14F-4D97-AF65-F5344CB8AC3E}">
        <p14:creationId xmlns:p14="http://schemas.microsoft.com/office/powerpoint/2010/main" val="3853022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127816798"/>
              </p:ext>
            </p:extLst>
          </p:nvPr>
        </p:nvGraphicFramePr>
        <p:xfrm>
          <a:off x="1326004" y="1334125"/>
          <a:ext cx="10336344" cy="4917390"/>
        </p:xfrm>
        <a:graphic>
          <a:graphicData uri="http://schemas.openxmlformats.org/drawingml/2006/table">
            <a:tbl>
              <a:tblPr firstRow="1" firstCol="1" bandRow="1"/>
              <a:tblGrid>
                <a:gridCol w="2207241">
                  <a:extLst>
                    <a:ext uri="{9D8B030D-6E8A-4147-A177-3AD203B41FA5}">
                      <a16:colId xmlns="" xmlns:a16="http://schemas.microsoft.com/office/drawing/2014/main" val="3082466435"/>
                    </a:ext>
                  </a:extLst>
                </a:gridCol>
                <a:gridCol w="8129103">
                  <a:extLst>
                    <a:ext uri="{9D8B030D-6E8A-4147-A177-3AD203B41FA5}">
                      <a16:colId xmlns="" xmlns:a16="http://schemas.microsoft.com/office/drawing/2014/main" val="1593670754"/>
                    </a:ext>
                  </a:extLst>
                </a:gridCol>
              </a:tblGrid>
              <a:tr h="271959">
                <a:tc>
                  <a:txBody>
                    <a:bodyPr/>
                    <a:lstStyle/>
                    <a:p>
                      <a:pPr marL="457200" algn="r">
                        <a:lnSpc>
                          <a:spcPct val="150000"/>
                        </a:lnSpc>
                        <a:spcAft>
                          <a:spcPts val="0"/>
                        </a:spcAft>
                      </a:pPr>
                      <a:endParaRPr lang="lv-LV" sz="2400" b="1" dirty="0" smtClean="0">
                        <a:effectLst/>
                        <a:latin typeface="+mn-lt"/>
                        <a:ea typeface="Calibri" panose="020F0502020204030204" pitchFamily="34" charset="0"/>
                        <a:cs typeface="Times New Roman" panose="02020603050405020304" pitchFamily="18" charset="0"/>
                      </a:endParaRPr>
                    </a:p>
                    <a:p>
                      <a:pPr marL="457200" algn="r">
                        <a:lnSpc>
                          <a:spcPct val="150000"/>
                        </a:lnSpc>
                        <a:spcAft>
                          <a:spcPts val="0"/>
                        </a:spcAft>
                      </a:pPr>
                      <a:r>
                        <a:rPr lang="lv-LV" sz="2400" b="1" dirty="0" smtClean="0">
                          <a:effectLst/>
                          <a:latin typeface="+mn-lt"/>
                          <a:ea typeface="Calibri" panose="020F0502020204030204" pitchFamily="34" charset="0"/>
                          <a:cs typeface="Times New Roman" panose="02020603050405020304" pitchFamily="18" charset="0"/>
                        </a:rPr>
                        <a:t>Algı </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lv-LV" sz="2400" dirty="0" smtClean="0">
                          <a:effectLst/>
                          <a:latin typeface="Times New Roman" panose="02020603050405020304" pitchFamily="18" charset="0"/>
                          <a:ea typeface="Calibri" panose="020F0502020204030204" pitchFamily="34" charset="0"/>
                          <a:cs typeface="Times New Roman" panose="02020603050405020304" pitchFamily="18" charset="0"/>
                        </a:rPr>
                        <a:t>İşitme</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349081378"/>
                  </a:ext>
                </a:extLst>
              </a:tr>
              <a:tr h="407938">
                <a:tc>
                  <a:txBody>
                    <a:bodyPr/>
                    <a:lstStyle/>
                    <a:p>
                      <a:pPr marL="457200" algn="r">
                        <a:lnSpc>
                          <a:spcPct val="150000"/>
                        </a:lnSpc>
                        <a:spcAft>
                          <a:spcPts val="0"/>
                        </a:spcAft>
                      </a:pPr>
                      <a:r>
                        <a:rPr lang="lv-LV" sz="2400" b="1" dirty="0" smtClean="0">
                          <a:effectLst/>
                          <a:latin typeface="+mn-lt"/>
                          <a:ea typeface="Calibri" panose="020F0502020204030204" pitchFamily="34" charset="0"/>
                          <a:cs typeface="Times New Roman" panose="02020603050405020304" pitchFamily="18" charset="0"/>
                        </a:rPr>
                        <a:t>Aktivite</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lv-LV" sz="2400" dirty="0" smtClean="0">
                          <a:effectLst/>
                          <a:latin typeface="Times New Roman" panose="02020603050405020304" pitchFamily="18" charset="0"/>
                          <a:ea typeface="Calibri" panose="020F0502020204030204" pitchFamily="34" charset="0"/>
                          <a:cs typeface="Times New Roman" panose="02020603050405020304" pitchFamily="18" charset="0"/>
                        </a:rPr>
                        <a:t>Kitle</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417343209"/>
                  </a:ext>
                </a:extLst>
              </a:tr>
              <a:tr h="1499016">
                <a:tc>
                  <a:txBody>
                    <a:bodyPr/>
                    <a:lstStyle/>
                    <a:p>
                      <a:pPr marL="144000" algn="r">
                        <a:lnSpc>
                          <a:spcPct val="150000"/>
                        </a:lnSpc>
                        <a:spcAft>
                          <a:spcPts val="0"/>
                        </a:spcAft>
                      </a:pPr>
                      <a:r>
                        <a:rPr lang="tr-TR" sz="2400" b="1" dirty="0" smtClean="0">
                          <a:effectLst/>
                          <a:latin typeface="+mn-lt"/>
                          <a:ea typeface="Calibri" panose="020F0502020204030204" pitchFamily="34" charset="0"/>
                          <a:cs typeface="Times New Roman" panose="02020603050405020304" pitchFamily="18" charset="0"/>
                        </a:rPr>
                        <a:t>müdahale</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Vestibüler</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aktiviteler</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ile</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ritim</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ve</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müzik</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aktiviteleri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arasındaki</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bağlantıyı</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arttırın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792043036"/>
                  </a:ext>
                </a:extLst>
              </a:tr>
              <a:tr h="407938">
                <a:tc>
                  <a:txBody>
                    <a:bodyPr/>
                    <a:lstStyle/>
                    <a:p>
                      <a:pPr marL="457200" algn="r">
                        <a:lnSpc>
                          <a:spcPct val="150000"/>
                        </a:lnSpc>
                        <a:spcAft>
                          <a:spcPts val="0"/>
                        </a:spcAft>
                      </a:pPr>
                      <a:r>
                        <a:rPr lang="lv-LV" sz="2400" b="1" dirty="0" smtClean="0">
                          <a:effectLst/>
                          <a:latin typeface="+mn-lt"/>
                          <a:ea typeface="Calibri" panose="020F0502020204030204" pitchFamily="34" charset="0"/>
                          <a:cs typeface="Times New Roman" panose="02020603050405020304" pitchFamily="18" charset="0"/>
                        </a:rPr>
                        <a:t>Aktivite</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lv-LV" sz="2400" dirty="0" smtClean="0">
                          <a:effectLst/>
                          <a:latin typeface="Times New Roman" panose="02020603050405020304" pitchFamily="18" charset="0"/>
                          <a:ea typeface="Calibri" panose="020F0502020204030204" pitchFamily="34" charset="0"/>
                          <a:cs typeface="Times New Roman" panose="02020603050405020304" pitchFamily="18" charset="0"/>
                        </a:rPr>
                        <a:t>Ardışık ve sosyal ifade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008638223"/>
                  </a:ext>
                </a:extLst>
              </a:tr>
              <a:tr h="1223814">
                <a:tc>
                  <a:txBody>
                    <a:bodyPr/>
                    <a:lstStyle/>
                    <a:p>
                      <a:pPr marL="144000" algn="r">
                        <a:lnSpc>
                          <a:spcPct val="150000"/>
                        </a:lnSpc>
                        <a:spcAft>
                          <a:spcPts val="0"/>
                        </a:spcAft>
                      </a:pPr>
                      <a:r>
                        <a:rPr lang="lv-LV" sz="2400" b="1" dirty="0" smtClean="0">
                          <a:effectLst/>
                          <a:latin typeface="+mn-lt"/>
                          <a:ea typeface="Calibri" panose="020F0502020204030204" pitchFamily="34" charset="0"/>
                          <a:cs typeface="Times New Roman" panose="02020603050405020304" pitchFamily="18" charset="0"/>
                        </a:rPr>
                        <a:t>müdahale</a:t>
                      </a: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Vücudun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sözsüz</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anlayışını</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arttırın;Mümkünse</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hafızayı</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ve</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kavrayışı</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geliştirmek</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için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görsel</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talimatlar</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kullanın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50370025"/>
                  </a:ext>
                </a:extLst>
              </a:tr>
            </a:tbl>
          </a:graphicData>
        </a:graphic>
      </p:graphicFrame>
      <p:sp>
        <p:nvSpPr>
          <p:cNvPr id="6" name="Title 1"/>
          <p:cNvSpPr>
            <a:spLocks noGrp="1"/>
          </p:cNvSpPr>
          <p:nvPr>
            <p:ph type="title"/>
          </p:nvPr>
        </p:nvSpPr>
        <p:spPr>
          <a:xfrm>
            <a:off x="838199" y="365125"/>
            <a:ext cx="10749198" cy="969000"/>
          </a:xfrm>
        </p:spPr>
        <p:txBody>
          <a:bodyPr>
            <a:normAutofit/>
          </a:bodyPr>
          <a:lstStyle/>
          <a:p>
            <a:r>
              <a:rPr lang="en-US" b="1" dirty="0" err="1"/>
              <a:t>Duyuları</a:t>
            </a:r>
            <a:r>
              <a:rPr lang="en-US" b="1" dirty="0"/>
              <a:t> motor </a:t>
            </a:r>
            <a:r>
              <a:rPr lang="en-US" b="1" dirty="0" err="1"/>
              <a:t>ve</a:t>
            </a:r>
            <a:r>
              <a:rPr lang="en-US" b="1" dirty="0"/>
              <a:t> </a:t>
            </a:r>
            <a:r>
              <a:rPr lang="en-US" b="1" dirty="0" err="1"/>
              <a:t>pratik</a:t>
            </a:r>
            <a:r>
              <a:rPr lang="en-US" b="1" dirty="0"/>
              <a:t> </a:t>
            </a:r>
            <a:r>
              <a:rPr lang="en-US" b="1" dirty="0" err="1"/>
              <a:t>becerilerle</a:t>
            </a:r>
            <a:r>
              <a:rPr lang="en-US" b="1" dirty="0"/>
              <a:t> </a:t>
            </a:r>
            <a:r>
              <a:rPr lang="en-US" b="1" dirty="0" err="1"/>
              <a:t>birleştirmek</a:t>
            </a:r>
            <a:endParaRPr lang="en-US" dirty="0"/>
          </a:p>
        </p:txBody>
      </p:sp>
    </p:spTree>
    <p:extLst>
      <p:ext uri="{BB962C8B-B14F-4D97-AF65-F5344CB8AC3E}">
        <p14:creationId xmlns:p14="http://schemas.microsoft.com/office/powerpoint/2010/main" val="1574808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Duyusal bütünleşme</a:t>
            </a:r>
            <a:endParaRPr lang="en-US" dirty="0"/>
          </a:p>
        </p:txBody>
      </p:sp>
      <p:sp>
        <p:nvSpPr>
          <p:cNvPr id="3" name="Content Placeholder 2"/>
          <p:cNvSpPr>
            <a:spLocks noGrp="1"/>
          </p:cNvSpPr>
          <p:nvPr>
            <p:ph idx="1"/>
          </p:nvPr>
        </p:nvSpPr>
        <p:spPr>
          <a:xfrm>
            <a:off x="718278" y="5362494"/>
            <a:ext cx="10515600" cy="1350130"/>
          </a:xfrm>
        </p:spPr>
        <p:txBody>
          <a:bodyPr>
            <a:normAutofit fontScale="92500" lnSpcReduction="20000"/>
          </a:bodyPr>
          <a:lstStyle/>
          <a:p>
            <a:pPr marL="0" indent="0">
              <a:buNone/>
            </a:pPr>
            <a:endParaRPr lang="lv-LV" sz="2400" i="1" dirty="0" smtClean="0">
              <a:hlinkClick r:id="rId3"/>
            </a:endParaRPr>
          </a:p>
          <a:p>
            <a:pPr marL="0" indent="0">
              <a:buNone/>
            </a:pPr>
            <a:endParaRPr lang="lv-LV" sz="2400" i="1" dirty="0">
              <a:hlinkClick r:id="rId3"/>
            </a:endParaRPr>
          </a:p>
          <a:p>
            <a:pPr marL="0" indent="0">
              <a:buNone/>
            </a:pPr>
            <a:r>
              <a:rPr lang="en-US" sz="2400" i="1" dirty="0"/>
              <a:t>Ayres </a:t>
            </a:r>
            <a:r>
              <a:rPr lang="en-US" sz="2400" i="1" dirty="0" err="1"/>
              <a:t>Otizm</a:t>
            </a:r>
            <a:r>
              <a:rPr lang="en-US" sz="2400" i="1" dirty="0"/>
              <a:t> </a:t>
            </a:r>
            <a:r>
              <a:rPr lang="en-US" sz="2400" i="1" dirty="0" err="1"/>
              <a:t>Teorileri</a:t>
            </a:r>
            <a:r>
              <a:rPr lang="en-US" sz="2400" i="1" dirty="0"/>
              <a:t> </a:t>
            </a:r>
            <a:r>
              <a:rPr lang="en-US" sz="2400" i="1" dirty="0" err="1"/>
              <a:t>ve</a:t>
            </a:r>
            <a:r>
              <a:rPr lang="en-US" sz="2400" i="1" dirty="0"/>
              <a:t> </a:t>
            </a:r>
            <a:r>
              <a:rPr lang="en-US" sz="2400" i="1" dirty="0" err="1"/>
              <a:t>Duyu</a:t>
            </a:r>
            <a:r>
              <a:rPr lang="en-US" sz="2400" i="1" dirty="0"/>
              <a:t> </a:t>
            </a:r>
            <a:r>
              <a:rPr lang="en-US" sz="2400" i="1" dirty="0" err="1"/>
              <a:t>Bütünleme</a:t>
            </a:r>
            <a:r>
              <a:rPr lang="en-US" sz="2400" i="1" dirty="0"/>
              <a:t> </a:t>
            </a:r>
            <a:r>
              <a:rPr lang="en-US" sz="2400" i="1" dirty="0" err="1"/>
              <a:t>Yeniden</a:t>
            </a:r>
            <a:r>
              <a:rPr lang="en-US" sz="2400" i="1" dirty="0"/>
              <a:t> </a:t>
            </a:r>
            <a:r>
              <a:rPr lang="en-US" sz="2400" i="1" dirty="0" err="1"/>
              <a:t>İncelendi</a:t>
            </a:r>
            <a:r>
              <a:rPr lang="en-US" sz="2400" i="1" dirty="0"/>
              <a:t>: </a:t>
            </a:r>
            <a:r>
              <a:rPr lang="en-US" sz="2400" i="1" dirty="0" err="1"/>
              <a:t>Çağdaş</a:t>
            </a:r>
            <a:r>
              <a:rPr lang="en-US" sz="2400" i="1" dirty="0"/>
              <a:t> </a:t>
            </a:r>
            <a:r>
              <a:rPr lang="en-US" sz="2400" i="1" dirty="0" err="1"/>
              <a:t>Sinirbilimin</a:t>
            </a:r>
            <a:r>
              <a:rPr lang="en-US" sz="2400" i="1" dirty="0"/>
              <a:t> </a:t>
            </a:r>
            <a:r>
              <a:rPr lang="en-US" sz="2400" i="1" dirty="0" err="1"/>
              <a:t>Söyleyecekleri</a:t>
            </a:r>
            <a:r>
              <a:rPr lang="en-US" sz="2400" i="1" dirty="0"/>
              <a:t>. (Kilroy, Aziz-</a:t>
            </a:r>
            <a:r>
              <a:rPr lang="en-US" sz="2400" i="1" dirty="0" err="1"/>
              <a:t>Zadeh</a:t>
            </a:r>
            <a:r>
              <a:rPr lang="en-US" sz="2400" i="1" dirty="0"/>
              <a:t> &amp; </a:t>
            </a:r>
            <a:r>
              <a:rPr lang="en-US" sz="2400" i="1" dirty="0" err="1"/>
              <a:t>Cermak</a:t>
            </a:r>
            <a:r>
              <a:rPr lang="en-US" sz="2400" i="1" dirty="0"/>
              <a:t>, 2019)</a:t>
            </a:r>
            <a:endParaRPr lang="en-US" sz="2400" i="1" dirty="0"/>
          </a:p>
        </p:txBody>
      </p:sp>
      <p:sp>
        <p:nvSpPr>
          <p:cNvPr id="4" name="Rectangle 3"/>
          <p:cNvSpPr/>
          <p:nvPr/>
        </p:nvSpPr>
        <p:spPr>
          <a:xfrm>
            <a:off x="974360" y="1338272"/>
            <a:ext cx="10379439" cy="4401205"/>
          </a:xfrm>
          <a:prstGeom prst="rect">
            <a:avLst/>
          </a:prstGeom>
        </p:spPr>
        <p:txBody>
          <a:bodyPr wrap="square">
            <a:spAutoFit/>
          </a:bodyPr>
          <a:lstStyle/>
          <a:p>
            <a:pPr marL="457200" indent="-457200">
              <a:buFont typeface="Arial" panose="020B0604020202020204" pitchFamily="34" charset="0"/>
              <a:buChar char="•"/>
            </a:pPr>
            <a:r>
              <a:rPr lang="en-US" sz="2800" dirty="0" err="1"/>
              <a:t>Entegrasyon</a:t>
            </a:r>
            <a:r>
              <a:rPr lang="en-US" sz="2800" dirty="0"/>
              <a:t>, </a:t>
            </a:r>
            <a:r>
              <a:rPr lang="en-US" sz="2800" dirty="0" err="1"/>
              <a:t>çocuğun</a:t>
            </a:r>
            <a:r>
              <a:rPr lang="en-US" sz="2800" dirty="0"/>
              <a:t> </a:t>
            </a:r>
            <a:r>
              <a:rPr lang="en-US" sz="2800" dirty="0" err="1"/>
              <a:t>sürekli</a:t>
            </a:r>
            <a:r>
              <a:rPr lang="en-US" sz="2800" dirty="0"/>
              <a:t> </a:t>
            </a:r>
            <a:r>
              <a:rPr lang="en-US" sz="2800" dirty="0" err="1"/>
              <a:t>değişen</a:t>
            </a:r>
            <a:r>
              <a:rPr lang="en-US" sz="2800" dirty="0"/>
              <a:t> </a:t>
            </a:r>
            <a:r>
              <a:rPr lang="en-US" sz="2800" dirty="0" err="1"/>
              <a:t>bir</a:t>
            </a:r>
            <a:r>
              <a:rPr lang="en-US" sz="2800" dirty="0"/>
              <a:t> </a:t>
            </a:r>
            <a:r>
              <a:rPr lang="en-US" sz="2800" dirty="0" err="1"/>
              <a:t>çevrede</a:t>
            </a:r>
            <a:r>
              <a:rPr lang="en-US" sz="2800" dirty="0"/>
              <a:t> </a:t>
            </a:r>
            <a:r>
              <a:rPr lang="en-US" sz="2800" dirty="0" err="1"/>
              <a:t>olayları</a:t>
            </a:r>
            <a:r>
              <a:rPr lang="en-US" sz="2800" dirty="0"/>
              <a:t> </a:t>
            </a:r>
            <a:r>
              <a:rPr lang="en-US" sz="2800" dirty="0" err="1"/>
              <a:t>etkilemesine</a:t>
            </a:r>
            <a:r>
              <a:rPr lang="en-US" sz="2800" dirty="0"/>
              <a:t> </a:t>
            </a:r>
            <a:r>
              <a:rPr lang="en-US" sz="2800" dirty="0" err="1"/>
              <a:t>ve</a:t>
            </a:r>
            <a:r>
              <a:rPr lang="en-US" sz="2800" dirty="0"/>
              <a:t> </a:t>
            </a:r>
            <a:r>
              <a:rPr lang="en-US" sz="2800" dirty="0" err="1"/>
              <a:t>bunlara</a:t>
            </a:r>
            <a:r>
              <a:rPr lang="en-US" sz="2800" dirty="0"/>
              <a:t> </a:t>
            </a:r>
            <a:r>
              <a:rPr lang="en-US" sz="2800" dirty="0" err="1"/>
              <a:t>uyum</a:t>
            </a:r>
            <a:r>
              <a:rPr lang="en-US" sz="2800" dirty="0"/>
              <a:t> </a:t>
            </a:r>
            <a:r>
              <a:rPr lang="en-US" sz="2800" dirty="0" err="1"/>
              <a:t>sağlamasına</a:t>
            </a:r>
            <a:r>
              <a:rPr lang="en-US" sz="2800" dirty="0"/>
              <a:t> </a:t>
            </a:r>
            <a:r>
              <a:rPr lang="en-US" sz="2800" dirty="0" err="1"/>
              <a:t>izin</a:t>
            </a:r>
            <a:r>
              <a:rPr lang="en-US" sz="2800" dirty="0"/>
              <a:t> </a:t>
            </a:r>
            <a:r>
              <a:rPr lang="en-US" sz="2800" dirty="0" err="1"/>
              <a:t>veren</a:t>
            </a:r>
            <a:r>
              <a:rPr lang="en-US" sz="2800" dirty="0"/>
              <a:t> </a:t>
            </a:r>
            <a:r>
              <a:rPr lang="en-US" sz="2800" dirty="0" err="1"/>
              <a:t>dinamik</a:t>
            </a:r>
            <a:r>
              <a:rPr lang="en-US" sz="2800" dirty="0"/>
              <a:t> </a:t>
            </a:r>
            <a:r>
              <a:rPr lang="en-US" sz="2800" dirty="0" err="1"/>
              <a:t>bir</a:t>
            </a:r>
            <a:r>
              <a:rPr lang="en-US" sz="2800" dirty="0"/>
              <a:t> </a:t>
            </a:r>
            <a:r>
              <a:rPr lang="en-US" sz="2800" dirty="0" err="1"/>
              <a:t>süreçtir</a:t>
            </a:r>
            <a:r>
              <a:rPr lang="en-US" sz="2800" dirty="0"/>
              <a:t>.</a:t>
            </a:r>
          </a:p>
          <a:p>
            <a:pPr marL="457200" indent="-457200">
              <a:buFont typeface="Arial" panose="020B0604020202020204" pitchFamily="34" charset="0"/>
              <a:buChar char="•"/>
            </a:pPr>
            <a:r>
              <a:rPr lang="en-US" sz="2800" dirty="0" err="1"/>
              <a:t>Gelen</a:t>
            </a:r>
            <a:r>
              <a:rPr lang="en-US" sz="2800" dirty="0"/>
              <a:t> </a:t>
            </a:r>
            <a:r>
              <a:rPr lang="en-US" sz="2800" dirty="0" err="1"/>
              <a:t>bilgiler</a:t>
            </a:r>
            <a:r>
              <a:rPr lang="en-US" sz="2800" dirty="0"/>
              <a:t> </a:t>
            </a:r>
            <a:r>
              <a:rPr lang="en-US" sz="2800" dirty="0" err="1"/>
              <a:t>farklı</a:t>
            </a:r>
            <a:r>
              <a:rPr lang="en-US" sz="2800" dirty="0"/>
              <a:t> </a:t>
            </a:r>
            <a:r>
              <a:rPr lang="en-US" sz="2800" dirty="0" err="1"/>
              <a:t>yoğunluk</a:t>
            </a:r>
            <a:r>
              <a:rPr lang="en-US" sz="2800" dirty="0"/>
              <a:t> </a:t>
            </a:r>
            <a:r>
              <a:rPr lang="en-US" sz="2800" dirty="0" err="1"/>
              <a:t>ve</a:t>
            </a:r>
            <a:r>
              <a:rPr lang="en-US" sz="2800" dirty="0"/>
              <a:t> </a:t>
            </a:r>
            <a:r>
              <a:rPr lang="en-US" sz="2800" dirty="0" err="1"/>
              <a:t>önemde</a:t>
            </a:r>
            <a:r>
              <a:rPr lang="en-US" sz="2800" dirty="0"/>
              <a:t> </a:t>
            </a:r>
            <a:r>
              <a:rPr lang="en-US" sz="2800" dirty="0" err="1"/>
              <a:t>işlenir</a:t>
            </a:r>
            <a:endParaRPr lang="en-US" sz="2800" dirty="0"/>
          </a:p>
          <a:p>
            <a:pPr marL="457200" indent="-457200">
              <a:buFont typeface="Arial" panose="020B0604020202020204" pitchFamily="34" charset="0"/>
              <a:buChar char="•"/>
            </a:pPr>
            <a:r>
              <a:rPr lang="en-US" sz="2800" dirty="0" err="1"/>
              <a:t>Görevler</a:t>
            </a:r>
            <a:r>
              <a:rPr lang="en-US" sz="2800" dirty="0"/>
              <a:t>, </a:t>
            </a:r>
            <a:r>
              <a:rPr lang="en-US" sz="2800" dirty="0" err="1"/>
              <a:t>duyusal</a:t>
            </a:r>
            <a:r>
              <a:rPr lang="en-US" sz="2800" dirty="0"/>
              <a:t> </a:t>
            </a:r>
            <a:r>
              <a:rPr lang="en-US" sz="2800" dirty="0" err="1"/>
              <a:t>algıya</a:t>
            </a:r>
            <a:r>
              <a:rPr lang="en-US" sz="2800" dirty="0"/>
              <a:t> </a:t>
            </a:r>
            <a:r>
              <a:rPr lang="en-US" sz="2800" dirty="0" err="1"/>
              <a:t>dayalı</a:t>
            </a:r>
            <a:r>
              <a:rPr lang="en-US" sz="2800" dirty="0"/>
              <a:t> </a:t>
            </a:r>
            <a:r>
              <a:rPr lang="en-US" sz="2800" dirty="0" err="1"/>
              <a:t>olarak</a:t>
            </a:r>
            <a:r>
              <a:rPr lang="en-US" sz="2800" dirty="0"/>
              <a:t> </a:t>
            </a:r>
            <a:r>
              <a:rPr lang="en-US" sz="2800" dirty="0" err="1"/>
              <a:t>giderek</a:t>
            </a:r>
            <a:r>
              <a:rPr lang="en-US" sz="2800" dirty="0"/>
              <a:t> </a:t>
            </a:r>
            <a:r>
              <a:rPr lang="en-US" sz="2800" dirty="0" err="1"/>
              <a:t>daha</a:t>
            </a:r>
            <a:r>
              <a:rPr lang="en-US" sz="2800" dirty="0"/>
              <a:t> </a:t>
            </a:r>
            <a:r>
              <a:rPr lang="en-US" sz="2800" dirty="0" err="1"/>
              <a:t>karmaşık</a:t>
            </a:r>
            <a:r>
              <a:rPr lang="en-US" sz="2800" dirty="0"/>
              <a:t>, </a:t>
            </a:r>
            <a:r>
              <a:rPr lang="en-US" sz="2800" dirty="0" err="1"/>
              <a:t>uyarlanmış</a:t>
            </a:r>
            <a:r>
              <a:rPr lang="en-US" sz="2800" dirty="0"/>
              <a:t> </a:t>
            </a:r>
            <a:r>
              <a:rPr lang="en-US" sz="2800" dirty="0" err="1"/>
              <a:t>bir</a:t>
            </a:r>
            <a:r>
              <a:rPr lang="en-US" sz="2800" dirty="0"/>
              <a:t> </a:t>
            </a:r>
            <a:r>
              <a:rPr lang="en-US" sz="2800" dirty="0" err="1"/>
              <a:t>dizi</a:t>
            </a:r>
            <a:r>
              <a:rPr lang="en-US" sz="2800" dirty="0"/>
              <a:t> </a:t>
            </a:r>
            <a:r>
              <a:rPr lang="en-US" sz="2800" dirty="0" err="1"/>
              <a:t>yanıt</a:t>
            </a:r>
            <a:r>
              <a:rPr lang="en-US" sz="2800" dirty="0"/>
              <a:t> </a:t>
            </a:r>
            <a:r>
              <a:rPr lang="en-US" sz="2800" dirty="0" err="1"/>
              <a:t>gerektiren</a:t>
            </a:r>
            <a:r>
              <a:rPr lang="en-US" sz="2800" dirty="0"/>
              <a:t> </a:t>
            </a:r>
            <a:r>
              <a:rPr lang="en-US" sz="2800" dirty="0" err="1"/>
              <a:t>günlük</a:t>
            </a:r>
            <a:r>
              <a:rPr lang="en-US" sz="2800" dirty="0"/>
              <a:t> </a:t>
            </a:r>
            <a:r>
              <a:rPr lang="en-US" sz="2800" dirty="0" err="1"/>
              <a:t>yaşamla</a:t>
            </a:r>
            <a:r>
              <a:rPr lang="en-US" sz="2800" dirty="0"/>
              <a:t> </a:t>
            </a:r>
            <a:r>
              <a:rPr lang="en-US" sz="2800" dirty="0" err="1"/>
              <a:t>aynı</a:t>
            </a:r>
            <a:r>
              <a:rPr lang="en-US" sz="2800" dirty="0"/>
              <a:t> </a:t>
            </a:r>
            <a:r>
              <a:rPr lang="en-US" sz="2800" dirty="0" err="1"/>
              <a:t>şekilde</a:t>
            </a:r>
            <a:r>
              <a:rPr lang="en-US" sz="2800" dirty="0"/>
              <a:t> </a:t>
            </a:r>
            <a:r>
              <a:rPr lang="en-US" sz="2800" dirty="0" err="1"/>
              <a:t>şekillendirilir</a:t>
            </a:r>
            <a:r>
              <a:rPr lang="en-US" sz="2800" dirty="0"/>
              <a:t>.</a:t>
            </a:r>
          </a:p>
          <a:p>
            <a:pPr marL="457200" indent="-457200">
              <a:buFont typeface="Arial" panose="020B0604020202020204" pitchFamily="34" charset="0"/>
              <a:buChar char="•"/>
            </a:pPr>
            <a:r>
              <a:rPr lang="en-US" sz="2800" dirty="0" err="1"/>
              <a:t>Olumlu</a:t>
            </a:r>
            <a:r>
              <a:rPr lang="en-US" sz="2800" dirty="0"/>
              <a:t> </a:t>
            </a:r>
            <a:r>
              <a:rPr lang="en-US" sz="2800" dirty="0" err="1"/>
              <a:t>deneyim</a:t>
            </a:r>
            <a:r>
              <a:rPr lang="en-US" sz="2800" dirty="0"/>
              <a:t>, </a:t>
            </a:r>
            <a:r>
              <a:rPr lang="en-US" sz="2800" dirty="0" err="1"/>
              <a:t>çocuğun</a:t>
            </a:r>
            <a:r>
              <a:rPr lang="en-US" sz="2800" dirty="0"/>
              <a:t> </a:t>
            </a:r>
            <a:r>
              <a:rPr lang="en-US" sz="2800" dirty="0" err="1"/>
              <a:t>büyümesini</a:t>
            </a:r>
            <a:r>
              <a:rPr lang="en-US" sz="2800" dirty="0"/>
              <a:t> </a:t>
            </a:r>
            <a:r>
              <a:rPr lang="en-US" sz="2800" dirty="0" err="1"/>
              <a:t>ve</a:t>
            </a:r>
            <a:r>
              <a:rPr lang="en-US" sz="2800" dirty="0"/>
              <a:t> </a:t>
            </a:r>
            <a:r>
              <a:rPr lang="en-US" sz="2800" dirty="0" err="1"/>
              <a:t>gelişmesini</a:t>
            </a:r>
            <a:r>
              <a:rPr lang="en-US" sz="2800" dirty="0"/>
              <a:t> </a:t>
            </a:r>
            <a:r>
              <a:rPr lang="en-US" sz="2800" dirty="0" err="1"/>
              <a:t>şekillendirmeye</a:t>
            </a:r>
            <a:r>
              <a:rPr lang="en-US" sz="2800" dirty="0"/>
              <a:t> </a:t>
            </a:r>
            <a:r>
              <a:rPr lang="en-US" sz="2800" dirty="0" err="1"/>
              <a:t>yardımcı</a:t>
            </a:r>
            <a:r>
              <a:rPr lang="en-US" sz="2800" dirty="0"/>
              <a:t> </a:t>
            </a:r>
            <a:r>
              <a:rPr lang="en-US" sz="2800" dirty="0" err="1"/>
              <a:t>olur</a:t>
            </a:r>
            <a:r>
              <a:rPr lang="en-US" sz="2800" dirty="0"/>
              <a:t> </a:t>
            </a:r>
            <a:r>
              <a:rPr lang="en-US" sz="2800" dirty="0" err="1"/>
              <a:t>ve</a:t>
            </a:r>
            <a:r>
              <a:rPr lang="en-US" sz="2800" dirty="0"/>
              <a:t> </a:t>
            </a:r>
            <a:r>
              <a:rPr lang="en-US" sz="2800" dirty="0" err="1"/>
              <a:t>iletişimin</a:t>
            </a:r>
            <a:r>
              <a:rPr lang="en-US" sz="2800" dirty="0"/>
              <a:t> </a:t>
            </a:r>
            <a:r>
              <a:rPr lang="en-US" sz="2800" dirty="0" err="1"/>
              <a:t>daha</a:t>
            </a:r>
            <a:r>
              <a:rPr lang="en-US" sz="2800" dirty="0"/>
              <a:t> da </a:t>
            </a:r>
            <a:r>
              <a:rPr lang="en-US" sz="2800" dirty="0" err="1"/>
              <a:t>gelişmesini</a:t>
            </a:r>
            <a:r>
              <a:rPr lang="en-US" sz="2800" dirty="0"/>
              <a:t> </a:t>
            </a:r>
            <a:r>
              <a:rPr lang="en-US" sz="2800" dirty="0" err="1"/>
              <a:t>destekler</a:t>
            </a:r>
            <a:r>
              <a:rPr lang="en-US" sz="2800" dirty="0"/>
              <a:t>.</a:t>
            </a:r>
            <a:endParaRPr lang="en-US" sz="2800" dirty="0"/>
          </a:p>
        </p:txBody>
      </p:sp>
    </p:spTree>
    <p:extLst>
      <p:ext uri="{BB962C8B-B14F-4D97-AF65-F5344CB8AC3E}">
        <p14:creationId xmlns:p14="http://schemas.microsoft.com/office/powerpoint/2010/main" val="31953272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t-IT" dirty="0"/>
              <a:t/>
            </a:r>
            <a:br>
              <a:rPr lang="it-IT" dirty="0"/>
            </a:br>
            <a:r>
              <a:rPr lang="it-IT" dirty="0"/>
              <a:t/>
            </a:r>
            <a:br>
              <a:rPr lang="it-IT" dirty="0"/>
            </a:br>
            <a:r>
              <a:rPr lang="it-IT" dirty="0"/>
              <a:t>PEO modeli </a:t>
            </a:r>
            <a:endParaRPr lang="en-US" dirty="0"/>
          </a:p>
        </p:txBody>
      </p:sp>
      <p:sp>
        <p:nvSpPr>
          <p:cNvPr id="3" name="Content Placeholder 2"/>
          <p:cNvSpPr>
            <a:spLocks noGrp="1"/>
          </p:cNvSpPr>
          <p:nvPr>
            <p:ph idx="1"/>
          </p:nvPr>
        </p:nvSpPr>
        <p:spPr/>
        <p:txBody>
          <a:bodyPr/>
          <a:lstStyle/>
          <a:p>
            <a:r>
              <a:rPr lang="en-US" dirty="0"/>
              <a:t>P - </a:t>
            </a:r>
            <a:r>
              <a:rPr lang="en-US" dirty="0" err="1"/>
              <a:t>kişi</a:t>
            </a:r>
            <a:r>
              <a:rPr lang="en-US" dirty="0"/>
              <a:t> - </a:t>
            </a:r>
            <a:r>
              <a:rPr lang="en-US" dirty="0" err="1"/>
              <a:t>bireyin</a:t>
            </a:r>
            <a:r>
              <a:rPr lang="en-US" dirty="0"/>
              <a:t> </a:t>
            </a:r>
            <a:r>
              <a:rPr lang="en-US" dirty="0" err="1"/>
              <a:t>bilişsel</a:t>
            </a:r>
            <a:r>
              <a:rPr lang="en-US" dirty="0"/>
              <a:t>, </a:t>
            </a:r>
            <a:r>
              <a:rPr lang="en-US" dirty="0" err="1"/>
              <a:t>fizyolojik</a:t>
            </a:r>
            <a:r>
              <a:rPr lang="en-US" dirty="0"/>
              <a:t>, </a:t>
            </a:r>
            <a:r>
              <a:rPr lang="en-US" dirty="0" err="1"/>
              <a:t>zihinsel</a:t>
            </a:r>
            <a:r>
              <a:rPr lang="en-US" dirty="0"/>
              <a:t>, </a:t>
            </a:r>
            <a:r>
              <a:rPr lang="en-US" dirty="0" err="1"/>
              <a:t>nöro-davranışsal</a:t>
            </a:r>
            <a:r>
              <a:rPr lang="en-US" dirty="0"/>
              <a:t> </a:t>
            </a:r>
            <a:r>
              <a:rPr lang="en-US" dirty="0" err="1"/>
              <a:t>ve</a:t>
            </a:r>
            <a:r>
              <a:rPr lang="en-US" dirty="0"/>
              <a:t> </a:t>
            </a:r>
            <a:r>
              <a:rPr lang="en-US" dirty="0" err="1"/>
              <a:t>psikolojik</a:t>
            </a:r>
            <a:r>
              <a:rPr lang="en-US" dirty="0"/>
              <a:t> </a:t>
            </a:r>
            <a:r>
              <a:rPr lang="en-US" dirty="0" err="1"/>
              <a:t>yönlerinin</a:t>
            </a:r>
            <a:r>
              <a:rPr lang="en-US" dirty="0"/>
              <a:t> </a:t>
            </a:r>
            <a:r>
              <a:rPr lang="en-US" dirty="0" err="1"/>
              <a:t>yanı</a:t>
            </a:r>
            <a:r>
              <a:rPr lang="en-US" dirty="0"/>
              <a:t> </a:t>
            </a:r>
            <a:r>
              <a:rPr lang="en-US" dirty="0" err="1"/>
              <a:t>sıra</a:t>
            </a:r>
            <a:r>
              <a:rPr lang="en-US" dirty="0"/>
              <a:t> </a:t>
            </a:r>
            <a:r>
              <a:rPr lang="en-US" dirty="0" err="1"/>
              <a:t>değerler</a:t>
            </a:r>
            <a:r>
              <a:rPr lang="en-US" dirty="0"/>
              <a:t>, </a:t>
            </a:r>
            <a:r>
              <a:rPr lang="en-US" dirty="0" err="1"/>
              <a:t>ilgi</a:t>
            </a:r>
            <a:r>
              <a:rPr lang="en-US" dirty="0"/>
              <a:t> </a:t>
            </a:r>
            <a:r>
              <a:rPr lang="en-US" dirty="0" err="1"/>
              <a:t>alanları</a:t>
            </a:r>
            <a:r>
              <a:rPr lang="en-US" dirty="0"/>
              <a:t>, </a:t>
            </a:r>
            <a:r>
              <a:rPr lang="en-US" dirty="0" err="1"/>
              <a:t>beceriler</a:t>
            </a:r>
            <a:r>
              <a:rPr lang="en-US" dirty="0"/>
              <a:t> </a:t>
            </a:r>
            <a:r>
              <a:rPr lang="en-US" dirty="0" err="1"/>
              <a:t>ve</a:t>
            </a:r>
            <a:r>
              <a:rPr lang="en-US" dirty="0"/>
              <a:t> </a:t>
            </a:r>
            <a:r>
              <a:rPr lang="en-US" dirty="0" err="1"/>
              <a:t>yaşam</a:t>
            </a:r>
            <a:r>
              <a:rPr lang="en-US" dirty="0"/>
              <a:t> </a:t>
            </a:r>
            <a:r>
              <a:rPr lang="en-US" dirty="0" err="1" smtClean="0"/>
              <a:t>deneyimi</a:t>
            </a:r>
            <a:endParaRPr lang="tr-TR" dirty="0" smtClean="0"/>
          </a:p>
          <a:p>
            <a:r>
              <a:rPr lang="en-US" dirty="0" smtClean="0"/>
              <a:t>E-</a:t>
            </a:r>
            <a:r>
              <a:rPr lang="en-US" dirty="0" err="1" smtClean="0"/>
              <a:t>çevre</a:t>
            </a:r>
            <a:r>
              <a:rPr lang="en-US" dirty="0" smtClean="0"/>
              <a:t> </a:t>
            </a:r>
            <a:r>
              <a:rPr lang="en-US" dirty="0"/>
              <a:t>- </a:t>
            </a:r>
            <a:r>
              <a:rPr lang="en-US" dirty="0" err="1"/>
              <a:t>fiziksel</a:t>
            </a:r>
            <a:r>
              <a:rPr lang="en-US" dirty="0"/>
              <a:t> </a:t>
            </a:r>
            <a:r>
              <a:rPr lang="en-US" dirty="0" err="1"/>
              <a:t>ve</a:t>
            </a:r>
            <a:r>
              <a:rPr lang="en-US" dirty="0"/>
              <a:t> </a:t>
            </a:r>
            <a:r>
              <a:rPr lang="en-US" dirty="0" err="1"/>
              <a:t>kültürel</a:t>
            </a:r>
            <a:r>
              <a:rPr lang="en-US" dirty="0"/>
              <a:t> </a:t>
            </a:r>
            <a:r>
              <a:rPr lang="en-US" dirty="0" err="1"/>
              <a:t>çevrenin</a:t>
            </a:r>
            <a:r>
              <a:rPr lang="en-US" dirty="0"/>
              <a:t> </a:t>
            </a:r>
            <a:r>
              <a:rPr lang="en-US" dirty="0" err="1"/>
              <a:t>yanı</a:t>
            </a:r>
            <a:r>
              <a:rPr lang="en-US" dirty="0"/>
              <a:t> </a:t>
            </a:r>
            <a:r>
              <a:rPr lang="en-US" dirty="0" err="1"/>
              <a:t>sıra</a:t>
            </a:r>
            <a:r>
              <a:rPr lang="en-US" dirty="0"/>
              <a:t> </a:t>
            </a:r>
            <a:r>
              <a:rPr lang="en-US" dirty="0" err="1"/>
              <a:t>sosyal</a:t>
            </a:r>
            <a:r>
              <a:rPr lang="en-US" dirty="0"/>
              <a:t> </a:t>
            </a:r>
            <a:r>
              <a:rPr lang="en-US" dirty="0" err="1" smtClean="0"/>
              <a:t>destek</a:t>
            </a:r>
            <a:endParaRPr lang="tr-TR" dirty="0" smtClean="0"/>
          </a:p>
          <a:p>
            <a:r>
              <a:rPr lang="en-US" dirty="0" smtClean="0"/>
              <a:t>O-</a:t>
            </a:r>
            <a:r>
              <a:rPr lang="en-US" dirty="0" err="1" smtClean="0"/>
              <a:t>mesleki</a:t>
            </a:r>
            <a:r>
              <a:rPr lang="en-US" dirty="0" smtClean="0"/>
              <a:t> </a:t>
            </a:r>
            <a:r>
              <a:rPr lang="en-US" dirty="0"/>
              <a:t>- </a:t>
            </a:r>
            <a:r>
              <a:rPr lang="en-US" dirty="0" err="1"/>
              <a:t>belirli</a:t>
            </a:r>
            <a:r>
              <a:rPr lang="en-US" dirty="0"/>
              <a:t> </a:t>
            </a:r>
            <a:r>
              <a:rPr lang="en-US" dirty="0" err="1"/>
              <a:t>bir</a:t>
            </a:r>
            <a:r>
              <a:rPr lang="en-US" dirty="0"/>
              <a:t> </a:t>
            </a:r>
            <a:r>
              <a:rPr lang="en-US" dirty="0" err="1"/>
              <a:t>hedefle</a:t>
            </a:r>
            <a:r>
              <a:rPr lang="en-US" dirty="0"/>
              <a:t> </a:t>
            </a:r>
            <a:r>
              <a:rPr lang="en-US" dirty="0" err="1"/>
              <a:t>gerçekleştirilen</a:t>
            </a:r>
            <a:r>
              <a:rPr lang="en-US" dirty="0"/>
              <a:t> </a:t>
            </a:r>
            <a:r>
              <a:rPr lang="en-US" dirty="0" err="1"/>
              <a:t>davranış</a:t>
            </a:r>
            <a:r>
              <a:rPr lang="en-US" dirty="0"/>
              <a:t> </a:t>
            </a:r>
            <a:r>
              <a:rPr lang="en-US" dirty="0" err="1"/>
              <a:t>olarak</a:t>
            </a:r>
            <a:r>
              <a:rPr lang="en-US" dirty="0"/>
              <a:t> </a:t>
            </a:r>
            <a:r>
              <a:rPr lang="en-US" dirty="0" err="1"/>
              <a:t>gözlemlenen</a:t>
            </a:r>
            <a:r>
              <a:rPr lang="en-US" dirty="0"/>
              <a:t> </a:t>
            </a:r>
            <a:r>
              <a:rPr lang="en-US" dirty="0" err="1"/>
              <a:t>eylemler</a:t>
            </a:r>
            <a:r>
              <a:rPr lang="en-US" dirty="0"/>
              <a:t> </a:t>
            </a:r>
            <a:endParaRPr lang="tr-TR" dirty="0" smtClean="0"/>
          </a:p>
          <a:p>
            <a:r>
              <a:rPr lang="en-US" dirty="0" smtClean="0"/>
              <a:t>  </a:t>
            </a:r>
            <a:r>
              <a:rPr lang="en-US" dirty="0"/>
              <a:t>OP-</a:t>
            </a:r>
            <a:r>
              <a:rPr lang="en-US" dirty="0" err="1"/>
              <a:t>mesleki</a:t>
            </a:r>
            <a:r>
              <a:rPr lang="en-US" dirty="0"/>
              <a:t> </a:t>
            </a:r>
            <a:r>
              <a:rPr lang="en-US" dirty="0" err="1"/>
              <a:t>performans</a:t>
            </a:r>
            <a:r>
              <a:rPr lang="en-US" dirty="0"/>
              <a:t> - </a:t>
            </a:r>
            <a:r>
              <a:rPr lang="en-US" dirty="0" err="1"/>
              <a:t>değiştirilmiş</a:t>
            </a:r>
            <a:r>
              <a:rPr lang="en-US" dirty="0"/>
              <a:t> </a:t>
            </a:r>
            <a:r>
              <a:rPr lang="en-US" dirty="0" err="1"/>
              <a:t>davranışta</a:t>
            </a:r>
            <a:r>
              <a:rPr lang="en-US" dirty="0"/>
              <a:t> </a:t>
            </a:r>
            <a:r>
              <a:rPr lang="en-US" dirty="0" err="1"/>
              <a:t>gerçekleştirilen</a:t>
            </a:r>
            <a:r>
              <a:rPr lang="en-US" dirty="0"/>
              <a:t> </a:t>
            </a:r>
            <a:r>
              <a:rPr lang="en-US" dirty="0" err="1"/>
              <a:t>yukarıdaki</a:t>
            </a:r>
            <a:r>
              <a:rPr lang="en-US" dirty="0"/>
              <a:t> </a:t>
            </a:r>
            <a:r>
              <a:rPr lang="en-US" dirty="0" err="1"/>
              <a:t>faktörlerin</a:t>
            </a:r>
            <a:r>
              <a:rPr lang="en-US" dirty="0"/>
              <a:t> </a:t>
            </a:r>
            <a:r>
              <a:rPr lang="en-US" dirty="0" err="1"/>
              <a:t>kombinasyonu</a:t>
            </a:r>
            <a:endParaRPr lang="en-US" dirty="0"/>
          </a:p>
        </p:txBody>
      </p:sp>
    </p:spTree>
    <p:extLst>
      <p:ext uri="{BB962C8B-B14F-4D97-AF65-F5344CB8AC3E}">
        <p14:creationId xmlns:p14="http://schemas.microsoft.com/office/powerpoint/2010/main" val="75887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981200" y="473076"/>
            <a:ext cx="8229600" cy="746124"/>
          </a:xfrm>
        </p:spPr>
        <p:txBody>
          <a:bodyPr>
            <a:normAutofit/>
          </a:bodyPr>
          <a:lstStyle/>
          <a:p>
            <a:r>
              <a:rPr lang="lv-LV" dirty="0"/>
              <a:t>Referanslar</a:t>
            </a:r>
            <a:endParaRPr lang="en-US" dirty="0" smtClean="0"/>
          </a:p>
        </p:txBody>
      </p:sp>
      <p:sp>
        <p:nvSpPr>
          <p:cNvPr id="43011" name="Rectangle 3"/>
          <p:cNvSpPr>
            <a:spLocks noGrp="1" noChangeArrowheads="1"/>
          </p:cNvSpPr>
          <p:nvPr>
            <p:ph idx="1"/>
          </p:nvPr>
        </p:nvSpPr>
        <p:spPr>
          <a:xfrm>
            <a:off x="1464039" y="1219200"/>
            <a:ext cx="8991600" cy="5486400"/>
          </a:xfrm>
        </p:spPr>
        <p:txBody>
          <a:bodyPr>
            <a:normAutofit/>
          </a:bodyPr>
          <a:lstStyle/>
          <a:p>
            <a:r>
              <a:rPr lang="en-US" sz="2200" dirty="0" err="1">
                <a:latin typeface="+mj-lt"/>
              </a:rPr>
              <a:t>Amerikan</a:t>
            </a:r>
            <a:r>
              <a:rPr lang="en-US" sz="2200" dirty="0">
                <a:latin typeface="+mj-lt"/>
              </a:rPr>
              <a:t> </a:t>
            </a:r>
            <a:r>
              <a:rPr lang="en-US" sz="2200" dirty="0" err="1">
                <a:latin typeface="+mj-lt"/>
              </a:rPr>
              <a:t>Mesleki</a:t>
            </a:r>
            <a:r>
              <a:rPr lang="en-US" sz="2200" dirty="0">
                <a:latin typeface="+mj-lt"/>
              </a:rPr>
              <a:t> </a:t>
            </a:r>
            <a:r>
              <a:rPr lang="en-US" sz="2200" dirty="0" err="1">
                <a:latin typeface="+mj-lt"/>
              </a:rPr>
              <a:t>Terapi</a:t>
            </a:r>
            <a:r>
              <a:rPr lang="en-US" sz="2200" dirty="0">
                <a:latin typeface="+mj-lt"/>
              </a:rPr>
              <a:t> </a:t>
            </a:r>
            <a:r>
              <a:rPr lang="en-US" sz="2200" dirty="0" err="1">
                <a:latin typeface="+mj-lt"/>
              </a:rPr>
              <a:t>Derneği</a:t>
            </a:r>
            <a:r>
              <a:rPr lang="en-US" sz="2200" dirty="0">
                <a:latin typeface="+mj-lt"/>
              </a:rPr>
              <a:t> (AOTA) www.aota.orgAyres, A. Jean. (2005). </a:t>
            </a:r>
            <a:r>
              <a:rPr lang="en-US" sz="2200" dirty="0" err="1">
                <a:latin typeface="+mj-lt"/>
              </a:rPr>
              <a:t>Duyu</a:t>
            </a:r>
            <a:r>
              <a:rPr lang="en-US" sz="2200" dirty="0">
                <a:latin typeface="+mj-lt"/>
              </a:rPr>
              <a:t> </a:t>
            </a:r>
            <a:r>
              <a:rPr lang="en-US" sz="2200" dirty="0" err="1">
                <a:latin typeface="+mj-lt"/>
              </a:rPr>
              <a:t>Bütünleme</a:t>
            </a:r>
            <a:r>
              <a:rPr lang="en-US" sz="2200" dirty="0">
                <a:latin typeface="+mj-lt"/>
              </a:rPr>
              <a:t> </a:t>
            </a:r>
            <a:r>
              <a:rPr lang="en-US" sz="2200" dirty="0" err="1">
                <a:latin typeface="+mj-lt"/>
              </a:rPr>
              <a:t>ve</a:t>
            </a:r>
            <a:r>
              <a:rPr lang="en-US" sz="2200" dirty="0">
                <a:latin typeface="+mj-lt"/>
              </a:rPr>
              <a:t> </a:t>
            </a:r>
            <a:r>
              <a:rPr lang="en-US" sz="2200" dirty="0" err="1">
                <a:latin typeface="+mj-lt"/>
              </a:rPr>
              <a:t>Çocuk</a:t>
            </a:r>
            <a:r>
              <a:rPr lang="en-US" sz="2200" dirty="0">
                <a:latin typeface="+mj-lt"/>
              </a:rPr>
              <a:t>: 25. </a:t>
            </a:r>
            <a:r>
              <a:rPr lang="en-US" sz="2200" dirty="0" err="1">
                <a:latin typeface="+mj-lt"/>
              </a:rPr>
              <a:t>Yıldönümü</a:t>
            </a:r>
            <a:r>
              <a:rPr lang="en-US" sz="2200" dirty="0">
                <a:latin typeface="+mj-lt"/>
              </a:rPr>
              <a:t> </a:t>
            </a:r>
            <a:r>
              <a:rPr lang="en-US" sz="2200" dirty="0" err="1">
                <a:latin typeface="+mj-lt"/>
              </a:rPr>
              <a:t>Baskısı</a:t>
            </a:r>
            <a:r>
              <a:rPr lang="en-US" sz="2200" dirty="0">
                <a:latin typeface="+mj-lt"/>
              </a:rPr>
              <a:t>. Los Angeles, </a:t>
            </a:r>
            <a:r>
              <a:rPr lang="en-US" sz="2200" dirty="0" err="1">
                <a:latin typeface="+mj-lt"/>
              </a:rPr>
              <a:t>Ca</a:t>
            </a:r>
            <a:r>
              <a:rPr lang="en-US" sz="2200" dirty="0">
                <a:latin typeface="+mj-lt"/>
              </a:rPr>
              <a:t> </a:t>
            </a:r>
            <a:r>
              <a:rPr lang="en-US" sz="2200" dirty="0" err="1">
                <a:latin typeface="+mj-lt"/>
              </a:rPr>
              <a:t>Batı</a:t>
            </a:r>
            <a:r>
              <a:rPr lang="en-US" sz="2200" dirty="0">
                <a:latin typeface="+mj-lt"/>
              </a:rPr>
              <a:t> </a:t>
            </a:r>
            <a:r>
              <a:rPr lang="en-US" sz="2200" dirty="0" err="1">
                <a:latin typeface="+mj-lt"/>
              </a:rPr>
              <a:t>Psikolojik</a:t>
            </a:r>
            <a:r>
              <a:rPr lang="en-US" sz="2200" dirty="0">
                <a:latin typeface="+mj-lt"/>
              </a:rPr>
              <a:t> </a:t>
            </a:r>
            <a:r>
              <a:rPr lang="en-US" sz="2200" dirty="0" err="1">
                <a:latin typeface="+mj-lt"/>
              </a:rPr>
              <a:t>Hizmetler.Greenspan</a:t>
            </a:r>
            <a:r>
              <a:rPr lang="en-US" sz="2200" dirty="0">
                <a:latin typeface="+mj-lt"/>
              </a:rPr>
              <a:t>, Stanley. (1995). </a:t>
            </a:r>
            <a:r>
              <a:rPr lang="en-US" sz="2200" dirty="0" err="1">
                <a:latin typeface="+mj-lt"/>
              </a:rPr>
              <a:t>Zorlu</a:t>
            </a:r>
            <a:r>
              <a:rPr lang="en-US" sz="2200" dirty="0">
                <a:latin typeface="+mj-lt"/>
              </a:rPr>
              <a:t> </a:t>
            </a:r>
            <a:r>
              <a:rPr lang="en-US" sz="2200" dirty="0" err="1">
                <a:latin typeface="+mj-lt"/>
              </a:rPr>
              <a:t>Çocuk</a:t>
            </a:r>
            <a:r>
              <a:rPr lang="en-US" sz="2200" dirty="0">
                <a:latin typeface="+mj-lt"/>
              </a:rPr>
              <a:t>: </a:t>
            </a:r>
            <a:r>
              <a:rPr lang="en-US" sz="2200" dirty="0" err="1">
                <a:latin typeface="+mj-lt"/>
              </a:rPr>
              <a:t>Beş</a:t>
            </a:r>
            <a:r>
              <a:rPr lang="en-US" sz="2200" dirty="0">
                <a:latin typeface="+mj-lt"/>
              </a:rPr>
              <a:t> "</a:t>
            </a:r>
            <a:r>
              <a:rPr lang="en-US" sz="2200" dirty="0" err="1">
                <a:latin typeface="+mj-lt"/>
              </a:rPr>
              <a:t>Zor</a:t>
            </a:r>
            <a:r>
              <a:rPr lang="en-US" sz="2200" dirty="0">
                <a:latin typeface="+mj-lt"/>
              </a:rPr>
              <a:t>" </a:t>
            </a:r>
            <a:r>
              <a:rPr lang="en-US" sz="2200" dirty="0" err="1">
                <a:latin typeface="+mj-lt"/>
              </a:rPr>
              <a:t>Çocuk</a:t>
            </a:r>
            <a:r>
              <a:rPr lang="en-US" sz="2200" dirty="0">
                <a:latin typeface="+mj-lt"/>
              </a:rPr>
              <a:t> </a:t>
            </a:r>
            <a:r>
              <a:rPr lang="en-US" sz="2200" dirty="0" err="1">
                <a:latin typeface="+mj-lt"/>
              </a:rPr>
              <a:t>Türünü</a:t>
            </a:r>
            <a:r>
              <a:rPr lang="en-US" sz="2200" dirty="0">
                <a:latin typeface="+mj-lt"/>
              </a:rPr>
              <a:t> </a:t>
            </a:r>
            <a:r>
              <a:rPr lang="en-US" sz="2200" dirty="0" err="1">
                <a:latin typeface="+mj-lt"/>
              </a:rPr>
              <a:t>Anlamak</a:t>
            </a:r>
            <a:r>
              <a:rPr lang="en-US" sz="2200" dirty="0">
                <a:latin typeface="+mj-lt"/>
              </a:rPr>
              <a:t>, </a:t>
            </a:r>
            <a:r>
              <a:rPr lang="en-US" sz="2200" dirty="0" err="1">
                <a:latin typeface="+mj-lt"/>
              </a:rPr>
              <a:t>Yetiştirmek</a:t>
            </a:r>
            <a:r>
              <a:rPr lang="en-US" sz="2200" dirty="0">
                <a:latin typeface="+mj-lt"/>
              </a:rPr>
              <a:t> </a:t>
            </a:r>
            <a:r>
              <a:rPr lang="en-US" sz="2200" dirty="0" err="1">
                <a:latin typeface="+mj-lt"/>
              </a:rPr>
              <a:t>ve</a:t>
            </a:r>
            <a:r>
              <a:rPr lang="en-US" sz="2200" dirty="0">
                <a:latin typeface="+mj-lt"/>
              </a:rPr>
              <a:t> </a:t>
            </a:r>
            <a:r>
              <a:rPr lang="en-US" sz="2200" dirty="0" err="1">
                <a:latin typeface="+mj-lt"/>
              </a:rPr>
              <a:t>Keyfini</a:t>
            </a:r>
            <a:r>
              <a:rPr lang="en-US" sz="2200" dirty="0">
                <a:latin typeface="+mj-lt"/>
              </a:rPr>
              <a:t> </a:t>
            </a:r>
            <a:r>
              <a:rPr lang="en-US" sz="2200" dirty="0" err="1">
                <a:latin typeface="+mj-lt"/>
              </a:rPr>
              <a:t>Çıkarmak</a:t>
            </a:r>
            <a:r>
              <a:rPr lang="en-US" sz="2200" dirty="0">
                <a:latin typeface="+mj-lt"/>
              </a:rPr>
              <a:t>. New York, </a:t>
            </a:r>
            <a:r>
              <a:rPr lang="en-US" sz="2200" dirty="0" err="1">
                <a:latin typeface="+mj-lt"/>
              </a:rPr>
              <a:t>NYPerseus</a:t>
            </a:r>
            <a:r>
              <a:rPr lang="en-US" sz="2200" dirty="0">
                <a:latin typeface="+mj-lt"/>
              </a:rPr>
              <a:t> </a:t>
            </a:r>
            <a:r>
              <a:rPr lang="en-US" sz="2200" dirty="0" err="1">
                <a:latin typeface="+mj-lt"/>
              </a:rPr>
              <a:t>KitaplarıKranowitz</a:t>
            </a:r>
            <a:r>
              <a:rPr lang="en-US" sz="2200" dirty="0">
                <a:latin typeface="+mj-lt"/>
              </a:rPr>
              <a:t>, Carol(1998). </a:t>
            </a:r>
            <a:r>
              <a:rPr lang="en-US" sz="2200" dirty="0" err="1">
                <a:latin typeface="+mj-lt"/>
              </a:rPr>
              <a:t>Senkronize</a:t>
            </a:r>
            <a:r>
              <a:rPr lang="en-US" sz="2200" dirty="0">
                <a:latin typeface="+mj-lt"/>
              </a:rPr>
              <a:t> </a:t>
            </a:r>
            <a:r>
              <a:rPr lang="en-US" sz="2200" dirty="0" err="1">
                <a:latin typeface="+mj-lt"/>
              </a:rPr>
              <a:t>Olmayan</a:t>
            </a:r>
            <a:r>
              <a:rPr lang="en-US" sz="2200" dirty="0">
                <a:latin typeface="+mj-lt"/>
              </a:rPr>
              <a:t> </a:t>
            </a:r>
            <a:r>
              <a:rPr lang="en-US" sz="2200" dirty="0" err="1">
                <a:latin typeface="+mj-lt"/>
              </a:rPr>
              <a:t>Çocuk</a:t>
            </a:r>
            <a:r>
              <a:rPr lang="en-US" sz="2200" dirty="0">
                <a:latin typeface="+mj-lt"/>
              </a:rPr>
              <a:t>: </a:t>
            </a:r>
            <a:r>
              <a:rPr lang="en-US" sz="2200" dirty="0" err="1">
                <a:latin typeface="+mj-lt"/>
              </a:rPr>
              <a:t>Duyusal</a:t>
            </a:r>
            <a:r>
              <a:rPr lang="en-US" sz="2200" dirty="0">
                <a:latin typeface="+mj-lt"/>
              </a:rPr>
              <a:t> </a:t>
            </a:r>
            <a:r>
              <a:rPr lang="en-US" sz="2200" dirty="0" err="1">
                <a:latin typeface="+mj-lt"/>
              </a:rPr>
              <a:t>İşlemleme</a:t>
            </a:r>
            <a:r>
              <a:rPr lang="en-US" sz="2200" dirty="0">
                <a:latin typeface="+mj-lt"/>
              </a:rPr>
              <a:t> </a:t>
            </a:r>
            <a:r>
              <a:rPr lang="en-US" sz="2200" dirty="0" err="1">
                <a:latin typeface="+mj-lt"/>
              </a:rPr>
              <a:t>Bozukluğunu</a:t>
            </a:r>
            <a:r>
              <a:rPr lang="en-US" sz="2200" dirty="0">
                <a:latin typeface="+mj-lt"/>
              </a:rPr>
              <a:t> </a:t>
            </a:r>
            <a:r>
              <a:rPr lang="en-US" sz="2200" dirty="0" err="1">
                <a:latin typeface="+mj-lt"/>
              </a:rPr>
              <a:t>Tanımak</a:t>
            </a:r>
            <a:r>
              <a:rPr lang="en-US" sz="2200" dirty="0">
                <a:latin typeface="+mj-lt"/>
              </a:rPr>
              <a:t> </a:t>
            </a:r>
            <a:r>
              <a:rPr lang="en-US" sz="2200" dirty="0" err="1">
                <a:latin typeface="+mj-lt"/>
              </a:rPr>
              <a:t>ve</a:t>
            </a:r>
            <a:r>
              <a:rPr lang="en-US" sz="2200" dirty="0">
                <a:latin typeface="+mj-lt"/>
              </a:rPr>
              <a:t> </a:t>
            </a:r>
            <a:r>
              <a:rPr lang="en-US" sz="2200" dirty="0" err="1">
                <a:latin typeface="+mj-lt"/>
              </a:rPr>
              <a:t>Başa</a:t>
            </a:r>
            <a:r>
              <a:rPr lang="en-US" sz="2200" dirty="0">
                <a:latin typeface="+mj-lt"/>
              </a:rPr>
              <a:t> </a:t>
            </a:r>
            <a:r>
              <a:rPr lang="en-US" sz="2200" dirty="0" err="1">
                <a:latin typeface="+mj-lt"/>
              </a:rPr>
              <a:t>Çıkmak</a:t>
            </a:r>
            <a:r>
              <a:rPr lang="en-US" sz="2200" dirty="0">
                <a:latin typeface="+mj-lt"/>
              </a:rPr>
              <a:t>, </a:t>
            </a:r>
            <a:r>
              <a:rPr lang="en-US" sz="2200" dirty="0" err="1">
                <a:latin typeface="+mj-lt"/>
              </a:rPr>
              <a:t>Gözden</a:t>
            </a:r>
            <a:r>
              <a:rPr lang="en-US" sz="2200" dirty="0">
                <a:latin typeface="+mj-lt"/>
              </a:rPr>
              <a:t> </a:t>
            </a:r>
            <a:r>
              <a:rPr lang="en-US" sz="2200" dirty="0" err="1">
                <a:latin typeface="+mj-lt"/>
              </a:rPr>
              <a:t>Geçirilmiş</a:t>
            </a:r>
            <a:r>
              <a:rPr lang="en-US" sz="2200" dirty="0">
                <a:latin typeface="+mj-lt"/>
              </a:rPr>
              <a:t> </a:t>
            </a:r>
            <a:r>
              <a:rPr lang="en-US" sz="2200" dirty="0" err="1">
                <a:latin typeface="+mj-lt"/>
              </a:rPr>
              <a:t>Baskı</a:t>
            </a:r>
            <a:r>
              <a:rPr lang="en-US" sz="2200" dirty="0">
                <a:latin typeface="+mj-lt"/>
              </a:rPr>
              <a:t>. New York, NY. Starlight Basın Kitaplarıhttp://www.spdfoundation.netOckner, Sari. “</a:t>
            </a:r>
            <a:r>
              <a:rPr lang="en-US" sz="2200" dirty="0" err="1">
                <a:latin typeface="+mj-lt"/>
              </a:rPr>
              <a:t>Özel</a:t>
            </a:r>
            <a:r>
              <a:rPr lang="en-US" sz="2200" dirty="0">
                <a:latin typeface="+mj-lt"/>
              </a:rPr>
              <a:t> </a:t>
            </a:r>
            <a:r>
              <a:rPr lang="en-US" sz="2200" dirty="0" err="1">
                <a:latin typeface="+mj-lt"/>
              </a:rPr>
              <a:t>Eğitim</a:t>
            </a:r>
            <a:r>
              <a:rPr lang="en-US" sz="2200" dirty="0">
                <a:latin typeface="+mj-lt"/>
              </a:rPr>
              <a:t> </a:t>
            </a:r>
            <a:r>
              <a:rPr lang="en-US" sz="2200" dirty="0" err="1">
                <a:latin typeface="+mj-lt"/>
              </a:rPr>
              <a:t>Danışmanı-Sınıf</a:t>
            </a:r>
            <a:r>
              <a:rPr lang="en-US" sz="2200" dirty="0">
                <a:latin typeface="+mj-lt"/>
              </a:rPr>
              <a:t> </a:t>
            </a:r>
            <a:r>
              <a:rPr lang="en-US" sz="2200" dirty="0" err="1">
                <a:latin typeface="+mj-lt"/>
              </a:rPr>
              <a:t>İçin</a:t>
            </a:r>
            <a:r>
              <a:rPr lang="en-US" sz="2200" dirty="0">
                <a:latin typeface="+mj-lt"/>
              </a:rPr>
              <a:t> </a:t>
            </a:r>
            <a:r>
              <a:rPr lang="en-US" sz="2200" dirty="0" err="1">
                <a:latin typeface="+mj-lt"/>
              </a:rPr>
              <a:t>Beş</a:t>
            </a:r>
            <a:r>
              <a:rPr lang="en-US" sz="2200" dirty="0">
                <a:latin typeface="+mj-lt"/>
              </a:rPr>
              <a:t> Pratik </a:t>
            </a:r>
            <a:r>
              <a:rPr lang="en-US" sz="2200" dirty="0" err="1">
                <a:latin typeface="+mj-lt"/>
              </a:rPr>
              <a:t>Duyusal</a:t>
            </a:r>
            <a:r>
              <a:rPr lang="en-US" sz="2200" dirty="0">
                <a:latin typeface="+mj-lt"/>
              </a:rPr>
              <a:t> </a:t>
            </a:r>
            <a:r>
              <a:rPr lang="en-US" sz="2200" dirty="0" err="1">
                <a:latin typeface="+mj-lt"/>
              </a:rPr>
              <a:t>Strateji</a:t>
            </a:r>
            <a:r>
              <a:rPr lang="en-US" sz="2200" dirty="0">
                <a:latin typeface="+mj-lt"/>
              </a:rPr>
              <a:t>.” </a:t>
            </a:r>
            <a:r>
              <a:rPr lang="en-US" sz="2200" dirty="0" err="1">
                <a:latin typeface="+mj-lt"/>
              </a:rPr>
              <a:t>Sınıf</a:t>
            </a:r>
            <a:r>
              <a:rPr lang="en-US" sz="2200" dirty="0">
                <a:latin typeface="+mj-lt"/>
              </a:rPr>
              <a:t> </a:t>
            </a:r>
            <a:r>
              <a:rPr lang="en-US" sz="2200" dirty="0" err="1">
                <a:latin typeface="+mj-lt"/>
              </a:rPr>
              <a:t>için</a:t>
            </a:r>
            <a:r>
              <a:rPr lang="en-US" sz="2200" dirty="0">
                <a:latin typeface="+mj-lt"/>
              </a:rPr>
              <a:t> </a:t>
            </a:r>
            <a:r>
              <a:rPr lang="en-US" sz="2200" dirty="0" err="1">
                <a:latin typeface="+mj-lt"/>
              </a:rPr>
              <a:t>Beş</a:t>
            </a:r>
            <a:r>
              <a:rPr lang="en-US" sz="2200" dirty="0">
                <a:latin typeface="+mj-lt"/>
              </a:rPr>
              <a:t> </a:t>
            </a:r>
            <a:r>
              <a:rPr lang="en-US" sz="2200" dirty="0" err="1">
                <a:latin typeface="+mj-lt"/>
              </a:rPr>
              <a:t>Duyusal</a:t>
            </a:r>
            <a:r>
              <a:rPr lang="en-US" sz="2200" dirty="0">
                <a:latin typeface="+mj-lt"/>
              </a:rPr>
              <a:t> </a:t>
            </a:r>
            <a:r>
              <a:rPr lang="en-US" sz="2200" dirty="0" err="1">
                <a:latin typeface="+mj-lt"/>
              </a:rPr>
              <a:t>Strateji</a:t>
            </a:r>
            <a:r>
              <a:rPr lang="en-US" sz="2200" dirty="0">
                <a:latin typeface="+mj-lt"/>
              </a:rPr>
              <a:t>. 15 </a:t>
            </a:r>
            <a:r>
              <a:rPr lang="en-US" sz="2200" dirty="0" err="1">
                <a:latin typeface="+mj-lt"/>
              </a:rPr>
              <a:t>Eylül</a:t>
            </a:r>
            <a:r>
              <a:rPr lang="en-US" sz="2200" dirty="0">
                <a:latin typeface="+mj-lt"/>
              </a:rPr>
              <a:t> 2013.http://www.specialeducationadvisor.com/five-practical-sensory-strategies-for-the-classroom/ </a:t>
            </a:r>
            <a:r>
              <a:rPr lang="en-US" sz="2200" dirty="0" err="1">
                <a:latin typeface="+mj-lt"/>
              </a:rPr>
              <a:t>Dişçiye</a:t>
            </a:r>
            <a:r>
              <a:rPr lang="en-US" sz="2200" dirty="0">
                <a:latin typeface="+mj-lt"/>
              </a:rPr>
              <a:t> </a:t>
            </a:r>
            <a:r>
              <a:rPr lang="en-US" sz="2200" dirty="0" err="1">
                <a:latin typeface="+mj-lt"/>
              </a:rPr>
              <a:t>Gezim</a:t>
            </a:r>
            <a:r>
              <a:rPr lang="en-US" sz="2200" dirty="0">
                <a:latin typeface="+mj-lt"/>
              </a:rPr>
              <a:t> </a:t>
            </a:r>
            <a:r>
              <a:rPr lang="en-US" sz="2200" dirty="0" err="1">
                <a:latin typeface="+mj-lt"/>
              </a:rPr>
              <a:t>Sosyal</a:t>
            </a:r>
            <a:r>
              <a:rPr lang="en-US" sz="2200" dirty="0">
                <a:latin typeface="+mj-lt"/>
              </a:rPr>
              <a:t> </a:t>
            </a:r>
            <a:r>
              <a:rPr lang="en-US" sz="2200" dirty="0" err="1">
                <a:latin typeface="+mj-lt"/>
              </a:rPr>
              <a:t>hikayesi</a:t>
            </a:r>
            <a:r>
              <a:rPr lang="en-US" sz="2200" dirty="0">
                <a:latin typeface="+mj-lt"/>
              </a:rPr>
              <a:t> https://www.youtube.com/watch?v=2mNYubCfXbk Bill </a:t>
            </a:r>
            <a:r>
              <a:rPr lang="en-US" sz="2200" dirty="0" err="1">
                <a:latin typeface="+mj-lt"/>
              </a:rPr>
              <a:t>Nason</a:t>
            </a:r>
            <a:r>
              <a:rPr lang="en-US" sz="2200" dirty="0">
                <a:latin typeface="+mj-lt"/>
              </a:rPr>
              <a:t>, MS, LLP, </a:t>
            </a:r>
            <a:r>
              <a:rPr lang="en-US" sz="2200" dirty="0" err="1">
                <a:latin typeface="+mj-lt"/>
              </a:rPr>
              <a:t>spektrumdaki</a:t>
            </a:r>
            <a:r>
              <a:rPr lang="en-US" sz="2200" dirty="0">
                <a:latin typeface="+mj-lt"/>
              </a:rPr>
              <a:t> </a:t>
            </a:r>
            <a:r>
              <a:rPr lang="en-US" sz="2200" dirty="0" err="1">
                <a:latin typeface="+mj-lt"/>
              </a:rPr>
              <a:t>çocukların</a:t>
            </a:r>
            <a:r>
              <a:rPr lang="en-US" sz="2200" dirty="0">
                <a:latin typeface="+mj-lt"/>
              </a:rPr>
              <a:t> </a:t>
            </a:r>
            <a:r>
              <a:rPr lang="en-US" sz="2200" dirty="0" err="1">
                <a:latin typeface="+mj-lt"/>
              </a:rPr>
              <a:t>kendilerini</a:t>
            </a:r>
            <a:r>
              <a:rPr lang="en-US" sz="2200" dirty="0">
                <a:latin typeface="+mj-lt"/>
              </a:rPr>
              <a:t> </a:t>
            </a:r>
            <a:r>
              <a:rPr lang="en-US" sz="2200" dirty="0" err="1">
                <a:latin typeface="+mj-lt"/>
              </a:rPr>
              <a:t>güvende</a:t>
            </a:r>
            <a:r>
              <a:rPr lang="en-US" sz="2200" dirty="0">
                <a:latin typeface="+mj-lt"/>
              </a:rPr>
              <a:t>, </a:t>
            </a:r>
            <a:r>
              <a:rPr lang="en-US" sz="2200" dirty="0" err="1">
                <a:latin typeface="+mj-lt"/>
              </a:rPr>
              <a:t>kabul</a:t>
            </a:r>
            <a:r>
              <a:rPr lang="en-US" sz="2200" dirty="0">
                <a:latin typeface="+mj-lt"/>
              </a:rPr>
              <a:t> </a:t>
            </a:r>
            <a:r>
              <a:rPr lang="en-US" sz="2200" dirty="0" err="1">
                <a:latin typeface="+mj-lt"/>
              </a:rPr>
              <a:t>görmüş</a:t>
            </a:r>
            <a:r>
              <a:rPr lang="en-US" sz="2200" dirty="0">
                <a:latin typeface="+mj-lt"/>
              </a:rPr>
              <a:t> </a:t>
            </a:r>
            <a:r>
              <a:rPr lang="en-US" sz="2200" dirty="0" err="1">
                <a:latin typeface="+mj-lt"/>
              </a:rPr>
              <a:t>ve</a:t>
            </a:r>
            <a:r>
              <a:rPr lang="en-US" sz="2200" dirty="0">
                <a:latin typeface="+mj-lt"/>
              </a:rPr>
              <a:t> </a:t>
            </a:r>
            <a:r>
              <a:rPr lang="en-US" sz="2200" dirty="0" err="1">
                <a:latin typeface="+mj-lt"/>
              </a:rPr>
              <a:t>yetkin</a:t>
            </a:r>
            <a:r>
              <a:rPr lang="en-US" sz="2200" dirty="0">
                <a:latin typeface="+mj-lt"/>
              </a:rPr>
              <a:t> </a:t>
            </a:r>
            <a:r>
              <a:rPr lang="en-US" sz="2200" dirty="0" err="1">
                <a:latin typeface="+mj-lt"/>
              </a:rPr>
              <a:t>hissetmelerine</a:t>
            </a:r>
            <a:r>
              <a:rPr lang="en-US" sz="2200" dirty="0">
                <a:latin typeface="+mj-lt"/>
              </a:rPr>
              <a:t> </a:t>
            </a:r>
            <a:r>
              <a:rPr lang="en-US" sz="2200" dirty="0" err="1">
                <a:latin typeface="+mj-lt"/>
              </a:rPr>
              <a:t>yardımcı</a:t>
            </a:r>
            <a:r>
              <a:rPr lang="en-US" sz="2200" dirty="0">
                <a:latin typeface="+mj-lt"/>
              </a:rPr>
              <a:t> </a:t>
            </a:r>
            <a:r>
              <a:rPr lang="en-US" sz="2200" dirty="0" err="1">
                <a:latin typeface="+mj-lt"/>
              </a:rPr>
              <a:t>olan</a:t>
            </a:r>
            <a:r>
              <a:rPr lang="en-US" sz="2200" dirty="0">
                <a:latin typeface="+mj-lt"/>
              </a:rPr>
              <a:t> </a:t>
            </a:r>
            <a:r>
              <a:rPr lang="en-US" sz="2200" dirty="0" err="1">
                <a:latin typeface="+mj-lt"/>
              </a:rPr>
              <a:t>araçları</a:t>
            </a:r>
            <a:r>
              <a:rPr lang="en-US" sz="2200" dirty="0">
                <a:latin typeface="+mj-lt"/>
              </a:rPr>
              <a:t> </a:t>
            </a:r>
            <a:r>
              <a:rPr lang="en-US" sz="2200" dirty="0" err="1">
                <a:latin typeface="+mj-lt"/>
              </a:rPr>
              <a:t>tartışıyor</a:t>
            </a:r>
            <a:r>
              <a:rPr lang="en-US" sz="2200" dirty="0">
                <a:latin typeface="+mj-lt"/>
              </a:rPr>
              <a:t> http://www.facebook.com/autismdiscussionpage</a:t>
            </a:r>
            <a:endParaRPr lang="en-US" sz="2400" dirty="0"/>
          </a:p>
          <a:p>
            <a:endParaRPr lang="en-US" sz="2200" dirty="0">
              <a:latin typeface="+mj-lt"/>
            </a:endParaRPr>
          </a:p>
          <a:p>
            <a:endParaRPr lang="en-US" sz="2200" dirty="0">
              <a:latin typeface="+mj-lt"/>
            </a:endParaRPr>
          </a:p>
          <a:p>
            <a:endParaRPr lang="en-US" sz="2200" dirty="0">
              <a:latin typeface="+mj-lt"/>
            </a:endParaRPr>
          </a:p>
          <a:p>
            <a:endParaRPr lang="en-US" sz="2200" dirty="0">
              <a:latin typeface="+mj-lt"/>
            </a:endParaRPr>
          </a:p>
        </p:txBody>
      </p:sp>
    </p:spTree>
    <p:extLst>
      <p:ext uri="{BB962C8B-B14F-4D97-AF65-F5344CB8AC3E}">
        <p14:creationId xmlns:p14="http://schemas.microsoft.com/office/powerpoint/2010/main" val="246770296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Terapötik</a:t>
            </a:r>
            <a:r>
              <a:rPr lang="en-US" dirty="0"/>
              <a:t> </a:t>
            </a:r>
            <a:r>
              <a:rPr lang="en-US" dirty="0" err="1"/>
              <a:t>ve</a:t>
            </a:r>
            <a:r>
              <a:rPr lang="en-US" dirty="0"/>
              <a:t> </a:t>
            </a:r>
            <a:r>
              <a:rPr lang="en-US" dirty="0" err="1"/>
              <a:t>profesyonel</a:t>
            </a:r>
            <a:r>
              <a:rPr lang="en-US" dirty="0"/>
              <a:t> </a:t>
            </a:r>
            <a:r>
              <a:rPr lang="en-US" dirty="0" err="1"/>
              <a:t>destek</a:t>
            </a:r>
            <a:endParaRPr lang="en-US" dirty="0"/>
          </a:p>
        </p:txBody>
      </p:sp>
      <p:sp>
        <p:nvSpPr>
          <p:cNvPr id="3" name="Content Placeholder 2"/>
          <p:cNvSpPr>
            <a:spLocks noGrp="1"/>
          </p:cNvSpPr>
          <p:nvPr>
            <p:ph idx="1"/>
          </p:nvPr>
        </p:nvSpPr>
        <p:spPr>
          <a:xfrm>
            <a:off x="838200" y="1454046"/>
            <a:ext cx="10515600" cy="4722917"/>
          </a:xfrm>
        </p:spPr>
        <p:txBody>
          <a:bodyPr>
            <a:normAutofit fontScale="92500" lnSpcReduction="10000"/>
          </a:bodyPr>
          <a:lstStyle/>
          <a:p>
            <a:r>
              <a:rPr lang="en-US" dirty="0" err="1"/>
              <a:t>Duyusal</a:t>
            </a:r>
            <a:r>
              <a:rPr lang="en-US" dirty="0"/>
              <a:t> </a:t>
            </a:r>
            <a:r>
              <a:rPr lang="en-US" dirty="0" err="1"/>
              <a:t>çevre</a:t>
            </a:r>
            <a:r>
              <a:rPr lang="en-US" dirty="0"/>
              <a:t> </a:t>
            </a:r>
            <a:r>
              <a:rPr lang="en-US" dirty="0" err="1"/>
              <a:t>tek</a:t>
            </a:r>
            <a:r>
              <a:rPr lang="en-US" dirty="0"/>
              <a:t> </a:t>
            </a:r>
            <a:r>
              <a:rPr lang="en-US" dirty="0" err="1"/>
              <a:t>başına</a:t>
            </a:r>
            <a:r>
              <a:rPr lang="en-US" dirty="0"/>
              <a:t> </a:t>
            </a:r>
            <a:r>
              <a:rPr lang="en-US" dirty="0" err="1"/>
              <a:t>çocuğun</a:t>
            </a:r>
            <a:r>
              <a:rPr lang="en-US" dirty="0"/>
              <a:t> </a:t>
            </a:r>
            <a:r>
              <a:rPr lang="en-US" dirty="0" err="1"/>
              <a:t>entegrasyonunu</a:t>
            </a:r>
            <a:r>
              <a:rPr lang="en-US" dirty="0"/>
              <a:t> </a:t>
            </a:r>
            <a:r>
              <a:rPr lang="en-US" dirty="0" err="1"/>
              <a:t>desteklemez</a:t>
            </a:r>
            <a:r>
              <a:rPr lang="en-US" dirty="0"/>
              <a:t>.</a:t>
            </a:r>
          </a:p>
          <a:p>
            <a:r>
              <a:rPr lang="en-US" dirty="0" err="1"/>
              <a:t>Çocuğun</a:t>
            </a:r>
            <a:r>
              <a:rPr lang="en-US" dirty="0"/>
              <a:t> </a:t>
            </a:r>
            <a:r>
              <a:rPr lang="en-US" dirty="0" err="1"/>
              <a:t>kendini</a:t>
            </a:r>
            <a:r>
              <a:rPr lang="en-US" dirty="0"/>
              <a:t> </a:t>
            </a:r>
            <a:r>
              <a:rPr lang="en-US" dirty="0" err="1"/>
              <a:t>güvende</a:t>
            </a:r>
            <a:r>
              <a:rPr lang="en-US" dirty="0"/>
              <a:t> </a:t>
            </a:r>
            <a:r>
              <a:rPr lang="en-US" dirty="0" err="1"/>
              <a:t>ve</a:t>
            </a:r>
            <a:r>
              <a:rPr lang="en-US" dirty="0"/>
              <a:t> </a:t>
            </a:r>
            <a:r>
              <a:rPr lang="en-US" dirty="0" err="1"/>
              <a:t>rahat</a:t>
            </a:r>
            <a:r>
              <a:rPr lang="en-US" dirty="0"/>
              <a:t> </a:t>
            </a:r>
            <a:r>
              <a:rPr lang="en-US" dirty="0" err="1"/>
              <a:t>hissedebileceği</a:t>
            </a:r>
            <a:r>
              <a:rPr lang="en-US" dirty="0"/>
              <a:t>, </a:t>
            </a:r>
            <a:r>
              <a:rPr lang="en-US" dirty="0" err="1"/>
              <a:t>terapistle</a:t>
            </a:r>
            <a:r>
              <a:rPr lang="en-US" dirty="0"/>
              <a:t> </a:t>
            </a:r>
            <a:r>
              <a:rPr lang="en-US" dirty="0" err="1"/>
              <a:t>bağ</a:t>
            </a:r>
            <a:r>
              <a:rPr lang="en-US" dirty="0"/>
              <a:t> </a:t>
            </a:r>
            <a:r>
              <a:rPr lang="en-US" dirty="0" err="1"/>
              <a:t>kurabileceği</a:t>
            </a:r>
            <a:r>
              <a:rPr lang="en-US" dirty="0"/>
              <a:t> </a:t>
            </a:r>
            <a:r>
              <a:rPr lang="en-US" dirty="0" err="1"/>
              <a:t>pozitif</a:t>
            </a:r>
            <a:r>
              <a:rPr lang="en-US" dirty="0"/>
              <a:t> </a:t>
            </a:r>
            <a:r>
              <a:rPr lang="en-US" dirty="0" err="1"/>
              <a:t>bir</a:t>
            </a:r>
            <a:r>
              <a:rPr lang="en-US" dirty="0"/>
              <a:t> </a:t>
            </a:r>
            <a:r>
              <a:rPr lang="en-US" dirty="0" err="1"/>
              <a:t>atmosfer</a:t>
            </a:r>
            <a:r>
              <a:rPr lang="en-US" dirty="0"/>
              <a:t> (</a:t>
            </a:r>
            <a:r>
              <a:rPr lang="en-US" dirty="0" err="1"/>
              <a:t>J.Aires</a:t>
            </a:r>
            <a:r>
              <a:rPr lang="en-US" dirty="0"/>
              <a:t> </a:t>
            </a:r>
            <a:r>
              <a:rPr lang="en-US" dirty="0" err="1"/>
              <a:t>bunu</a:t>
            </a:r>
            <a:r>
              <a:rPr lang="en-US" dirty="0"/>
              <a:t> “</a:t>
            </a:r>
            <a:r>
              <a:rPr lang="en-US" dirty="0" err="1"/>
              <a:t>zevk</a:t>
            </a:r>
            <a:r>
              <a:rPr lang="en-US" dirty="0"/>
              <a:t> </a:t>
            </a:r>
            <a:r>
              <a:rPr lang="en-US" dirty="0" err="1"/>
              <a:t>bağı</a:t>
            </a:r>
            <a:r>
              <a:rPr lang="en-US" dirty="0"/>
              <a:t>” </a:t>
            </a:r>
            <a:r>
              <a:rPr lang="en-US" dirty="0" err="1"/>
              <a:t>olarak</a:t>
            </a:r>
            <a:r>
              <a:rPr lang="en-US" dirty="0"/>
              <a:t> </a:t>
            </a:r>
            <a:r>
              <a:rPr lang="en-US" dirty="0" err="1"/>
              <a:t>tanımlamıştır</a:t>
            </a:r>
            <a:r>
              <a:rPr lang="en-US" dirty="0"/>
              <a:t>)</a:t>
            </a:r>
          </a:p>
          <a:p>
            <a:r>
              <a:rPr lang="en-US" dirty="0" err="1"/>
              <a:t>İskele</a:t>
            </a:r>
            <a:r>
              <a:rPr lang="en-US" dirty="0"/>
              <a:t> - </a:t>
            </a:r>
            <a:r>
              <a:rPr lang="en-US" dirty="0" err="1"/>
              <a:t>ebeveynlerin</a:t>
            </a:r>
            <a:r>
              <a:rPr lang="en-US" dirty="0"/>
              <a:t> </a:t>
            </a:r>
            <a:r>
              <a:rPr lang="en-US" dirty="0" err="1"/>
              <a:t>bir</a:t>
            </a:r>
            <a:r>
              <a:rPr lang="en-US" dirty="0"/>
              <a:t> </a:t>
            </a:r>
            <a:r>
              <a:rPr lang="en-US" dirty="0" err="1"/>
              <a:t>çocuğun</a:t>
            </a:r>
            <a:r>
              <a:rPr lang="en-US" dirty="0"/>
              <a:t> </a:t>
            </a:r>
            <a:r>
              <a:rPr lang="en-US" dirty="0" err="1"/>
              <a:t>başarılarını</a:t>
            </a:r>
            <a:r>
              <a:rPr lang="en-US" dirty="0"/>
              <a:t>, </a:t>
            </a:r>
            <a:r>
              <a:rPr lang="en-US" dirty="0" err="1"/>
              <a:t>büyüme</a:t>
            </a:r>
            <a:r>
              <a:rPr lang="en-US" dirty="0"/>
              <a:t> </a:t>
            </a:r>
            <a:r>
              <a:rPr lang="en-US" dirty="0" err="1"/>
              <a:t>için</a:t>
            </a:r>
            <a:r>
              <a:rPr lang="en-US" dirty="0"/>
              <a:t> </a:t>
            </a:r>
            <a:r>
              <a:rPr lang="en-US" dirty="0" err="1"/>
              <a:t>gerekli</a:t>
            </a:r>
            <a:r>
              <a:rPr lang="en-US" dirty="0"/>
              <a:t> </a:t>
            </a:r>
            <a:r>
              <a:rPr lang="en-US" dirty="0" err="1"/>
              <a:t>beceri</a:t>
            </a:r>
            <a:r>
              <a:rPr lang="en-US" dirty="0"/>
              <a:t> </a:t>
            </a:r>
            <a:r>
              <a:rPr lang="en-US" dirty="0" err="1"/>
              <a:t>ve</a:t>
            </a:r>
            <a:r>
              <a:rPr lang="en-US" dirty="0"/>
              <a:t> </a:t>
            </a:r>
            <a:r>
              <a:rPr lang="en-US" dirty="0" err="1"/>
              <a:t>yeterlilikleri</a:t>
            </a:r>
            <a:r>
              <a:rPr lang="en-US" dirty="0"/>
              <a:t> </a:t>
            </a:r>
            <a:r>
              <a:rPr lang="en-US" dirty="0" err="1"/>
              <a:t>geliştirmek</a:t>
            </a:r>
            <a:r>
              <a:rPr lang="en-US" dirty="0"/>
              <a:t> </a:t>
            </a:r>
            <a:r>
              <a:rPr lang="en-US" dirty="0" err="1"/>
              <a:t>için</a:t>
            </a:r>
            <a:r>
              <a:rPr lang="en-US" dirty="0"/>
              <a:t> </a:t>
            </a:r>
            <a:r>
              <a:rPr lang="en-US" dirty="0" err="1"/>
              <a:t>mevcut</a:t>
            </a:r>
            <a:r>
              <a:rPr lang="en-US" dirty="0"/>
              <a:t> </a:t>
            </a:r>
            <a:r>
              <a:rPr lang="en-US" dirty="0" err="1"/>
              <a:t>yeteneklerinin</a:t>
            </a:r>
            <a:r>
              <a:rPr lang="en-US" dirty="0"/>
              <a:t> </a:t>
            </a:r>
            <a:r>
              <a:rPr lang="en-US" dirty="0" err="1"/>
              <a:t>ötesinde</a:t>
            </a:r>
            <a:r>
              <a:rPr lang="en-US" dirty="0"/>
              <a:t> </a:t>
            </a:r>
            <a:r>
              <a:rPr lang="en-US" dirty="0" err="1"/>
              <a:t>desteklediği</a:t>
            </a:r>
            <a:r>
              <a:rPr lang="en-US" dirty="0"/>
              <a:t> </a:t>
            </a:r>
            <a:r>
              <a:rPr lang="en-US" dirty="0" err="1"/>
              <a:t>bir</a:t>
            </a:r>
            <a:r>
              <a:rPr lang="en-US" dirty="0"/>
              <a:t> </a:t>
            </a:r>
            <a:r>
              <a:rPr lang="en-US" dirty="0" err="1"/>
              <a:t>süreç</a:t>
            </a:r>
            <a:endParaRPr lang="en-US" dirty="0"/>
          </a:p>
          <a:p>
            <a:r>
              <a:rPr lang="en-US" dirty="0"/>
              <a:t>"</a:t>
            </a:r>
            <a:r>
              <a:rPr lang="en-US" dirty="0" err="1"/>
              <a:t>Bir</a:t>
            </a:r>
            <a:r>
              <a:rPr lang="en-US" dirty="0"/>
              <a:t> </a:t>
            </a:r>
            <a:r>
              <a:rPr lang="en-US" dirty="0" err="1"/>
              <a:t>terapistin</a:t>
            </a:r>
            <a:r>
              <a:rPr lang="en-US" dirty="0"/>
              <a:t> </a:t>
            </a:r>
            <a:r>
              <a:rPr lang="en-US" dirty="0" err="1"/>
              <a:t>veya</a:t>
            </a:r>
            <a:r>
              <a:rPr lang="en-US" dirty="0"/>
              <a:t> </a:t>
            </a:r>
            <a:r>
              <a:rPr lang="en-US" dirty="0" err="1"/>
              <a:t>başka</a:t>
            </a:r>
            <a:r>
              <a:rPr lang="en-US" dirty="0"/>
              <a:t> </a:t>
            </a:r>
            <a:r>
              <a:rPr lang="en-US" dirty="0" err="1"/>
              <a:t>bir</a:t>
            </a:r>
            <a:r>
              <a:rPr lang="en-US" dirty="0"/>
              <a:t> </a:t>
            </a:r>
            <a:r>
              <a:rPr lang="en-US" dirty="0" err="1"/>
              <a:t>asistanın</a:t>
            </a:r>
            <a:r>
              <a:rPr lang="en-US" dirty="0"/>
              <a:t>, </a:t>
            </a:r>
            <a:r>
              <a:rPr lang="en-US" dirty="0" err="1"/>
              <a:t>bir</a:t>
            </a:r>
            <a:r>
              <a:rPr lang="en-US" dirty="0"/>
              <a:t> </a:t>
            </a:r>
            <a:r>
              <a:rPr lang="en-US" dirty="0" err="1"/>
              <a:t>görevin</a:t>
            </a:r>
            <a:r>
              <a:rPr lang="en-US" dirty="0"/>
              <a:t> </a:t>
            </a:r>
            <a:r>
              <a:rPr lang="en-US" dirty="0" err="1"/>
              <a:t>çocuğun</a:t>
            </a:r>
            <a:r>
              <a:rPr lang="en-US" dirty="0"/>
              <a:t> </a:t>
            </a:r>
            <a:r>
              <a:rPr lang="en-US" dirty="0" err="1"/>
              <a:t>becerilerine</a:t>
            </a:r>
            <a:r>
              <a:rPr lang="en-US" dirty="0"/>
              <a:t> </a:t>
            </a:r>
            <a:r>
              <a:rPr lang="en-US" dirty="0" err="1"/>
              <a:t>uymayan</a:t>
            </a:r>
            <a:r>
              <a:rPr lang="en-US" dirty="0"/>
              <a:t> </a:t>
            </a:r>
            <a:r>
              <a:rPr lang="en-US" dirty="0" err="1"/>
              <a:t>öğelerini</a:t>
            </a:r>
            <a:r>
              <a:rPr lang="en-US" dirty="0"/>
              <a:t> </a:t>
            </a:r>
            <a:r>
              <a:rPr lang="en-US" dirty="0" err="1"/>
              <a:t>ayarlayıp</a:t>
            </a:r>
            <a:r>
              <a:rPr lang="en-US" dirty="0"/>
              <a:t> </a:t>
            </a:r>
            <a:r>
              <a:rPr lang="en-US" dirty="0" err="1"/>
              <a:t>kontrol</a:t>
            </a:r>
            <a:r>
              <a:rPr lang="en-US" dirty="0"/>
              <a:t> </a:t>
            </a:r>
            <a:r>
              <a:rPr lang="en-US" dirty="0" err="1"/>
              <a:t>ettiği</a:t>
            </a:r>
            <a:r>
              <a:rPr lang="en-US" dirty="0"/>
              <a:t>, </a:t>
            </a:r>
            <a:r>
              <a:rPr lang="en-US" dirty="0" err="1"/>
              <a:t>çocuğun</a:t>
            </a:r>
            <a:r>
              <a:rPr lang="en-US" dirty="0"/>
              <a:t> </a:t>
            </a:r>
            <a:r>
              <a:rPr lang="en-US" dirty="0" err="1"/>
              <a:t>kendi</a:t>
            </a:r>
            <a:r>
              <a:rPr lang="en-US" dirty="0"/>
              <a:t> </a:t>
            </a:r>
            <a:r>
              <a:rPr lang="en-US" dirty="0" err="1"/>
              <a:t>yetenekleri</a:t>
            </a:r>
            <a:r>
              <a:rPr lang="en-US" dirty="0"/>
              <a:t> </a:t>
            </a:r>
            <a:r>
              <a:rPr lang="en-US" dirty="0" err="1"/>
              <a:t>dahilindeki</a:t>
            </a:r>
            <a:r>
              <a:rPr lang="en-US" dirty="0"/>
              <a:t> </a:t>
            </a:r>
            <a:r>
              <a:rPr lang="en-US" dirty="0" err="1"/>
              <a:t>öğelere</a:t>
            </a:r>
            <a:r>
              <a:rPr lang="en-US" dirty="0"/>
              <a:t> </a:t>
            </a:r>
            <a:r>
              <a:rPr lang="en-US" dirty="0" err="1"/>
              <a:t>odaklanmasına</a:t>
            </a:r>
            <a:r>
              <a:rPr lang="en-US" dirty="0"/>
              <a:t> </a:t>
            </a:r>
            <a:r>
              <a:rPr lang="en-US" dirty="0" err="1"/>
              <a:t>izin</a:t>
            </a:r>
            <a:r>
              <a:rPr lang="en-US" dirty="0"/>
              <a:t> </a:t>
            </a:r>
            <a:r>
              <a:rPr lang="en-US" dirty="0" err="1"/>
              <a:t>vererek</a:t>
            </a:r>
            <a:r>
              <a:rPr lang="en-US" dirty="0"/>
              <a:t>, </a:t>
            </a:r>
            <a:r>
              <a:rPr lang="en-US" dirty="0" err="1"/>
              <a:t>böylece</a:t>
            </a:r>
            <a:r>
              <a:rPr lang="en-US" dirty="0"/>
              <a:t> </a:t>
            </a:r>
            <a:r>
              <a:rPr lang="en-US" dirty="0" err="1"/>
              <a:t>görevde</a:t>
            </a:r>
            <a:r>
              <a:rPr lang="en-US" dirty="0"/>
              <a:t> </a:t>
            </a:r>
            <a:r>
              <a:rPr lang="en-US" dirty="0" err="1"/>
              <a:t>başarıya</a:t>
            </a:r>
            <a:r>
              <a:rPr lang="en-US" dirty="0"/>
              <a:t> </a:t>
            </a:r>
            <a:r>
              <a:rPr lang="en-US" dirty="0" err="1"/>
              <a:t>ulaşması</a:t>
            </a:r>
            <a:r>
              <a:rPr lang="en-US" dirty="0"/>
              <a:t> </a:t>
            </a:r>
            <a:r>
              <a:rPr lang="en-US" dirty="0" err="1"/>
              <a:t>sürecidir</a:t>
            </a:r>
            <a:r>
              <a:rPr lang="en-US" dirty="0"/>
              <a:t>. "</a:t>
            </a:r>
          </a:p>
          <a:p>
            <a:r>
              <a:rPr lang="en-US" dirty="0" err="1"/>
              <a:t>Duyusal</a:t>
            </a:r>
            <a:r>
              <a:rPr lang="en-US" dirty="0"/>
              <a:t> </a:t>
            </a:r>
            <a:r>
              <a:rPr lang="en-US" dirty="0" err="1"/>
              <a:t>entegrasyon</a:t>
            </a:r>
            <a:r>
              <a:rPr lang="en-US" dirty="0"/>
              <a:t>: </a:t>
            </a:r>
            <a:r>
              <a:rPr lang="en-US" dirty="0" err="1"/>
              <a:t>Teori</a:t>
            </a:r>
            <a:r>
              <a:rPr lang="en-US" dirty="0"/>
              <a:t> </a:t>
            </a:r>
            <a:r>
              <a:rPr lang="en-US" dirty="0" err="1"/>
              <a:t>ve</a:t>
            </a:r>
            <a:r>
              <a:rPr lang="en-US" dirty="0"/>
              <a:t> </a:t>
            </a:r>
            <a:r>
              <a:rPr lang="en-US" dirty="0" err="1"/>
              <a:t>pratik</a:t>
            </a:r>
            <a:r>
              <a:rPr lang="en-US" dirty="0"/>
              <a:t>. FA Davis. (Bundy, Lane </a:t>
            </a:r>
            <a:r>
              <a:rPr lang="en-US" dirty="0" err="1"/>
              <a:t>ve</a:t>
            </a:r>
            <a:r>
              <a:rPr lang="en-US" dirty="0"/>
              <a:t> </a:t>
            </a:r>
            <a:r>
              <a:rPr lang="en-US" dirty="0" err="1"/>
              <a:t>Marray</a:t>
            </a:r>
            <a:r>
              <a:rPr lang="en-US" dirty="0"/>
              <a:t>, 2002)</a:t>
            </a:r>
            <a:endParaRPr lang="en-US" dirty="0"/>
          </a:p>
        </p:txBody>
      </p:sp>
    </p:spTree>
    <p:extLst>
      <p:ext uri="{BB962C8B-B14F-4D97-AF65-F5344CB8AC3E}">
        <p14:creationId xmlns:p14="http://schemas.microsoft.com/office/powerpoint/2010/main" val="3931268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çok duyusal ortam</a:t>
            </a:r>
            <a:endParaRPr lang="en-US" dirty="0"/>
          </a:p>
        </p:txBody>
      </p:sp>
      <p:sp>
        <p:nvSpPr>
          <p:cNvPr id="3" name="Content Placeholder 2"/>
          <p:cNvSpPr>
            <a:spLocks noGrp="1"/>
          </p:cNvSpPr>
          <p:nvPr>
            <p:ph idx="1"/>
          </p:nvPr>
        </p:nvSpPr>
        <p:spPr/>
        <p:txBody>
          <a:bodyPr/>
          <a:lstStyle/>
          <a:p>
            <a:r>
              <a:rPr lang="lv-LV" dirty="0"/>
              <a:t>Tüm duyuları uyarmaya adanmış yapay olarak oluşturulmuş ortam.</a:t>
            </a:r>
          </a:p>
          <a:p>
            <a:r>
              <a:rPr lang="lv-LV" dirty="0"/>
              <a:t>Oda, bireyin kendi kendini seçmesini sağlayarak güçlendirmek için tasarlanmış güvenli, konforlu, talepsiz bir ortamdır.</a:t>
            </a:r>
          </a:p>
          <a:p>
            <a:r>
              <a:rPr lang="lv-LV" dirty="0"/>
              <a:t>Oda veya alan, neden-sonuç ilişkileri sağlayan pasif ve/veya etkileşimli olabilir.</a:t>
            </a:r>
          </a:p>
          <a:p>
            <a:r>
              <a:rPr lang="lv-LV" dirty="0"/>
              <a:t>Odadaki eylem, katılımcı, yetenekli refakatçi ve çevrenin kendisi arasında üç yönlü bir etkileşimle kolaylaştırılır.</a:t>
            </a:r>
          </a:p>
        </p:txBody>
      </p:sp>
    </p:spTree>
    <p:extLst>
      <p:ext uri="{BB962C8B-B14F-4D97-AF65-F5344CB8AC3E}">
        <p14:creationId xmlns:p14="http://schemas.microsoft.com/office/powerpoint/2010/main" val="615693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çok duyusal ortam</a:t>
            </a:r>
            <a:endParaRPr lang="en-US" dirty="0"/>
          </a:p>
        </p:txBody>
      </p:sp>
      <p:sp>
        <p:nvSpPr>
          <p:cNvPr id="3" name="Content Placeholder 2"/>
          <p:cNvSpPr>
            <a:spLocks noGrp="1"/>
          </p:cNvSpPr>
          <p:nvPr>
            <p:ph idx="1"/>
          </p:nvPr>
        </p:nvSpPr>
        <p:spPr/>
        <p:txBody>
          <a:bodyPr>
            <a:normAutofit/>
          </a:bodyPr>
          <a:lstStyle/>
          <a:p>
            <a:r>
              <a:rPr lang="en-US" dirty="0"/>
              <a:t>Pratik </a:t>
            </a:r>
            <a:r>
              <a:rPr lang="en-US" dirty="0" err="1"/>
              <a:t>gelişimde</a:t>
            </a:r>
            <a:r>
              <a:rPr lang="en-US" dirty="0"/>
              <a:t> </a:t>
            </a:r>
            <a:r>
              <a:rPr lang="en-US" dirty="0" err="1"/>
              <a:t>duyusal</a:t>
            </a:r>
            <a:r>
              <a:rPr lang="en-US" dirty="0"/>
              <a:t> </a:t>
            </a:r>
            <a:r>
              <a:rPr lang="en-US" dirty="0" err="1"/>
              <a:t>entegrasyonun</a:t>
            </a:r>
            <a:r>
              <a:rPr lang="en-US" dirty="0"/>
              <a:t> en </a:t>
            </a:r>
            <a:r>
              <a:rPr lang="en-US" dirty="0" err="1"/>
              <a:t>önemli</a:t>
            </a:r>
            <a:r>
              <a:rPr lang="en-US" dirty="0"/>
              <a:t> </a:t>
            </a:r>
            <a:r>
              <a:rPr lang="en-US" dirty="0" err="1"/>
              <a:t>yolu</a:t>
            </a:r>
            <a:r>
              <a:rPr lang="en-US" dirty="0"/>
              <a:t>, </a:t>
            </a:r>
            <a:r>
              <a:rPr lang="en-US" dirty="0" err="1"/>
              <a:t>uygun</a:t>
            </a:r>
            <a:r>
              <a:rPr lang="en-US" dirty="0"/>
              <a:t> </a:t>
            </a:r>
            <a:r>
              <a:rPr lang="en-US" dirty="0" err="1"/>
              <a:t>düzeyde</a:t>
            </a:r>
            <a:r>
              <a:rPr lang="en-US" dirty="0"/>
              <a:t> </a:t>
            </a:r>
            <a:r>
              <a:rPr lang="en-US" dirty="0" err="1"/>
              <a:t>bir</a:t>
            </a:r>
            <a:r>
              <a:rPr lang="en-US" dirty="0"/>
              <a:t> </a:t>
            </a:r>
            <a:r>
              <a:rPr lang="en-US" dirty="0" err="1"/>
              <a:t>çevrenin</a:t>
            </a:r>
            <a:r>
              <a:rPr lang="en-US" dirty="0"/>
              <a:t> </a:t>
            </a:r>
            <a:r>
              <a:rPr lang="en-US" dirty="0" err="1"/>
              <a:t>sağlanmasıdır</a:t>
            </a:r>
            <a:r>
              <a:rPr lang="en-US" dirty="0"/>
              <a:t>.</a:t>
            </a:r>
          </a:p>
          <a:p>
            <a:r>
              <a:rPr lang="en-US" dirty="0" err="1"/>
              <a:t>Erişilebilirlik</a:t>
            </a:r>
            <a:r>
              <a:rPr lang="en-US" dirty="0"/>
              <a:t> - </a:t>
            </a:r>
            <a:r>
              <a:rPr lang="en-US" dirty="0" err="1"/>
              <a:t>ortam</a:t>
            </a:r>
            <a:r>
              <a:rPr lang="en-US" dirty="0"/>
              <a:t> </a:t>
            </a:r>
            <a:r>
              <a:rPr lang="en-US" dirty="0" err="1"/>
              <a:t>ve</a:t>
            </a:r>
            <a:r>
              <a:rPr lang="en-US" dirty="0"/>
              <a:t> </a:t>
            </a:r>
            <a:r>
              <a:rPr lang="en-US" dirty="0" err="1"/>
              <a:t>ekipman</a:t>
            </a:r>
            <a:r>
              <a:rPr lang="en-US" dirty="0"/>
              <a:t> </a:t>
            </a:r>
            <a:r>
              <a:rPr lang="en-US" dirty="0" err="1"/>
              <a:t>iletişimi</a:t>
            </a:r>
            <a:r>
              <a:rPr lang="en-US" dirty="0"/>
              <a:t> motive </a:t>
            </a:r>
            <a:r>
              <a:rPr lang="en-US" dirty="0" err="1"/>
              <a:t>eder</a:t>
            </a:r>
            <a:r>
              <a:rPr lang="en-US" dirty="0"/>
              <a:t> </a:t>
            </a:r>
            <a:r>
              <a:rPr lang="en-US" dirty="0" err="1"/>
              <a:t>ve</a:t>
            </a:r>
            <a:r>
              <a:rPr lang="en-US" dirty="0"/>
              <a:t> </a:t>
            </a:r>
            <a:r>
              <a:rPr lang="en-US" dirty="0" err="1"/>
              <a:t>kolaylaştırır</a:t>
            </a:r>
            <a:endParaRPr lang="en-US" dirty="0"/>
          </a:p>
          <a:p>
            <a:r>
              <a:rPr lang="en-US" dirty="0"/>
              <a:t>"Yakın </a:t>
            </a:r>
            <a:r>
              <a:rPr lang="en-US" dirty="0" err="1"/>
              <a:t>gelişim</a:t>
            </a:r>
            <a:r>
              <a:rPr lang="en-US" dirty="0"/>
              <a:t>" </a:t>
            </a:r>
            <a:r>
              <a:rPr lang="en-US" dirty="0" err="1"/>
              <a:t>bölgesinde</a:t>
            </a:r>
            <a:r>
              <a:rPr lang="en-US" dirty="0"/>
              <a:t> </a:t>
            </a:r>
            <a:r>
              <a:rPr lang="en-US" dirty="0" err="1"/>
              <a:t>çalışmak</a:t>
            </a:r>
            <a:r>
              <a:rPr lang="en-US" dirty="0"/>
              <a:t>, </a:t>
            </a:r>
            <a:r>
              <a:rPr lang="en-US" dirty="0" err="1"/>
              <a:t>dokunmaya</a:t>
            </a:r>
            <a:r>
              <a:rPr lang="en-US" dirty="0"/>
              <a:t> (</a:t>
            </a:r>
            <a:r>
              <a:rPr lang="en-US" dirty="0" err="1"/>
              <a:t>ince</a:t>
            </a:r>
            <a:r>
              <a:rPr lang="en-US" dirty="0"/>
              <a:t> motor </a:t>
            </a:r>
            <a:r>
              <a:rPr lang="en-US" dirty="0" err="1"/>
              <a:t>becerilere</a:t>
            </a:r>
            <a:r>
              <a:rPr lang="en-US" dirty="0"/>
              <a:t>) </a:t>
            </a:r>
            <a:r>
              <a:rPr lang="en-US" dirty="0" err="1"/>
              <a:t>dikkati</a:t>
            </a:r>
            <a:r>
              <a:rPr lang="en-US" dirty="0"/>
              <a:t> </a:t>
            </a:r>
            <a:r>
              <a:rPr lang="en-US" dirty="0" err="1"/>
              <a:t>vurgulamak</a:t>
            </a:r>
            <a:r>
              <a:rPr lang="en-US" dirty="0"/>
              <a:t>, </a:t>
            </a:r>
            <a:r>
              <a:rPr lang="en-US" dirty="0" err="1"/>
              <a:t>dengeyi</a:t>
            </a:r>
            <a:r>
              <a:rPr lang="en-US" dirty="0"/>
              <a:t> </a:t>
            </a:r>
            <a:r>
              <a:rPr lang="en-US" dirty="0" err="1"/>
              <a:t>korumak</a:t>
            </a:r>
            <a:r>
              <a:rPr lang="en-US" dirty="0"/>
              <a:t> </a:t>
            </a:r>
            <a:r>
              <a:rPr lang="en-US" dirty="0" err="1"/>
              <a:t>ve</a:t>
            </a:r>
            <a:r>
              <a:rPr lang="en-US" dirty="0"/>
              <a:t> </a:t>
            </a:r>
            <a:r>
              <a:rPr lang="en-US" dirty="0" err="1"/>
              <a:t>propriosepsiyon</a:t>
            </a:r>
            <a:endParaRPr lang="en-US" dirty="0"/>
          </a:p>
          <a:p>
            <a:r>
              <a:rPr lang="en-US" dirty="0" err="1"/>
              <a:t>Güvenlik</a:t>
            </a:r>
            <a:r>
              <a:rPr lang="en-US" dirty="0"/>
              <a:t> en </a:t>
            </a:r>
            <a:r>
              <a:rPr lang="en-US" dirty="0" err="1"/>
              <a:t>önemli</a:t>
            </a:r>
            <a:r>
              <a:rPr lang="en-US" dirty="0"/>
              <a:t> </a:t>
            </a:r>
            <a:r>
              <a:rPr lang="en-US" dirty="0" err="1"/>
              <a:t>unsurdur</a:t>
            </a:r>
            <a:endParaRPr lang="en-US" dirty="0"/>
          </a:p>
          <a:p>
            <a:r>
              <a:rPr lang="en-US" dirty="0" err="1"/>
              <a:t>Ergenler</a:t>
            </a:r>
            <a:r>
              <a:rPr lang="en-US" dirty="0"/>
              <a:t> </a:t>
            </a:r>
            <a:r>
              <a:rPr lang="en-US" dirty="0" err="1"/>
              <a:t>ve</a:t>
            </a:r>
            <a:r>
              <a:rPr lang="en-US" dirty="0"/>
              <a:t> </a:t>
            </a:r>
            <a:r>
              <a:rPr lang="en-US" dirty="0" err="1"/>
              <a:t>Yetişkinler</a:t>
            </a:r>
            <a:r>
              <a:rPr lang="en-US" dirty="0"/>
              <a:t> </a:t>
            </a:r>
            <a:r>
              <a:rPr lang="en-US" dirty="0" err="1"/>
              <a:t>için</a:t>
            </a:r>
            <a:r>
              <a:rPr lang="en-US" dirty="0"/>
              <a:t> </a:t>
            </a:r>
            <a:r>
              <a:rPr lang="en-US" dirty="0" err="1"/>
              <a:t>Duyusal</a:t>
            </a:r>
            <a:r>
              <a:rPr lang="en-US" dirty="0"/>
              <a:t> </a:t>
            </a:r>
            <a:r>
              <a:rPr lang="en-US" dirty="0" err="1"/>
              <a:t>Modülasyon</a:t>
            </a:r>
            <a:r>
              <a:rPr lang="en-US" dirty="0"/>
              <a:t> </a:t>
            </a:r>
            <a:r>
              <a:rPr lang="en-US" dirty="0" err="1"/>
              <a:t>Programı</a:t>
            </a:r>
            <a:r>
              <a:rPr lang="en-US" dirty="0"/>
              <a:t> (Champagne, 2017)</a:t>
            </a:r>
            <a:endParaRPr lang="en-US" dirty="0"/>
          </a:p>
        </p:txBody>
      </p:sp>
    </p:spTree>
    <p:extLst>
      <p:ext uri="{BB962C8B-B14F-4D97-AF65-F5344CB8AC3E}">
        <p14:creationId xmlns:p14="http://schemas.microsoft.com/office/powerpoint/2010/main" val="4009401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çok duyusal ortam</a:t>
            </a:r>
            <a:endParaRPr lang="en-US" dirty="0"/>
          </a:p>
        </p:txBody>
      </p:sp>
      <p:sp>
        <p:nvSpPr>
          <p:cNvPr id="3" name="Content Placeholder 2"/>
          <p:cNvSpPr>
            <a:spLocks noGrp="1"/>
          </p:cNvSpPr>
          <p:nvPr>
            <p:ph idx="1"/>
          </p:nvPr>
        </p:nvSpPr>
        <p:spPr/>
        <p:txBody>
          <a:bodyPr/>
          <a:lstStyle/>
          <a:p>
            <a:r>
              <a:rPr lang="en-US" dirty="0" err="1"/>
              <a:t>Yeterli</a:t>
            </a:r>
            <a:r>
              <a:rPr lang="en-US" dirty="0"/>
              <a:t> </a:t>
            </a:r>
            <a:r>
              <a:rPr lang="en-US" dirty="0" err="1"/>
              <a:t>sıklıkta</a:t>
            </a:r>
            <a:r>
              <a:rPr lang="en-US" dirty="0"/>
              <a:t>, </a:t>
            </a:r>
            <a:r>
              <a:rPr lang="en-US" dirty="0" err="1"/>
              <a:t>yoğunlukta</a:t>
            </a:r>
            <a:r>
              <a:rPr lang="en-US" dirty="0"/>
              <a:t> </a:t>
            </a:r>
            <a:r>
              <a:rPr lang="en-US" dirty="0" err="1"/>
              <a:t>ve</a:t>
            </a:r>
            <a:r>
              <a:rPr lang="en-US" dirty="0"/>
              <a:t> </a:t>
            </a:r>
            <a:r>
              <a:rPr lang="en-US" dirty="0" err="1"/>
              <a:t>sürede</a:t>
            </a:r>
            <a:r>
              <a:rPr lang="en-US" dirty="0"/>
              <a:t> </a:t>
            </a:r>
            <a:r>
              <a:rPr lang="en-US" dirty="0" err="1"/>
              <a:t>üretilen</a:t>
            </a:r>
            <a:r>
              <a:rPr lang="en-US" dirty="0"/>
              <a:t> </a:t>
            </a:r>
            <a:r>
              <a:rPr lang="en-US" dirty="0" err="1"/>
              <a:t>çok-duyulu</a:t>
            </a:r>
            <a:r>
              <a:rPr lang="en-US" dirty="0"/>
              <a:t> </a:t>
            </a:r>
            <a:r>
              <a:rPr lang="en-US" dirty="0" err="1"/>
              <a:t>uyarım</a:t>
            </a:r>
            <a:r>
              <a:rPr lang="en-US" dirty="0"/>
              <a:t>, </a:t>
            </a:r>
            <a:r>
              <a:rPr lang="en-US" dirty="0" err="1"/>
              <a:t>artan</a:t>
            </a:r>
            <a:r>
              <a:rPr lang="en-US" dirty="0"/>
              <a:t> </a:t>
            </a:r>
            <a:r>
              <a:rPr lang="en-US" dirty="0" err="1"/>
              <a:t>fonksiyonel</a:t>
            </a:r>
            <a:r>
              <a:rPr lang="en-US" dirty="0"/>
              <a:t> </a:t>
            </a:r>
            <a:r>
              <a:rPr lang="en-US" dirty="0" err="1"/>
              <a:t>aktivite</a:t>
            </a:r>
            <a:r>
              <a:rPr lang="en-US" dirty="0"/>
              <a:t> </a:t>
            </a:r>
            <a:r>
              <a:rPr lang="en-US" dirty="0" err="1"/>
              <a:t>ve</a:t>
            </a:r>
            <a:r>
              <a:rPr lang="en-US" dirty="0"/>
              <a:t> </a:t>
            </a:r>
            <a:r>
              <a:rPr lang="en-US" dirty="0" err="1"/>
              <a:t>öğrenmeye</a:t>
            </a:r>
            <a:r>
              <a:rPr lang="en-US" dirty="0"/>
              <a:t> </a:t>
            </a:r>
            <a:r>
              <a:rPr lang="en-US" dirty="0" err="1"/>
              <a:t>izin</a:t>
            </a:r>
            <a:r>
              <a:rPr lang="en-US" dirty="0"/>
              <a:t> </a:t>
            </a:r>
            <a:r>
              <a:rPr lang="en-US" dirty="0" err="1"/>
              <a:t>veren</a:t>
            </a:r>
            <a:r>
              <a:rPr lang="en-US" dirty="0"/>
              <a:t> </a:t>
            </a:r>
            <a:r>
              <a:rPr lang="en-US" dirty="0" err="1"/>
              <a:t>daha</a:t>
            </a:r>
            <a:r>
              <a:rPr lang="en-US" dirty="0"/>
              <a:t> organize </a:t>
            </a:r>
            <a:r>
              <a:rPr lang="en-US" dirty="0" err="1"/>
              <a:t>bir</a:t>
            </a:r>
            <a:r>
              <a:rPr lang="en-US" dirty="0"/>
              <a:t> </a:t>
            </a:r>
            <a:r>
              <a:rPr lang="en-US" dirty="0" err="1"/>
              <a:t>beyne</a:t>
            </a:r>
            <a:r>
              <a:rPr lang="en-US" dirty="0"/>
              <a:t> </a:t>
            </a:r>
            <a:r>
              <a:rPr lang="en-US" dirty="0" err="1"/>
              <a:t>yol</a:t>
            </a:r>
            <a:r>
              <a:rPr lang="en-US" dirty="0"/>
              <a:t> </a:t>
            </a:r>
            <a:r>
              <a:rPr lang="en-US" dirty="0" err="1"/>
              <a:t>açan</a:t>
            </a:r>
            <a:r>
              <a:rPr lang="en-US" dirty="0"/>
              <a:t> </a:t>
            </a:r>
            <a:r>
              <a:rPr lang="en-US" dirty="0" err="1"/>
              <a:t>beyin</a:t>
            </a:r>
            <a:r>
              <a:rPr lang="en-US" dirty="0"/>
              <a:t> </a:t>
            </a:r>
            <a:r>
              <a:rPr lang="en-US" dirty="0" err="1"/>
              <a:t>uyarılışını</a:t>
            </a:r>
            <a:r>
              <a:rPr lang="en-US" dirty="0"/>
              <a:t> </a:t>
            </a:r>
            <a:r>
              <a:rPr lang="en-US" dirty="0" err="1"/>
              <a:t>artırır</a:t>
            </a:r>
            <a:r>
              <a:rPr lang="en-US" dirty="0"/>
              <a:t>.</a:t>
            </a:r>
          </a:p>
          <a:p>
            <a:r>
              <a:rPr lang="en-US" dirty="0" err="1"/>
              <a:t>Tekrarlanan</a:t>
            </a:r>
            <a:r>
              <a:rPr lang="en-US" dirty="0"/>
              <a:t> </a:t>
            </a:r>
            <a:r>
              <a:rPr lang="en-US" dirty="0" err="1"/>
              <a:t>hareket</a:t>
            </a:r>
            <a:r>
              <a:rPr lang="en-US" dirty="0"/>
              <a:t>, </a:t>
            </a:r>
            <a:r>
              <a:rPr lang="en-US" dirty="0" err="1"/>
              <a:t>ses</a:t>
            </a:r>
            <a:r>
              <a:rPr lang="en-US" dirty="0"/>
              <a:t>, </a:t>
            </a:r>
            <a:r>
              <a:rPr lang="en-US" dirty="0" err="1"/>
              <a:t>dokunma</a:t>
            </a:r>
            <a:r>
              <a:rPr lang="en-US" dirty="0"/>
              <a:t> </a:t>
            </a:r>
            <a:r>
              <a:rPr lang="en-US" dirty="0" err="1"/>
              <a:t>ve</a:t>
            </a:r>
            <a:r>
              <a:rPr lang="en-US" dirty="0"/>
              <a:t> </a:t>
            </a:r>
            <a:r>
              <a:rPr lang="en-US" dirty="0" err="1"/>
              <a:t>görsel</a:t>
            </a:r>
            <a:r>
              <a:rPr lang="en-US" dirty="0"/>
              <a:t> </a:t>
            </a:r>
            <a:r>
              <a:rPr lang="en-US" dirty="0" err="1"/>
              <a:t>egzersizleri</a:t>
            </a:r>
            <a:r>
              <a:rPr lang="en-US" dirty="0"/>
              <a:t> </a:t>
            </a:r>
            <a:r>
              <a:rPr lang="en-US" dirty="0" err="1"/>
              <a:t>kullanan</a:t>
            </a:r>
            <a:r>
              <a:rPr lang="en-US" dirty="0"/>
              <a:t> </a:t>
            </a:r>
            <a:r>
              <a:rPr lang="en-US" dirty="0" err="1"/>
              <a:t>yoğun</a:t>
            </a:r>
            <a:r>
              <a:rPr lang="en-US" dirty="0"/>
              <a:t> </a:t>
            </a:r>
            <a:r>
              <a:rPr lang="en-US" dirty="0" err="1"/>
              <a:t>duyusal</a:t>
            </a:r>
            <a:r>
              <a:rPr lang="en-US" dirty="0"/>
              <a:t> </a:t>
            </a:r>
            <a:r>
              <a:rPr lang="en-US" dirty="0" err="1"/>
              <a:t>uyarım</a:t>
            </a:r>
            <a:r>
              <a:rPr lang="en-US" dirty="0"/>
              <a:t> </a:t>
            </a:r>
            <a:r>
              <a:rPr lang="en-US" dirty="0" err="1"/>
              <a:t>periyotları</a:t>
            </a:r>
            <a:r>
              <a:rPr lang="en-US" dirty="0"/>
              <a:t>, </a:t>
            </a:r>
            <a:r>
              <a:rPr lang="en-US" dirty="0" err="1"/>
              <a:t>beyinde</a:t>
            </a:r>
            <a:r>
              <a:rPr lang="en-US" dirty="0"/>
              <a:t> </a:t>
            </a:r>
            <a:r>
              <a:rPr lang="en-US" dirty="0" err="1"/>
              <a:t>hasar</a:t>
            </a:r>
            <a:r>
              <a:rPr lang="en-US" dirty="0"/>
              <a:t> </a:t>
            </a:r>
            <a:r>
              <a:rPr lang="en-US" dirty="0" err="1"/>
              <a:t>görmüş</a:t>
            </a:r>
            <a:r>
              <a:rPr lang="en-US" dirty="0"/>
              <a:t> </a:t>
            </a:r>
            <a:r>
              <a:rPr lang="en-US" dirty="0" err="1"/>
              <a:t>veya</a:t>
            </a:r>
            <a:r>
              <a:rPr lang="en-US" dirty="0"/>
              <a:t> </a:t>
            </a:r>
            <a:r>
              <a:rPr lang="en-US" dirty="0" err="1"/>
              <a:t>gelişmemiş</a:t>
            </a:r>
            <a:r>
              <a:rPr lang="en-US" dirty="0"/>
              <a:t> </a:t>
            </a:r>
            <a:r>
              <a:rPr lang="en-US" dirty="0" err="1"/>
              <a:t>yeni</a:t>
            </a:r>
            <a:r>
              <a:rPr lang="en-US" dirty="0"/>
              <a:t> </a:t>
            </a:r>
            <a:r>
              <a:rPr lang="en-US" dirty="0" err="1"/>
              <a:t>sinir</a:t>
            </a:r>
            <a:r>
              <a:rPr lang="en-US" dirty="0"/>
              <a:t> </a:t>
            </a:r>
            <a:r>
              <a:rPr lang="en-US" dirty="0" err="1"/>
              <a:t>yolları</a:t>
            </a:r>
            <a:r>
              <a:rPr lang="en-US" dirty="0"/>
              <a:t> </a:t>
            </a:r>
            <a:r>
              <a:rPr lang="en-US" dirty="0" err="1"/>
              <a:t>oluşturmaya</a:t>
            </a:r>
            <a:r>
              <a:rPr lang="en-US" dirty="0"/>
              <a:t> </a:t>
            </a:r>
            <a:r>
              <a:rPr lang="en-US" dirty="0" err="1"/>
              <a:t>yavaş</a:t>
            </a:r>
            <a:r>
              <a:rPr lang="en-US" dirty="0"/>
              <a:t> </a:t>
            </a:r>
            <a:r>
              <a:rPr lang="en-US" dirty="0" err="1"/>
              <a:t>yavaş</a:t>
            </a:r>
            <a:r>
              <a:rPr lang="en-US" dirty="0"/>
              <a:t> </a:t>
            </a:r>
            <a:r>
              <a:rPr lang="en-US" dirty="0" err="1"/>
              <a:t>yardımcı</a:t>
            </a:r>
            <a:r>
              <a:rPr lang="en-US" dirty="0"/>
              <a:t> </a:t>
            </a:r>
            <a:r>
              <a:rPr lang="en-US" dirty="0" err="1"/>
              <a:t>olur</a:t>
            </a:r>
            <a:r>
              <a:rPr lang="en-US" dirty="0"/>
              <a:t> (</a:t>
            </a:r>
            <a:r>
              <a:rPr lang="en-US" dirty="0" err="1"/>
              <a:t>DeBoer</a:t>
            </a:r>
            <a:r>
              <a:rPr lang="en-US" dirty="0"/>
              <a:t> &amp; </a:t>
            </a:r>
            <a:r>
              <a:rPr lang="en-US" dirty="0" err="1"/>
              <a:t>Sutanto</a:t>
            </a:r>
            <a:r>
              <a:rPr lang="en-US" dirty="0"/>
              <a:t>, 1997; Robbins, 2000)</a:t>
            </a:r>
            <a:endParaRPr lang="en-US" dirty="0"/>
          </a:p>
        </p:txBody>
      </p:sp>
    </p:spTree>
    <p:extLst>
      <p:ext uri="{BB962C8B-B14F-4D97-AF65-F5344CB8AC3E}">
        <p14:creationId xmlns:p14="http://schemas.microsoft.com/office/powerpoint/2010/main" val="2571297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Çocuk</a:t>
            </a:r>
            <a:r>
              <a:rPr lang="en-US" dirty="0"/>
              <a:t> </a:t>
            </a:r>
            <a:r>
              <a:rPr lang="en-US" dirty="0" err="1"/>
              <a:t>merkezli</a:t>
            </a:r>
            <a:r>
              <a:rPr lang="en-US" dirty="0"/>
              <a:t> </a:t>
            </a:r>
            <a:r>
              <a:rPr lang="en-US" dirty="0" err="1"/>
              <a:t>müdahale</a:t>
            </a:r>
            <a:endParaRPr lang="en-US" dirty="0"/>
          </a:p>
        </p:txBody>
      </p:sp>
      <p:sp>
        <p:nvSpPr>
          <p:cNvPr id="3" name="Content Placeholder 2"/>
          <p:cNvSpPr>
            <a:spLocks noGrp="1"/>
          </p:cNvSpPr>
          <p:nvPr>
            <p:ph idx="1"/>
          </p:nvPr>
        </p:nvSpPr>
        <p:spPr>
          <a:xfrm>
            <a:off x="838200" y="1349115"/>
            <a:ext cx="10515600" cy="5366478"/>
          </a:xfrm>
        </p:spPr>
        <p:txBody>
          <a:bodyPr>
            <a:normAutofit/>
          </a:bodyPr>
          <a:lstStyle/>
          <a:p>
            <a:r>
              <a:rPr lang="en-US" dirty="0" err="1"/>
              <a:t>Çocuk</a:t>
            </a:r>
            <a:r>
              <a:rPr lang="en-US" dirty="0"/>
              <a:t> </a:t>
            </a:r>
            <a:r>
              <a:rPr lang="en-US" dirty="0" err="1"/>
              <a:t>merkezli</a:t>
            </a:r>
            <a:r>
              <a:rPr lang="en-US" dirty="0"/>
              <a:t> </a:t>
            </a:r>
            <a:r>
              <a:rPr lang="en-US" dirty="0" err="1"/>
              <a:t>bir</a:t>
            </a:r>
            <a:r>
              <a:rPr lang="en-US" dirty="0"/>
              <a:t> </a:t>
            </a:r>
            <a:r>
              <a:rPr lang="en-US" dirty="0" err="1"/>
              <a:t>oturumda</a:t>
            </a:r>
            <a:r>
              <a:rPr lang="en-US" dirty="0"/>
              <a:t>, </a:t>
            </a:r>
            <a:r>
              <a:rPr lang="en-US" dirty="0" err="1"/>
              <a:t>çocuğun</a:t>
            </a:r>
            <a:r>
              <a:rPr lang="en-US" dirty="0"/>
              <a:t> </a:t>
            </a:r>
            <a:r>
              <a:rPr lang="en-US" dirty="0" err="1"/>
              <a:t>tepkisi</a:t>
            </a:r>
            <a:r>
              <a:rPr lang="en-US" dirty="0"/>
              <a:t> </a:t>
            </a:r>
            <a:r>
              <a:rPr lang="en-US" dirty="0" err="1"/>
              <a:t>yetişkin</a:t>
            </a:r>
            <a:r>
              <a:rPr lang="en-US" dirty="0"/>
              <a:t> </a:t>
            </a:r>
            <a:r>
              <a:rPr lang="en-US" dirty="0" err="1"/>
              <a:t>rehberliği</a:t>
            </a:r>
            <a:r>
              <a:rPr lang="en-US" dirty="0"/>
              <a:t> </a:t>
            </a:r>
            <a:r>
              <a:rPr lang="en-US" dirty="0" err="1"/>
              <a:t>ile</a:t>
            </a:r>
            <a:r>
              <a:rPr lang="en-US" dirty="0"/>
              <a:t> </a:t>
            </a:r>
            <a:r>
              <a:rPr lang="en-US" dirty="0" err="1"/>
              <a:t>değil</a:t>
            </a:r>
            <a:r>
              <a:rPr lang="en-US" dirty="0"/>
              <a:t>, </a:t>
            </a:r>
            <a:r>
              <a:rPr lang="en-US" dirty="0" err="1"/>
              <a:t>aktivite</a:t>
            </a:r>
            <a:r>
              <a:rPr lang="en-US" dirty="0"/>
              <a:t> </a:t>
            </a:r>
            <a:r>
              <a:rPr lang="en-US" dirty="0" err="1"/>
              <a:t>ve</a:t>
            </a:r>
            <a:r>
              <a:rPr lang="en-US" dirty="0"/>
              <a:t> </a:t>
            </a:r>
            <a:r>
              <a:rPr lang="en-US" dirty="0" err="1"/>
              <a:t>iletişim</a:t>
            </a:r>
            <a:r>
              <a:rPr lang="en-US" dirty="0"/>
              <a:t> </a:t>
            </a:r>
            <a:r>
              <a:rPr lang="en-US" dirty="0" err="1"/>
              <a:t>tarafından</a:t>
            </a:r>
            <a:r>
              <a:rPr lang="en-US" dirty="0"/>
              <a:t> </a:t>
            </a:r>
            <a:r>
              <a:rPr lang="en-US" dirty="0" err="1"/>
              <a:t>belirlenir</a:t>
            </a:r>
            <a:r>
              <a:rPr lang="en-US" dirty="0"/>
              <a:t>.</a:t>
            </a:r>
          </a:p>
          <a:p>
            <a:r>
              <a:rPr lang="en-US" dirty="0" err="1"/>
              <a:t>Terapist</a:t>
            </a:r>
            <a:r>
              <a:rPr lang="en-US" dirty="0"/>
              <a:t>, </a:t>
            </a:r>
            <a:r>
              <a:rPr lang="en-US" dirty="0" err="1"/>
              <a:t>kendi</a:t>
            </a:r>
            <a:r>
              <a:rPr lang="en-US" dirty="0"/>
              <a:t> </a:t>
            </a:r>
            <a:r>
              <a:rPr lang="en-US" dirty="0" err="1"/>
              <a:t>oyunlarını</a:t>
            </a:r>
            <a:r>
              <a:rPr lang="en-US" dirty="0"/>
              <a:t>, </a:t>
            </a:r>
            <a:r>
              <a:rPr lang="en-US" dirty="0" err="1"/>
              <a:t>çevrelerini</a:t>
            </a:r>
            <a:r>
              <a:rPr lang="en-US" dirty="0"/>
              <a:t> </a:t>
            </a:r>
            <a:r>
              <a:rPr lang="en-US" dirty="0" err="1"/>
              <a:t>ya</a:t>
            </a:r>
            <a:r>
              <a:rPr lang="en-US" dirty="0"/>
              <a:t> da </a:t>
            </a:r>
            <a:r>
              <a:rPr lang="en-US" dirty="0" err="1"/>
              <a:t>iletişimlerini</a:t>
            </a:r>
            <a:r>
              <a:rPr lang="en-US" dirty="0"/>
              <a:t> </a:t>
            </a:r>
            <a:r>
              <a:rPr lang="en-US" dirty="0" err="1"/>
              <a:t>yaratmak</a:t>
            </a:r>
            <a:r>
              <a:rPr lang="en-US" dirty="0"/>
              <a:t> </a:t>
            </a:r>
            <a:r>
              <a:rPr lang="en-US" dirty="0" err="1"/>
              <a:t>için</a:t>
            </a:r>
            <a:r>
              <a:rPr lang="en-US" dirty="0"/>
              <a:t> minimum </a:t>
            </a:r>
            <a:r>
              <a:rPr lang="en-US" dirty="0" err="1"/>
              <a:t>fırsatlara</a:t>
            </a:r>
            <a:r>
              <a:rPr lang="en-US" dirty="0"/>
              <a:t> </a:t>
            </a:r>
            <a:r>
              <a:rPr lang="en-US" dirty="0" err="1"/>
              <a:t>sahip</a:t>
            </a:r>
            <a:r>
              <a:rPr lang="en-US" dirty="0"/>
              <a:t> </a:t>
            </a:r>
            <a:r>
              <a:rPr lang="en-US" dirty="0" err="1"/>
              <a:t>olan</a:t>
            </a:r>
            <a:r>
              <a:rPr lang="en-US" dirty="0"/>
              <a:t> </a:t>
            </a:r>
            <a:r>
              <a:rPr lang="en-US" dirty="0" err="1"/>
              <a:t>çocuklara</a:t>
            </a:r>
            <a:r>
              <a:rPr lang="en-US" dirty="0"/>
              <a:t> </a:t>
            </a:r>
            <a:r>
              <a:rPr lang="en-US" dirty="0" err="1"/>
              <a:t>uyarlanmış</a:t>
            </a:r>
            <a:r>
              <a:rPr lang="en-US" dirty="0"/>
              <a:t> </a:t>
            </a:r>
            <a:r>
              <a:rPr lang="en-US" dirty="0" err="1"/>
              <a:t>bir</a:t>
            </a:r>
            <a:r>
              <a:rPr lang="en-US" dirty="0"/>
              <a:t> </a:t>
            </a:r>
            <a:r>
              <a:rPr lang="en-US" dirty="0" err="1"/>
              <a:t>ortam</a:t>
            </a:r>
            <a:r>
              <a:rPr lang="en-US" dirty="0"/>
              <a:t> </a:t>
            </a:r>
            <a:r>
              <a:rPr lang="en-US" dirty="0" err="1"/>
              <a:t>sağlar</a:t>
            </a:r>
            <a:r>
              <a:rPr lang="en-US" dirty="0"/>
              <a:t>. Bu </a:t>
            </a:r>
            <a:r>
              <a:rPr lang="en-US" dirty="0" err="1"/>
              <a:t>yapıda</a:t>
            </a:r>
            <a:r>
              <a:rPr lang="en-US" dirty="0"/>
              <a:t> </a:t>
            </a:r>
            <a:r>
              <a:rPr lang="en-US" dirty="0" err="1"/>
              <a:t>çocuk</a:t>
            </a:r>
            <a:r>
              <a:rPr lang="en-US" dirty="0"/>
              <a:t> </a:t>
            </a:r>
            <a:r>
              <a:rPr lang="en-US" dirty="0" err="1"/>
              <a:t>seçim</a:t>
            </a:r>
            <a:r>
              <a:rPr lang="en-US" dirty="0"/>
              <a:t> </a:t>
            </a:r>
            <a:r>
              <a:rPr lang="en-US" dirty="0" err="1"/>
              <a:t>yapma</a:t>
            </a:r>
            <a:r>
              <a:rPr lang="en-US" dirty="0"/>
              <a:t> </a:t>
            </a:r>
            <a:r>
              <a:rPr lang="en-US" dirty="0" err="1"/>
              <a:t>ve</a:t>
            </a:r>
            <a:r>
              <a:rPr lang="en-US" dirty="0"/>
              <a:t> </a:t>
            </a:r>
            <a:r>
              <a:rPr lang="en-US" dirty="0" err="1"/>
              <a:t>etkileşimlerini</a:t>
            </a:r>
            <a:r>
              <a:rPr lang="en-US" dirty="0"/>
              <a:t> </a:t>
            </a:r>
            <a:r>
              <a:rPr lang="en-US" dirty="0" err="1"/>
              <a:t>planlama</a:t>
            </a:r>
            <a:r>
              <a:rPr lang="en-US" dirty="0"/>
              <a:t> </a:t>
            </a:r>
            <a:r>
              <a:rPr lang="en-US" dirty="0" err="1"/>
              <a:t>fırsatına</a:t>
            </a:r>
            <a:r>
              <a:rPr lang="en-US" dirty="0"/>
              <a:t> </a:t>
            </a:r>
            <a:r>
              <a:rPr lang="en-US" dirty="0" err="1"/>
              <a:t>sahiptir</a:t>
            </a:r>
            <a:r>
              <a:rPr lang="en-US" dirty="0"/>
              <a:t>.</a:t>
            </a:r>
          </a:p>
          <a:p>
            <a:r>
              <a:rPr lang="en-US" dirty="0" err="1"/>
              <a:t>Aktiviteler</a:t>
            </a:r>
            <a:r>
              <a:rPr lang="en-US" dirty="0"/>
              <a:t>, </a:t>
            </a:r>
            <a:r>
              <a:rPr lang="en-US" dirty="0" err="1"/>
              <a:t>çocuğun</a:t>
            </a:r>
            <a:r>
              <a:rPr lang="en-US" dirty="0"/>
              <a:t> motor </a:t>
            </a:r>
            <a:r>
              <a:rPr lang="en-US" dirty="0" err="1"/>
              <a:t>becerilerini</a:t>
            </a:r>
            <a:r>
              <a:rPr lang="en-US" dirty="0"/>
              <a:t>, </a:t>
            </a:r>
            <a:r>
              <a:rPr lang="en-US" dirty="0" err="1"/>
              <a:t>organizasyon</a:t>
            </a:r>
            <a:r>
              <a:rPr lang="en-US" dirty="0"/>
              <a:t> </a:t>
            </a:r>
            <a:r>
              <a:rPr lang="en-US" dirty="0" err="1"/>
              <a:t>becerilerini</a:t>
            </a:r>
            <a:r>
              <a:rPr lang="en-US" dirty="0"/>
              <a:t> </a:t>
            </a:r>
            <a:r>
              <a:rPr lang="en-US" dirty="0" err="1"/>
              <a:t>ve</a:t>
            </a:r>
            <a:r>
              <a:rPr lang="en-US" dirty="0"/>
              <a:t> </a:t>
            </a:r>
            <a:r>
              <a:rPr lang="en-US" dirty="0" err="1"/>
              <a:t>aktivitelerini</a:t>
            </a:r>
            <a:r>
              <a:rPr lang="en-US" dirty="0"/>
              <a:t> </a:t>
            </a:r>
            <a:r>
              <a:rPr lang="en-US" dirty="0" err="1"/>
              <a:t>ve</a:t>
            </a:r>
            <a:r>
              <a:rPr lang="en-US" dirty="0"/>
              <a:t> </a:t>
            </a:r>
            <a:r>
              <a:rPr lang="en-US" dirty="0" err="1"/>
              <a:t>çevresini</a:t>
            </a:r>
            <a:r>
              <a:rPr lang="en-US" dirty="0"/>
              <a:t> </a:t>
            </a:r>
            <a:r>
              <a:rPr lang="en-US" dirty="0" err="1"/>
              <a:t>planlama</a:t>
            </a:r>
            <a:r>
              <a:rPr lang="en-US" dirty="0"/>
              <a:t> </a:t>
            </a:r>
            <a:r>
              <a:rPr lang="en-US" dirty="0" err="1"/>
              <a:t>ve</a:t>
            </a:r>
            <a:r>
              <a:rPr lang="en-US" dirty="0"/>
              <a:t> organize </a:t>
            </a:r>
            <a:r>
              <a:rPr lang="en-US" dirty="0" err="1"/>
              <a:t>etme</a:t>
            </a:r>
            <a:r>
              <a:rPr lang="en-US" dirty="0"/>
              <a:t> </a:t>
            </a:r>
            <a:r>
              <a:rPr lang="en-US" dirty="0" err="1"/>
              <a:t>becerisini</a:t>
            </a:r>
            <a:r>
              <a:rPr lang="en-US" dirty="0"/>
              <a:t> </a:t>
            </a:r>
            <a:r>
              <a:rPr lang="en-US" dirty="0" err="1"/>
              <a:t>zorlarken</a:t>
            </a:r>
            <a:r>
              <a:rPr lang="en-US" dirty="0"/>
              <a:t> optimal </a:t>
            </a:r>
            <a:r>
              <a:rPr lang="en-US" dirty="0" err="1"/>
              <a:t>düzeyde</a:t>
            </a:r>
            <a:r>
              <a:rPr lang="en-US" dirty="0"/>
              <a:t> </a:t>
            </a:r>
            <a:r>
              <a:rPr lang="en-US" dirty="0" err="1"/>
              <a:t>uyarılma</a:t>
            </a:r>
            <a:r>
              <a:rPr lang="en-US" dirty="0"/>
              <a:t>, </a:t>
            </a:r>
            <a:r>
              <a:rPr lang="en-US" dirty="0" err="1"/>
              <a:t>dikkat</a:t>
            </a:r>
            <a:r>
              <a:rPr lang="en-US" dirty="0"/>
              <a:t> </a:t>
            </a:r>
            <a:r>
              <a:rPr lang="en-US" dirty="0" err="1"/>
              <a:t>ve</a:t>
            </a:r>
            <a:r>
              <a:rPr lang="en-US" dirty="0"/>
              <a:t> </a:t>
            </a:r>
            <a:r>
              <a:rPr lang="en-US" dirty="0" err="1"/>
              <a:t>olumlu</a:t>
            </a:r>
            <a:r>
              <a:rPr lang="en-US" dirty="0"/>
              <a:t> </a:t>
            </a:r>
            <a:r>
              <a:rPr lang="en-US" dirty="0" err="1"/>
              <a:t>bir</a:t>
            </a:r>
            <a:r>
              <a:rPr lang="en-US" dirty="0"/>
              <a:t> </a:t>
            </a:r>
            <a:r>
              <a:rPr lang="en-US" dirty="0" err="1"/>
              <a:t>duygusal</a:t>
            </a:r>
            <a:r>
              <a:rPr lang="en-US" dirty="0"/>
              <a:t> durum </a:t>
            </a:r>
            <a:r>
              <a:rPr lang="en-US" dirty="0" err="1"/>
              <a:t>sürdürmesine</a:t>
            </a:r>
            <a:r>
              <a:rPr lang="en-US" dirty="0"/>
              <a:t> </a:t>
            </a:r>
            <a:r>
              <a:rPr lang="en-US" dirty="0" err="1"/>
              <a:t>izin</a:t>
            </a:r>
            <a:r>
              <a:rPr lang="en-US" dirty="0"/>
              <a:t> </a:t>
            </a:r>
            <a:r>
              <a:rPr lang="en-US" dirty="0" err="1"/>
              <a:t>vermek</a:t>
            </a:r>
            <a:r>
              <a:rPr lang="en-US" dirty="0"/>
              <a:t> </a:t>
            </a:r>
            <a:r>
              <a:rPr lang="en-US" dirty="0" err="1"/>
              <a:t>için</a:t>
            </a:r>
            <a:r>
              <a:rPr lang="en-US" dirty="0"/>
              <a:t> </a:t>
            </a:r>
            <a:r>
              <a:rPr lang="en-US" dirty="0" err="1"/>
              <a:t>gerektiği</a:t>
            </a:r>
            <a:r>
              <a:rPr lang="en-US" dirty="0"/>
              <a:t> </a:t>
            </a:r>
            <a:r>
              <a:rPr lang="en-US" dirty="0" err="1"/>
              <a:t>gibi</a:t>
            </a:r>
            <a:r>
              <a:rPr lang="en-US" dirty="0"/>
              <a:t> </a:t>
            </a:r>
            <a:r>
              <a:rPr lang="en-US" dirty="0" err="1"/>
              <a:t>değiştirilir</a:t>
            </a:r>
            <a:r>
              <a:rPr lang="en-US" dirty="0"/>
              <a:t>. Her </a:t>
            </a:r>
            <a:r>
              <a:rPr lang="en-US" dirty="0" err="1"/>
              <a:t>gün</a:t>
            </a:r>
            <a:r>
              <a:rPr lang="en-US" dirty="0"/>
              <a:t> </a:t>
            </a:r>
            <a:r>
              <a:rPr lang="en-US" dirty="0" err="1"/>
              <a:t>otizmli</a:t>
            </a:r>
            <a:r>
              <a:rPr lang="en-US" dirty="0"/>
              <a:t> </a:t>
            </a:r>
            <a:r>
              <a:rPr lang="en-US" dirty="0" err="1"/>
              <a:t>çocukların</a:t>
            </a:r>
            <a:r>
              <a:rPr lang="en-US" dirty="0"/>
              <a:t> </a:t>
            </a:r>
            <a:r>
              <a:rPr lang="en-US" dirty="0" err="1"/>
              <a:t>ailelerinin</a:t>
            </a:r>
            <a:r>
              <a:rPr lang="en-US" dirty="0"/>
              <a:t> </a:t>
            </a:r>
            <a:r>
              <a:rPr lang="en-US" dirty="0" err="1"/>
              <a:t>rutinleri</a:t>
            </a:r>
            <a:r>
              <a:rPr lang="en-US" dirty="0"/>
              <a:t>: </a:t>
            </a:r>
            <a:r>
              <a:rPr lang="en-US" dirty="0" err="1"/>
              <a:t>Duyusal</a:t>
            </a:r>
            <a:r>
              <a:rPr lang="en-US" dirty="0"/>
              <a:t> </a:t>
            </a:r>
            <a:r>
              <a:rPr lang="en-US" dirty="0" err="1"/>
              <a:t>işleme</a:t>
            </a:r>
            <a:r>
              <a:rPr lang="en-US" dirty="0"/>
              <a:t> </a:t>
            </a:r>
            <a:r>
              <a:rPr lang="en-US" dirty="0" err="1"/>
              <a:t>güçlüklerinin</a:t>
            </a:r>
            <a:r>
              <a:rPr lang="en-US" dirty="0"/>
              <a:t> </a:t>
            </a:r>
            <a:r>
              <a:rPr lang="en-US" dirty="0" err="1"/>
              <a:t>aile</a:t>
            </a:r>
            <a:r>
              <a:rPr lang="en-US" dirty="0"/>
              <a:t> </a:t>
            </a:r>
            <a:r>
              <a:rPr lang="en-US" dirty="0" err="1"/>
              <a:t>üzerindeki</a:t>
            </a:r>
            <a:r>
              <a:rPr lang="en-US" dirty="0"/>
              <a:t> </a:t>
            </a:r>
            <a:r>
              <a:rPr lang="en-US" dirty="0" err="1"/>
              <a:t>etkisinin</a:t>
            </a:r>
            <a:r>
              <a:rPr lang="en-US" dirty="0"/>
              <a:t> </a:t>
            </a:r>
            <a:r>
              <a:rPr lang="en-US" dirty="0" err="1"/>
              <a:t>incelenmesi</a:t>
            </a:r>
            <a:r>
              <a:rPr lang="en-US" dirty="0"/>
              <a:t> (</a:t>
            </a:r>
            <a:r>
              <a:rPr lang="en-US" dirty="0" err="1"/>
              <a:t>Schaaf</a:t>
            </a:r>
            <a:r>
              <a:rPr lang="en-US" dirty="0"/>
              <a:t> </a:t>
            </a:r>
            <a:r>
              <a:rPr lang="en-US" dirty="0" err="1"/>
              <a:t>ve</a:t>
            </a:r>
            <a:r>
              <a:rPr lang="en-US" dirty="0"/>
              <a:t> ark., 2011)</a:t>
            </a:r>
            <a:endParaRPr lang="en-US" sz="2000" dirty="0"/>
          </a:p>
        </p:txBody>
      </p:sp>
    </p:spTree>
    <p:extLst>
      <p:ext uri="{BB962C8B-B14F-4D97-AF65-F5344CB8AC3E}">
        <p14:creationId xmlns:p14="http://schemas.microsoft.com/office/powerpoint/2010/main" val="1993058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Müdahale olarak oyun ve oyunlar</a:t>
            </a:r>
            <a:endParaRPr lang="en-US" dirty="0"/>
          </a:p>
        </p:txBody>
      </p:sp>
      <p:sp>
        <p:nvSpPr>
          <p:cNvPr id="3" name="Content Placeholder 2"/>
          <p:cNvSpPr>
            <a:spLocks noGrp="1"/>
          </p:cNvSpPr>
          <p:nvPr>
            <p:ph idx="1"/>
          </p:nvPr>
        </p:nvSpPr>
        <p:spPr/>
        <p:txBody>
          <a:bodyPr>
            <a:normAutofit lnSpcReduction="10000"/>
          </a:bodyPr>
          <a:lstStyle/>
          <a:p>
            <a:r>
              <a:rPr lang="en-US" dirty="0" err="1"/>
              <a:t>Terapist</a:t>
            </a:r>
            <a:r>
              <a:rPr lang="en-US" dirty="0"/>
              <a:t>, </a:t>
            </a:r>
            <a:r>
              <a:rPr lang="en-US" dirty="0" err="1"/>
              <a:t>çocuğun</a:t>
            </a:r>
            <a:r>
              <a:rPr lang="en-US" dirty="0"/>
              <a:t> </a:t>
            </a:r>
            <a:r>
              <a:rPr lang="en-US" dirty="0" err="1"/>
              <a:t>önerdiği</a:t>
            </a:r>
            <a:r>
              <a:rPr lang="en-US" dirty="0"/>
              <a:t> </a:t>
            </a:r>
            <a:r>
              <a:rPr lang="en-US" dirty="0" err="1"/>
              <a:t>fikirleri</a:t>
            </a:r>
            <a:r>
              <a:rPr lang="en-US" dirty="0"/>
              <a:t> </a:t>
            </a:r>
            <a:r>
              <a:rPr lang="en-US" dirty="0" err="1"/>
              <a:t>genişleterek</a:t>
            </a:r>
            <a:r>
              <a:rPr lang="en-US" dirty="0"/>
              <a:t> </a:t>
            </a:r>
            <a:r>
              <a:rPr lang="en-US" dirty="0" err="1"/>
              <a:t>çocuğu</a:t>
            </a:r>
            <a:r>
              <a:rPr lang="en-US" dirty="0"/>
              <a:t> </a:t>
            </a:r>
            <a:r>
              <a:rPr lang="en-US" dirty="0" err="1"/>
              <a:t>tedavi</a:t>
            </a:r>
            <a:r>
              <a:rPr lang="en-US" dirty="0"/>
              <a:t> </a:t>
            </a:r>
            <a:r>
              <a:rPr lang="en-US" dirty="0" err="1"/>
              <a:t>sürecine</a:t>
            </a:r>
            <a:r>
              <a:rPr lang="en-US" dirty="0"/>
              <a:t> </a:t>
            </a:r>
            <a:r>
              <a:rPr lang="en-US" dirty="0" err="1"/>
              <a:t>aktif</a:t>
            </a:r>
            <a:r>
              <a:rPr lang="en-US" dirty="0"/>
              <a:t> </a:t>
            </a:r>
            <a:r>
              <a:rPr lang="en-US" dirty="0" err="1"/>
              <a:t>bir</a:t>
            </a:r>
            <a:r>
              <a:rPr lang="en-US" dirty="0"/>
              <a:t> </a:t>
            </a:r>
            <a:r>
              <a:rPr lang="en-US" dirty="0" err="1"/>
              <a:t>ortak</a:t>
            </a:r>
            <a:r>
              <a:rPr lang="en-US" dirty="0"/>
              <a:t> </a:t>
            </a:r>
            <a:r>
              <a:rPr lang="en-US" dirty="0" err="1"/>
              <a:t>olarak</a:t>
            </a:r>
            <a:r>
              <a:rPr lang="en-US" dirty="0"/>
              <a:t> </a:t>
            </a:r>
            <a:r>
              <a:rPr lang="en-US" dirty="0" err="1"/>
              <a:t>dahil</a:t>
            </a:r>
            <a:r>
              <a:rPr lang="en-US" dirty="0"/>
              <a:t> </a:t>
            </a:r>
            <a:r>
              <a:rPr lang="en-US" dirty="0" err="1"/>
              <a:t>eder</a:t>
            </a:r>
            <a:r>
              <a:rPr lang="en-US" dirty="0"/>
              <a:t>.</a:t>
            </a:r>
          </a:p>
          <a:p>
            <a:r>
              <a:rPr lang="en-US" dirty="0" err="1"/>
              <a:t>Rol</a:t>
            </a:r>
            <a:r>
              <a:rPr lang="en-US" dirty="0"/>
              <a:t> </a:t>
            </a:r>
            <a:r>
              <a:rPr lang="en-US" dirty="0" err="1"/>
              <a:t>yapma</a:t>
            </a:r>
            <a:r>
              <a:rPr lang="en-US" dirty="0"/>
              <a:t> </a:t>
            </a:r>
            <a:r>
              <a:rPr lang="en-US" dirty="0" err="1"/>
              <a:t>oyunları</a:t>
            </a:r>
            <a:r>
              <a:rPr lang="en-US" dirty="0"/>
              <a:t> </a:t>
            </a:r>
            <a:r>
              <a:rPr lang="en-US" dirty="0" err="1"/>
              <a:t>ve</a:t>
            </a:r>
            <a:r>
              <a:rPr lang="en-US" dirty="0"/>
              <a:t> </a:t>
            </a:r>
            <a:r>
              <a:rPr lang="en-US" dirty="0" err="1"/>
              <a:t>yaratıcı</a:t>
            </a:r>
            <a:r>
              <a:rPr lang="en-US" dirty="0"/>
              <a:t> </a:t>
            </a:r>
            <a:r>
              <a:rPr lang="en-US" dirty="0" err="1"/>
              <a:t>temalar</a:t>
            </a:r>
            <a:endParaRPr lang="en-US" dirty="0"/>
          </a:p>
          <a:p>
            <a:r>
              <a:rPr lang="en-US" dirty="0" err="1"/>
              <a:t>Çocuğun</a:t>
            </a:r>
            <a:r>
              <a:rPr lang="en-US" dirty="0"/>
              <a:t> </a:t>
            </a:r>
            <a:r>
              <a:rPr lang="en-US" dirty="0" err="1"/>
              <a:t>yetenek</a:t>
            </a:r>
            <a:r>
              <a:rPr lang="en-US" dirty="0"/>
              <a:t> </a:t>
            </a:r>
            <a:r>
              <a:rPr lang="en-US" dirty="0" err="1"/>
              <a:t>düzeyini</a:t>
            </a:r>
            <a:r>
              <a:rPr lang="en-US" dirty="0"/>
              <a:t>, </a:t>
            </a:r>
            <a:r>
              <a:rPr lang="en-US" dirty="0" err="1"/>
              <a:t>duyusal</a:t>
            </a:r>
            <a:r>
              <a:rPr lang="en-US" dirty="0"/>
              <a:t> </a:t>
            </a:r>
            <a:r>
              <a:rPr lang="en-US" dirty="0" err="1"/>
              <a:t>duyarlılığını</a:t>
            </a:r>
            <a:r>
              <a:rPr lang="en-US" dirty="0"/>
              <a:t> </a:t>
            </a:r>
            <a:r>
              <a:rPr lang="en-US" dirty="0" err="1"/>
              <a:t>ve</a:t>
            </a:r>
            <a:r>
              <a:rPr lang="en-US" dirty="0"/>
              <a:t> </a:t>
            </a:r>
            <a:r>
              <a:rPr lang="en-US" dirty="0" err="1"/>
              <a:t>duyusal</a:t>
            </a:r>
            <a:r>
              <a:rPr lang="en-US" dirty="0"/>
              <a:t> </a:t>
            </a:r>
            <a:r>
              <a:rPr lang="en-US" dirty="0" err="1"/>
              <a:t>seçimlerini</a:t>
            </a:r>
            <a:r>
              <a:rPr lang="en-US" dirty="0"/>
              <a:t> </a:t>
            </a:r>
            <a:r>
              <a:rPr lang="en-US" dirty="0" err="1"/>
              <a:t>dikkate</a:t>
            </a:r>
            <a:r>
              <a:rPr lang="en-US" dirty="0"/>
              <a:t> </a:t>
            </a:r>
            <a:r>
              <a:rPr lang="en-US" dirty="0" err="1"/>
              <a:t>alın</a:t>
            </a:r>
            <a:endParaRPr lang="en-US" dirty="0"/>
          </a:p>
          <a:p>
            <a:r>
              <a:rPr lang="en-US" dirty="0" err="1"/>
              <a:t>Aktiviteler</a:t>
            </a:r>
            <a:r>
              <a:rPr lang="en-US" dirty="0"/>
              <a:t> </a:t>
            </a:r>
            <a:r>
              <a:rPr lang="en-US" dirty="0" err="1"/>
              <a:t>genellikle</a:t>
            </a:r>
            <a:r>
              <a:rPr lang="en-US" dirty="0"/>
              <a:t> </a:t>
            </a:r>
            <a:r>
              <a:rPr lang="en-US" dirty="0" err="1"/>
              <a:t>eğlenceli</a:t>
            </a:r>
            <a:r>
              <a:rPr lang="en-US" dirty="0"/>
              <a:t> </a:t>
            </a:r>
            <a:r>
              <a:rPr lang="en-US" dirty="0" err="1"/>
              <a:t>ve</a:t>
            </a:r>
            <a:r>
              <a:rPr lang="en-US" dirty="0"/>
              <a:t> </a:t>
            </a:r>
            <a:r>
              <a:rPr lang="en-US" dirty="0" err="1"/>
              <a:t>heyecan</a:t>
            </a:r>
            <a:r>
              <a:rPr lang="en-US" dirty="0"/>
              <a:t> </a:t>
            </a:r>
            <a:r>
              <a:rPr lang="en-US" dirty="0" err="1"/>
              <a:t>vericidir</a:t>
            </a:r>
            <a:r>
              <a:rPr lang="en-US" dirty="0"/>
              <a:t>, </a:t>
            </a:r>
            <a:r>
              <a:rPr lang="en-US" dirty="0" err="1"/>
              <a:t>bu</a:t>
            </a:r>
            <a:r>
              <a:rPr lang="en-US" dirty="0"/>
              <a:t> </a:t>
            </a:r>
            <a:r>
              <a:rPr lang="en-US" dirty="0" err="1"/>
              <a:t>nedenle</a:t>
            </a:r>
            <a:r>
              <a:rPr lang="en-US" dirty="0"/>
              <a:t> </a:t>
            </a:r>
            <a:r>
              <a:rPr lang="en-US" dirty="0" err="1"/>
              <a:t>kendilerini</a:t>
            </a:r>
            <a:r>
              <a:rPr lang="en-US" dirty="0"/>
              <a:t> motive </a:t>
            </a:r>
            <a:r>
              <a:rPr lang="en-US" dirty="0" err="1"/>
              <a:t>eder</a:t>
            </a:r>
            <a:r>
              <a:rPr lang="en-US" dirty="0"/>
              <a:t> </a:t>
            </a:r>
            <a:r>
              <a:rPr lang="en-US" dirty="0" err="1"/>
              <a:t>ve</a:t>
            </a:r>
            <a:r>
              <a:rPr lang="en-US" dirty="0"/>
              <a:t> </a:t>
            </a:r>
            <a:r>
              <a:rPr lang="en-US" dirty="0" err="1"/>
              <a:t>ödüllendirirler</a:t>
            </a:r>
            <a:r>
              <a:rPr lang="en-US" dirty="0"/>
              <a:t>.</a:t>
            </a:r>
          </a:p>
          <a:p>
            <a:r>
              <a:rPr lang="en-US" dirty="0" err="1"/>
              <a:t>Duyusal</a:t>
            </a:r>
            <a:r>
              <a:rPr lang="en-US" dirty="0"/>
              <a:t> </a:t>
            </a:r>
            <a:r>
              <a:rPr lang="en-US" dirty="0" err="1"/>
              <a:t>entegrasyon</a:t>
            </a:r>
            <a:r>
              <a:rPr lang="en-US" dirty="0"/>
              <a:t> </a:t>
            </a:r>
            <a:r>
              <a:rPr lang="en-US" dirty="0" err="1"/>
              <a:t>bozukluğu</a:t>
            </a:r>
            <a:r>
              <a:rPr lang="en-US" dirty="0"/>
              <a:t> </a:t>
            </a:r>
            <a:r>
              <a:rPr lang="en-US" dirty="0" err="1"/>
              <a:t>olan</a:t>
            </a:r>
            <a:r>
              <a:rPr lang="en-US" dirty="0"/>
              <a:t> </a:t>
            </a:r>
            <a:r>
              <a:rPr lang="en-US" dirty="0" err="1"/>
              <a:t>çocukların</a:t>
            </a:r>
            <a:r>
              <a:rPr lang="en-US" dirty="0"/>
              <a:t> </a:t>
            </a:r>
            <a:r>
              <a:rPr lang="en-US" dirty="0" err="1"/>
              <a:t>öğrenmesini</a:t>
            </a:r>
            <a:r>
              <a:rPr lang="en-US" dirty="0"/>
              <a:t> </a:t>
            </a:r>
            <a:r>
              <a:rPr lang="en-US" dirty="0" err="1"/>
              <a:t>desteklemek</a:t>
            </a:r>
            <a:r>
              <a:rPr lang="en-US" dirty="0"/>
              <a:t> </a:t>
            </a:r>
            <a:r>
              <a:rPr lang="en-US" dirty="0" err="1"/>
              <a:t>için</a:t>
            </a:r>
            <a:r>
              <a:rPr lang="en-US" dirty="0"/>
              <a:t> </a:t>
            </a:r>
            <a:r>
              <a:rPr lang="en-US" dirty="0" err="1"/>
              <a:t>harekete</a:t>
            </a:r>
            <a:r>
              <a:rPr lang="en-US" dirty="0"/>
              <a:t> </a:t>
            </a:r>
            <a:r>
              <a:rPr lang="en-US" dirty="0" err="1"/>
              <a:t>duyarlı</a:t>
            </a:r>
            <a:r>
              <a:rPr lang="en-US" dirty="0"/>
              <a:t> </a:t>
            </a:r>
            <a:r>
              <a:rPr lang="en-US" dirty="0" err="1"/>
              <a:t>oyun</a:t>
            </a:r>
            <a:r>
              <a:rPr lang="en-US" dirty="0"/>
              <a:t> </a:t>
            </a:r>
            <a:r>
              <a:rPr lang="en-US" dirty="0" err="1"/>
              <a:t>tabanlı</a:t>
            </a:r>
            <a:r>
              <a:rPr lang="en-US" dirty="0"/>
              <a:t> </a:t>
            </a:r>
            <a:r>
              <a:rPr lang="en-US" dirty="0" err="1"/>
              <a:t>bir</a:t>
            </a:r>
            <a:r>
              <a:rPr lang="en-US" dirty="0"/>
              <a:t> </a:t>
            </a:r>
            <a:r>
              <a:rPr lang="en-US" dirty="0" err="1"/>
              <a:t>terapi</a:t>
            </a:r>
            <a:r>
              <a:rPr lang="en-US" dirty="0"/>
              <a:t> (Chuang &amp; </a:t>
            </a:r>
            <a:r>
              <a:rPr lang="en-US" dirty="0" err="1"/>
              <a:t>Kuo</a:t>
            </a:r>
            <a:r>
              <a:rPr lang="en-US" dirty="0"/>
              <a:t>, 2016)</a:t>
            </a:r>
            <a:endParaRPr lang="en-US" sz="2400" i="1" dirty="0"/>
          </a:p>
        </p:txBody>
      </p:sp>
    </p:spTree>
    <p:extLst>
      <p:ext uri="{BB962C8B-B14F-4D97-AF65-F5344CB8AC3E}">
        <p14:creationId xmlns:p14="http://schemas.microsoft.com/office/powerpoint/2010/main" val="14771505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meydan okuma stratejisi</a:t>
            </a:r>
            <a:endParaRPr lang="en-US" dirty="0"/>
          </a:p>
        </p:txBody>
      </p:sp>
      <p:sp>
        <p:nvSpPr>
          <p:cNvPr id="3" name="Content Placeholder 2"/>
          <p:cNvSpPr>
            <a:spLocks noGrp="1"/>
          </p:cNvSpPr>
          <p:nvPr>
            <p:ph idx="1"/>
          </p:nvPr>
        </p:nvSpPr>
        <p:spPr/>
        <p:txBody>
          <a:bodyPr>
            <a:normAutofit/>
          </a:bodyPr>
          <a:lstStyle/>
          <a:p>
            <a:r>
              <a:rPr lang="en-US" dirty="0" err="1"/>
              <a:t>Çocuğa</a:t>
            </a:r>
            <a:r>
              <a:rPr lang="en-US" dirty="0"/>
              <a:t> </a:t>
            </a:r>
            <a:r>
              <a:rPr lang="en-US" dirty="0" err="1"/>
              <a:t>uygun</a:t>
            </a:r>
            <a:r>
              <a:rPr lang="en-US" dirty="0"/>
              <a:t> </a:t>
            </a:r>
            <a:r>
              <a:rPr lang="en-US" dirty="0" err="1"/>
              <a:t>desteği</a:t>
            </a:r>
            <a:r>
              <a:rPr lang="en-US" dirty="0"/>
              <a:t> </a:t>
            </a:r>
            <a:r>
              <a:rPr lang="en-US" dirty="0" err="1"/>
              <a:t>sağlamak</a:t>
            </a:r>
            <a:r>
              <a:rPr lang="en-US" dirty="0"/>
              <a:t> </a:t>
            </a:r>
            <a:r>
              <a:rPr lang="en-US" dirty="0" err="1"/>
              <a:t>için</a:t>
            </a:r>
            <a:r>
              <a:rPr lang="en-US" dirty="0"/>
              <a:t>, </a:t>
            </a:r>
            <a:r>
              <a:rPr lang="en-US" dirty="0" err="1"/>
              <a:t>çocuğun</a:t>
            </a:r>
            <a:r>
              <a:rPr lang="en-US" dirty="0"/>
              <a:t> </a:t>
            </a:r>
            <a:r>
              <a:rPr lang="en-US" dirty="0" err="1"/>
              <a:t>eskisinden</a:t>
            </a:r>
            <a:r>
              <a:rPr lang="en-US" dirty="0"/>
              <a:t> </a:t>
            </a:r>
            <a:r>
              <a:rPr lang="en-US" dirty="0" err="1"/>
              <a:t>daha</a:t>
            </a:r>
            <a:r>
              <a:rPr lang="en-US" dirty="0"/>
              <a:t> </a:t>
            </a:r>
            <a:r>
              <a:rPr lang="en-US" dirty="0" err="1"/>
              <a:t>karmaşık</a:t>
            </a:r>
            <a:r>
              <a:rPr lang="en-US" dirty="0"/>
              <a:t> </a:t>
            </a:r>
            <a:r>
              <a:rPr lang="en-US" dirty="0" err="1"/>
              <a:t>faaliyetlerde</a:t>
            </a:r>
            <a:r>
              <a:rPr lang="en-US" dirty="0"/>
              <a:t> </a:t>
            </a:r>
            <a:r>
              <a:rPr lang="en-US" dirty="0" err="1"/>
              <a:t>bulunabilmesi</a:t>
            </a:r>
            <a:r>
              <a:rPr lang="en-US" dirty="0"/>
              <a:t> </a:t>
            </a:r>
            <a:r>
              <a:rPr lang="en-US" dirty="0" err="1"/>
              <a:t>için</a:t>
            </a:r>
            <a:r>
              <a:rPr lang="en-US" dirty="0"/>
              <a:t> </a:t>
            </a:r>
            <a:r>
              <a:rPr lang="en-US" dirty="0" err="1"/>
              <a:t>belirli</a:t>
            </a:r>
            <a:r>
              <a:rPr lang="en-US" dirty="0"/>
              <a:t> </a:t>
            </a:r>
            <a:r>
              <a:rPr lang="en-US" dirty="0" err="1"/>
              <a:t>faaliyetleri</a:t>
            </a:r>
            <a:r>
              <a:rPr lang="en-US" dirty="0"/>
              <a:t> </a:t>
            </a:r>
            <a:r>
              <a:rPr lang="en-US" dirty="0" err="1"/>
              <a:t>gerçekleştirme</a:t>
            </a:r>
            <a:r>
              <a:rPr lang="en-US" dirty="0"/>
              <a:t> </a:t>
            </a:r>
            <a:r>
              <a:rPr lang="en-US" dirty="0" err="1"/>
              <a:t>yeteneğini</a:t>
            </a:r>
            <a:r>
              <a:rPr lang="en-US" dirty="0"/>
              <a:t> </a:t>
            </a:r>
            <a:r>
              <a:rPr lang="en-US" dirty="0" err="1"/>
              <a:t>tahmin</a:t>
            </a:r>
            <a:r>
              <a:rPr lang="en-US" dirty="0"/>
              <a:t> </a:t>
            </a:r>
            <a:r>
              <a:rPr lang="en-US" dirty="0" err="1"/>
              <a:t>etmek</a:t>
            </a:r>
            <a:r>
              <a:rPr lang="en-US" dirty="0"/>
              <a:t> </a:t>
            </a:r>
            <a:r>
              <a:rPr lang="en-US" dirty="0" err="1"/>
              <a:t>gerekir</a:t>
            </a:r>
            <a:r>
              <a:rPr lang="en-US" dirty="0"/>
              <a:t>.</a:t>
            </a:r>
          </a:p>
          <a:p>
            <a:r>
              <a:rPr lang="en-US" dirty="0" err="1"/>
              <a:t>Çocuğun</a:t>
            </a:r>
            <a:r>
              <a:rPr lang="en-US" dirty="0"/>
              <a:t> </a:t>
            </a:r>
            <a:r>
              <a:rPr lang="en-US" dirty="0" err="1"/>
              <a:t>sosyal</a:t>
            </a:r>
            <a:r>
              <a:rPr lang="en-US" dirty="0"/>
              <a:t> </a:t>
            </a:r>
            <a:r>
              <a:rPr lang="en-US" dirty="0" err="1"/>
              <a:t>ve</a:t>
            </a:r>
            <a:r>
              <a:rPr lang="en-US" dirty="0"/>
              <a:t> </a:t>
            </a:r>
            <a:r>
              <a:rPr lang="en-US" dirty="0" err="1"/>
              <a:t>fiziksel</a:t>
            </a:r>
            <a:r>
              <a:rPr lang="en-US" dirty="0"/>
              <a:t> </a:t>
            </a:r>
            <a:r>
              <a:rPr lang="en-US" dirty="0" err="1"/>
              <a:t>ortamına</a:t>
            </a:r>
            <a:r>
              <a:rPr lang="en-US" dirty="0"/>
              <a:t>, </a:t>
            </a:r>
            <a:r>
              <a:rPr lang="en-US" dirty="0" err="1"/>
              <a:t>testin</a:t>
            </a:r>
            <a:r>
              <a:rPr lang="en-US" dirty="0"/>
              <a:t> </a:t>
            </a:r>
            <a:r>
              <a:rPr lang="en-US" dirty="0" err="1"/>
              <a:t>düzeyine</a:t>
            </a:r>
            <a:r>
              <a:rPr lang="en-US" dirty="0"/>
              <a:t> </a:t>
            </a:r>
            <a:r>
              <a:rPr lang="en-US" dirty="0" err="1"/>
              <a:t>ve</a:t>
            </a:r>
            <a:r>
              <a:rPr lang="en-US" dirty="0"/>
              <a:t> </a:t>
            </a:r>
            <a:r>
              <a:rPr lang="en-US" dirty="0" err="1"/>
              <a:t>oyun</a:t>
            </a:r>
            <a:r>
              <a:rPr lang="en-US" dirty="0"/>
              <a:t> </a:t>
            </a:r>
            <a:r>
              <a:rPr lang="en-US" dirty="0" err="1"/>
              <a:t>kurallarına</a:t>
            </a:r>
            <a:r>
              <a:rPr lang="en-US" dirty="0"/>
              <a:t> </a:t>
            </a:r>
            <a:r>
              <a:rPr lang="en-US" dirty="0" err="1"/>
              <a:t>uyum</a:t>
            </a:r>
            <a:r>
              <a:rPr lang="en-US" dirty="0"/>
              <a:t> </a:t>
            </a:r>
            <a:r>
              <a:rPr lang="en-US" dirty="0" err="1"/>
              <a:t>sağlayarak</a:t>
            </a:r>
            <a:r>
              <a:rPr lang="en-US" dirty="0"/>
              <a:t> </a:t>
            </a:r>
            <a:r>
              <a:rPr lang="en-US" dirty="0" err="1"/>
              <a:t>başarısını</a:t>
            </a:r>
            <a:r>
              <a:rPr lang="en-US" dirty="0"/>
              <a:t> </a:t>
            </a:r>
            <a:r>
              <a:rPr lang="en-US" dirty="0" err="1"/>
              <a:t>desteklemek</a:t>
            </a:r>
            <a:endParaRPr lang="en-US" dirty="0"/>
          </a:p>
          <a:p>
            <a:r>
              <a:rPr lang="en-US" dirty="0" err="1"/>
              <a:t>Çevrenin</a:t>
            </a:r>
            <a:r>
              <a:rPr lang="en-US" dirty="0"/>
              <a:t> </a:t>
            </a:r>
            <a:r>
              <a:rPr lang="en-US" dirty="0" err="1"/>
              <a:t>dinamik</a:t>
            </a:r>
            <a:r>
              <a:rPr lang="en-US" dirty="0"/>
              <a:t> </a:t>
            </a:r>
            <a:r>
              <a:rPr lang="en-US" dirty="0" err="1"/>
              <a:t>gereksinimlerini</a:t>
            </a:r>
            <a:r>
              <a:rPr lang="en-US" dirty="0"/>
              <a:t> </a:t>
            </a:r>
            <a:r>
              <a:rPr lang="en-US" dirty="0" err="1"/>
              <a:t>verimli</a:t>
            </a:r>
            <a:r>
              <a:rPr lang="en-US" dirty="0"/>
              <a:t> </a:t>
            </a:r>
            <a:r>
              <a:rPr lang="en-US" dirty="0" err="1"/>
              <a:t>ve</a:t>
            </a:r>
            <a:r>
              <a:rPr lang="en-US" dirty="0"/>
              <a:t> </a:t>
            </a:r>
            <a:r>
              <a:rPr lang="en-US" dirty="0" err="1"/>
              <a:t>uygun</a:t>
            </a:r>
            <a:r>
              <a:rPr lang="en-US" dirty="0"/>
              <a:t> </a:t>
            </a:r>
            <a:r>
              <a:rPr lang="en-US" dirty="0" err="1"/>
              <a:t>bir</a:t>
            </a:r>
            <a:r>
              <a:rPr lang="en-US" dirty="0"/>
              <a:t> </a:t>
            </a:r>
            <a:r>
              <a:rPr lang="en-US" dirty="0" err="1"/>
              <a:t>şekilde</a:t>
            </a:r>
            <a:r>
              <a:rPr lang="en-US" dirty="0"/>
              <a:t> </a:t>
            </a:r>
            <a:r>
              <a:rPr lang="en-US" dirty="0" err="1"/>
              <a:t>karşılamak</a:t>
            </a:r>
            <a:r>
              <a:rPr lang="en-US" dirty="0"/>
              <a:t> </a:t>
            </a:r>
            <a:r>
              <a:rPr lang="en-US" dirty="0" err="1"/>
              <a:t>için</a:t>
            </a:r>
            <a:r>
              <a:rPr lang="en-US" dirty="0"/>
              <a:t> </a:t>
            </a:r>
            <a:r>
              <a:rPr lang="en-US" dirty="0" err="1"/>
              <a:t>sürekli</a:t>
            </a:r>
            <a:r>
              <a:rPr lang="en-US" dirty="0"/>
              <a:t> </a:t>
            </a:r>
            <a:r>
              <a:rPr lang="en-US" dirty="0" err="1"/>
              <a:t>bir</a:t>
            </a:r>
            <a:r>
              <a:rPr lang="en-US" dirty="0"/>
              <a:t> </a:t>
            </a:r>
            <a:r>
              <a:rPr lang="en-US" dirty="0" err="1"/>
              <a:t>dizi</a:t>
            </a:r>
            <a:r>
              <a:rPr lang="en-US" dirty="0"/>
              <a:t> </a:t>
            </a:r>
            <a:r>
              <a:rPr lang="en-US" dirty="0" err="1"/>
              <a:t>uyarlanabilir</a:t>
            </a:r>
            <a:r>
              <a:rPr lang="en-US" dirty="0"/>
              <a:t> </a:t>
            </a:r>
            <a:r>
              <a:rPr lang="en-US" dirty="0" err="1"/>
              <a:t>reaksiyon</a:t>
            </a:r>
            <a:r>
              <a:rPr lang="en-US" dirty="0"/>
              <a:t> </a:t>
            </a:r>
            <a:r>
              <a:rPr lang="en-US" dirty="0" err="1"/>
              <a:t>oluşturulmalıdır</a:t>
            </a:r>
            <a:r>
              <a:rPr lang="en-US" dirty="0"/>
              <a:t>.</a:t>
            </a:r>
          </a:p>
          <a:p>
            <a:r>
              <a:rPr lang="en-US" dirty="0" err="1"/>
              <a:t>Otizm</a:t>
            </a:r>
            <a:r>
              <a:rPr lang="en-US" dirty="0"/>
              <a:t> </a:t>
            </a:r>
            <a:r>
              <a:rPr lang="en-US" dirty="0" err="1"/>
              <a:t>Spektrum</a:t>
            </a:r>
            <a:r>
              <a:rPr lang="en-US" dirty="0"/>
              <a:t> </a:t>
            </a:r>
            <a:r>
              <a:rPr lang="en-US" dirty="0" err="1"/>
              <a:t>Bozukluğu</a:t>
            </a:r>
            <a:r>
              <a:rPr lang="en-US" dirty="0"/>
              <a:t> Olan </a:t>
            </a:r>
            <a:r>
              <a:rPr lang="en-US" dirty="0" err="1"/>
              <a:t>Çocukları</a:t>
            </a:r>
            <a:r>
              <a:rPr lang="en-US" dirty="0"/>
              <a:t> </a:t>
            </a:r>
            <a:r>
              <a:rPr lang="en-US" dirty="0" err="1"/>
              <a:t>Sakinleştirmek</a:t>
            </a:r>
            <a:r>
              <a:rPr lang="en-US" dirty="0"/>
              <a:t> </a:t>
            </a:r>
            <a:r>
              <a:rPr lang="en-US" dirty="0" err="1"/>
              <a:t>ve</a:t>
            </a:r>
            <a:r>
              <a:rPr lang="en-US" dirty="0"/>
              <a:t> </a:t>
            </a:r>
            <a:r>
              <a:rPr lang="en-US" dirty="0" err="1"/>
              <a:t>İlgilerini</a:t>
            </a:r>
            <a:r>
              <a:rPr lang="en-US" dirty="0"/>
              <a:t> </a:t>
            </a:r>
            <a:r>
              <a:rPr lang="en-US" dirty="0" err="1"/>
              <a:t>Çekmek</a:t>
            </a:r>
            <a:r>
              <a:rPr lang="en-US" dirty="0"/>
              <a:t> </a:t>
            </a:r>
            <a:r>
              <a:rPr lang="en-US" dirty="0" err="1"/>
              <a:t>İçin</a:t>
            </a:r>
            <a:r>
              <a:rPr lang="en-US" dirty="0"/>
              <a:t> </a:t>
            </a:r>
            <a:r>
              <a:rPr lang="en-US" dirty="0" err="1"/>
              <a:t>Duyusal</a:t>
            </a:r>
            <a:r>
              <a:rPr lang="en-US" dirty="0"/>
              <a:t> </a:t>
            </a:r>
            <a:r>
              <a:rPr lang="en-US" dirty="0" err="1"/>
              <a:t>Stratejiler</a:t>
            </a:r>
            <a:r>
              <a:rPr lang="en-US" dirty="0"/>
              <a:t>. (</a:t>
            </a:r>
            <a:r>
              <a:rPr lang="en-US" dirty="0" err="1"/>
              <a:t>Piller</a:t>
            </a:r>
            <a:r>
              <a:rPr lang="en-US" dirty="0"/>
              <a:t> &amp; </a:t>
            </a:r>
            <a:r>
              <a:rPr lang="en-US" dirty="0" err="1"/>
              <a:t>Barimo</a:t>
            </a:r>
            <a:r>
              <a:rPr lang="en-US" dirty="0"/>
              <a:t>, 2019)</a:t>
            </a:r>
            <a:endParaRPr lang="en-US" dirty="0"/>
          </a:p>
          <a:p>
            <a:endParaRPr lang="en-US" dirty="0"/>
          </a:p>
        </p:txBody>
      </p:sp>
    </p:spTree>
    <p:extLst>
      <p:ext uri="{BB962C8B-B14F-4D97-AF65-F5344CB8AC3E}">
        <p14:creationId xmlns:p14="http://schemas.microsoft.com/office/powerpoint/2010/main" val="28227395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425</TotalTime>
  <Words>3689</Words>
  <Application>Microsoft Office PowerPoint</Application>
  <PresentationFormat>Özel</PresentationFormat>
  <Paragraphs>252</Paragraphs>
  <Slides>21</Slides>
  <Notes>12</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Office Theme</vt:lpstr>
      <vt:lpstr>Duyu bütünleme terapisinin temel ilkeleri</vt:lpstr>
      <vt:lpstr>Duyusal bütünleşme</vt:lpstr>
      <vt:lpstr>Terapötik ve profesyonel destek</vt:lpstr>
      <vt:lpstr>çok duyusal ortam</vt:lpstr>
      <vt:lpstr>çok duyusal ortam</vt:lpstr>
      <vt:lpstr>çok duyusal ortam</vt:lpstr>
      <vt:lpstr>Çocuk merkezli müdahale</vt:lpstr>
      <vt:lpstr>Müdahale olarak oyun ve oyunlar</vt:lpstr>
      <vt:lpstr>meydan okuma stratejisi</vt:lpstr>
      <vt:lpstr>Duyusal entegrasyon teorisine dayalı müdahale</vt:lpstr>
      <vt:lpstr>Çevreyi tasarlamak ve çocuğun faaliyetlerini desteklemek</vt:lpstr>
      <vt:lpstr>Sensör zorluklarının değiştirilmesi</vt:lpstr>
      <vt:lpstr>PowerPoint Sunusu</vt:lpstr>
      <vt:lpstr>Sensör zorluklarının değiştirilmesi</vt:lpstr>
      <vt:lpstr>Duyuları motor ve pratik becerilerle birleştirmek</vt:lpstr>
      <vt:lpstr>Duyuları motor ve pratik becerilerle birleştirmek</vt:lpstr>
      <vt:lpstr>Duyuları motor ve pratik becerilerle birleştirmek</vt:lpstr>
      <vt:lpstr>Duyuları motor ve pratik becerilerle birleştirmek</vt:lpstr>
      <vt:lpstr>Duyuları motor ve pratik becerilerle birleştirmek</vt:lpstr>
      <vt:lpstr>  PEO modeli </vt:lpstr>
      <vt:lpstr>Referanslar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Sensorās integrācijas  terapijas pamatprincipi</dc:title>
  <dc:creator>Aivars.Kaupuzs</dc:creator>
  <cp:lastModifiedBy>SARIÇAM HEM MUHASEBE</cp:lastModifiedBy>
  <cp:revision>41</cp:revision>
  <dcterms:created xsi:type="dcterms:W3CDTF">2020-02-29T12:02:28Z</dcterms:created>
  <dcterms:modified xsi:type="dcterms:W3CDTF">2022-03-22T18:56:49Z</dcterms:modified>
</cp:coreProperties>
</file>