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59" r:id="rId4"/>
    <p:sldId id="282" r:id="rId5"/>
    <p:sldId id="260" r:id="rId6"/>
    <p:sldId id="281"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5" r:id="rId21"/>
    <p:sldId id="28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029" autoAdjust="0"/>
  </p:normalViewPr>
  <p:slideViewPr>
    <p:cSldViewPr snapToGrid="0">
      <p:cViewPr varScale="1">
        <p:scale>
          <a:sx n="80" d="100"/>
          <a:sy n="80" d="100"/>
        </p:scale>
        <p:origin x="174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711522-55E7-424E-9BC8-19C0B6A180AB}" type="datetimeFigureOut">
              <a:rPr lang="en-US" smtClean="0"/>
              <a:t>3/13/2022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A5785E-A816-4678-95E8-F15927D59372}" type="slidenum">
              <a:rPr lang="en-US" smtClean="0"/>
              <a:t>‹#›</a:t>
            </a:fld>
            <a:endParaRPr lang="en-US"/>
          </a:p>
        </p:txBody>
      </p:sp>
    </p:spTree>
    <p:extLst>
      <p:ext uri="{BB962C8B-B14F-4D97-AF65-F5344CB8AC3E}">
        <p14:creationId xmlns:p14="http://schemas.microsoft.com/office/powerpoint/2010/main" val="3707989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Virkne precīzi definētu un konsekventu principu identificē un atšķir </a:t>
            </a:r>
            <a:r>
              <a:rPr lang="lv-LV" dirty="0" err="1" smtClean="0"/>
              <a:t>sensoro</a:t>
            </a:r>
            <a:r>
              <a:rPr lang="lv-LV" dirty="0" smtClean="0"/>
              <a:t> integrāciju no intervences. Šie jēdzieni veido uzticības platformu, kurā var novērtēt individuālās intervences atbilstību noteiktajiem un pieņemtajiem </a:t>
            </a:r>
            <a:r>
              <a:rPr lang="lv-LV" dirty="0" err="1" smtClean="0"/>
              <a:t>sensorās</a:t>
            </a:r>
            <a:r>
              <a:rPr lang="lv-LV" dirty="0" smtClean="0"/>
              <a:t> integrācijas principiem. (</a:t>
            </a:r>
            <a:r>
              <a:rPr lang="lv-LV" dirty="0" err="1" smtClean="0"/>
              <a:t>Parham</a:t>
            </a:r>
            <a:r>
              <a:rPr lang="lv-LV" dirty="0" smtClean="0"/>
              <a:t>, </a:t>
            </a:r>
            <a:r>
              <a:rPr lang="lv-LV" dirty="0" err="1" smtClean="0"/>
              <a:t>Cohn</a:t>
            </a:r>
            <a:r>
              <a:rPr lang="lv-LV" dirty="0" smtClean="0"/>
              <a:t>, &amp; </a:t>
            </a:r>
            <a:r>
              <a:rPr lang="lv-LV" dirty="0" err="1" smtClean="0"/>
              <a:t>Koomar</a:t>
            </a:r>
            <a:r>
              <a:rPr lang="lv-LV" dirty="0" smtClean="0"/>
              <a:t>, 2003).</a:t>
            </a:r>
          </a:p>
          <a:p>
            <a:r>
              <a:rPr lang="lv-LV" dirty="0" smtClean="0"/>
              <a:t>Raksturīgā attīstība</a:t>
            </a:r>
          </a:p>
          <a:p>
            <a:r>
              <a:rPr lang="lv-LV" dirty="0" smtClean="0"/>
              <a:t>Intervence, izmantojot </a:t>
            </a:r>
            <a:r>
              <a:rPr lang="lv-LV" dirty="0" err="1" smtClean="0"/>
              <a:t>sensorās</a:t>
            </a:r>
            <a:r>
              <a:rPr lang="lv-LV" dirty="0" smtClean="0"/>
              <a:t> integrācijas teoriju, imitē dabīgo, fizikālo rotaļu un paliek bērna atmiņā, lai mācītos un attīstītos. Integrācija ir dinamisks process, kas ļauj bērnam ietekmēt un pielāgot notikumus pastāvīgi mainīgajā vidē. Drošas terapeitiskās struktūras ietvaros un ar īpašiem norādījumiem kā darboties ar cilvēkiem un priekšmetiem, bērns sajūtas apstrādā dažādos ātrumos, intensitātē un nozīmīguma pakāpē un pēc tam veido darbību paraugus, kas nepieciešami, lai veidotu prasmes, kuras bērns nevar iegūt pats par sevi. Notikumi tiek veidoti tāpat kā ikdienas dzīve, ir nepieciešama virkne arvien sarežģītāku, pielāgotāku reakciju, kas balstās uz </a:t>
            </a:r>
            <a:r>
              <a:rPr lang="lv-LV" dirty="0" err="1" smtClean="0"/>
              <a:t>sensoro</a:t>
            </a:r>
            <a:r>
              <a:rPr lang="lv-LV" dirty="0" smtClean="0"/>
              <a:t> uztveri. Šī saskarsme, kas paredzēta pozitīvai un pilnvērtīgai pieredzei, palīdz veidot bērna izaugsmi un attīstību, veicina turpmāku attiecību izpēti (</a:t>
            </a:r>
            <a:r>
              <a:rPr lang="lv-LV" dirty="0" err="1" smtClean="0"/>
              <a:t>Parham</a:t>
            </a:r>
            <a:r>
              <a:rPr lang="lv-LV" dirty="0" smtClean="0"/>
              <a:t> &amp; </a:t>
            </a:r>
            <a:r>
              <a:rPr lang="lv-LV" dirty="0" err="1" smtClean="0"/>
              <a:t>Mailloux</a:t>
            </a:r>
            <a:r>
              <a:rPr lang="lv-LV" dirty="0" smtClean="0"/>
              <a:t>, 2004; </a:t>
            </a:r>
            <a:r>
              <a:rPr lang="lv-LV" dirty="0" err="1" smtClean="0"/>
              <a:t>Spitzer</a:t>
            </a:r>
            <a:r>
              <a:rPr lang="lv-LV" dirty="0" smtClean="0"/>
              <a:t> &amp; </a:t>
            </a:r>
            <a:r>
              <a:rPr lang="lv-LV" dirty="0" err="1" smtClean="0"/>
              <a:t>Smith</a:t>
            </a:r>
            <a:r>
              <a:rPr lang="lv-LV" dirty="0" smtClean="0"/>
              <a:t> </a:t>
            </a:r>
            <a:r>
              <a:rPr lang="lv-LV" dirty="0" err="1" smtClean="0"/>
              <a:t>RoleY</a:t>
            </a:r>
            <a:r>
              <a:rPr lang="lv-LV" dirty="0" smtClean="0"/>
              <a:t>, 2001).</a:t>
            </a:r>
            <a:endParaRPr lang="lv-LV" dirty="0"/>
          </a:p>
        </p:txBody>
      </p:sp>
      <p:sp>
        <p:nvSpPr>
          <p:cNvPr id="4" name="Slide Number Placeholder 3"/>
          <p:cNvSpPr>
            <a:spLocks noGrp="1"/>
          </p:cNvSpPr>
          <p:nvPr>
            <p:ph type="sldNum" sz="quarter" idx="10"/>
          </p:nvPr>
        </p:nvSpPr>
        <p:spPr/>
        <p:txBody>
          <a:bodyPr/>
          <a:lstStyle/>
          <a:p>
            <a:fld id="{8CA5785E-A816-4678-95E8-F15927D59372}" type="slidenum">
              <a:rPr lang="en-US" smtClean="0"/>
              <a:t>2</a:t>
            </a:fld>
            <a:endParaRPr lang="en-US"/>
          </a:p>
        </p:txBody>
      </p:sp>
    </p:spTree>
    <p:extLst>
      <p:ext uri="{BB962C8B-B14F-4D97-AF65-F5344CB8AC3E}">
        <p14:creationId xmlns:p14="http://schemas.microsoft.com/office/powerpoint/2010/main" val="24147318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Maņu ietekmes uz motorikas un praktiskajām prasmēm noteikšana</a:t>
            </a:r>
          </a:p>
          <a:p>
            <a:r>
              <a:rPr lang="lv-LV" dirty="0" smtClean="0"/>
              <a:t>Apsveriet dažādu </a:t>
            </a:r>
            <a:r>
              <a:rPr lang="lv-LV" dirty="0" err="1" smtClean="0"/>
              <a:t>sensoro</a:t>
            </a:r>
            <a:r>
              <a:rPr lang="lv-LV" dirty="0" smtClean="0"/>
              <a:t> sistēmu un darbošanās mijiedarbību. Tabulā. ir parādīta struktūra kā analizēt maņu un darbošanās mijiedarbību un sniegti ieteikumi, kā šī analīze noved pie intervences un tās rezultātiem. Maņas ir augšpusē, un </a:t>
            </a:r>
            <a:r>
              <a:rPr lang="lv-LV" dirty="0" err="1" smtClean="0"/>
              <a:t>pamatnodarbes</a:t>
            </a:r>
            <a:r>
              <a:rPr lang="lv-LV" dirty="0" smtClean="0"/>
              <a:t> ir otrajā rindā. Rezultāti un prasmes atrodas apakšējā rindā. Sensorā sistēma katras kolonnas augšpusē ir galvenais maņu veicinātājs zemāk esošajām nodarbēm un rezultātiem (sk.. tabulu).</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15</a:t>
            </a:fld>
            <a:endParaRPr lang="en-US"/>
          </a:p>
        </p:txBody>
      </p:sp>
    </p:spTree>
    <p:extLst>
      <p:ext uri="{BB962C8B-B14F-4D97-AF65-F5344CB8AC3E}">
        <p14:creationId xmlns:p14="http://schemas.microsoft.com/office/powerpoint/2010/main" val="21312682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effectLst/>
                <a:latin typeface="+mn-lt"/>
                <a:ea typeface="+mn-ea"/>
                <a:cs typeface="+mn-cs"/>
              </a:rPr>
              <a:t>Praksē tiek pielietots PEO modelis - (Braun, 2014) PEOP modelis ir modelis, kas koncentrējas uz četriem galvenajiem elementiem. Pirmais elements ir persona (P), kurā ietilpst vērtības, intereses, prasmes un dzīves pieredze, kā arī izziņas, indivīda fizioloģiskie, garīgie, </a:t>
            </a:r>
            <a:r>
              <a:rPr lang="lv-LV" sz="1200" kern="1200" dirty="0" err="1" smtClean="0">
                <a:solidFill>
                  <a:schemeClr val="tx1"/>
                </a:solidFill>
                <a:effectLst/>
                <a:latin typeface="+mn-lt"/>
                <a:ea typeface="+mn-ea"/>
                <a:cs typeface="+mn-cs"/>
              </a:rPr>
              <a:t>neiro</a:t>
            </a:r>
            <a:r>
              <a:rPr lang="lv-LV" sz="1200" kern="1200" dirty="0" smtClean="0">
                <a:solidFill>
                  <a:schemeClr val="tx1"/>
                </a:solidFill>
                <a:effectLst/>
                <a:latin typeface="+mn-lt"/>
                <a:ea typeface="+mn-ea"/>
                <a:cs typeface="+mn-cs"/>
              </a:rPr>
              <a:t>-uzvedības un psiholoģiskie aspekti. Nākamais elements ir vide (E-</a:t>
            </a:r>
            <a:r>
              <a:rPr lang="lv-LV" sz="1200" kern="1200" dirty="0" err="1" smtClean="0">
                <a:solidFill>
                  <a:schemeClr val="tx1"/>
                </a:solidFill>
                <a:effectLst/>
                <a:latin typeface="+mn-lt"/>
                <a:ea typeface="+mn-ea"/>
                <a:cs typeface="+mn-cs"/>
              </a:rPr>
              <a:t>environment</a:t>
            </a:r>
            <a:r>
              <a:rPr lang="lv-LV" sz="1200" kern="1200" dirty="0" smtClean="0">
                <a:solidFill>
                  <a:schemeClr val="tx1"/>
                </a:solidFill>
                <a:effectLst/>
                <a:latin typeface="+mn-lt"/>
                <a:ea typeface="+mn-ea"/>
                <a:cs typeface="+mn-cs"/>
              </a:rPr>
              <a:t>). Tas ietver fizisko un kultūras vidi, kā arī sociālo atbalstu. Rīcība (O-</a:t>
            </a:r>
            <a:r>
              <a:rPr lang="lv-LV" sz="1200" kern="1200" dirty="0" err="1" smtClean="0">
                <a:solidFill>
                  <a:schemeClr val="tx1"/>
                </a:solidFill>
                <a:effectLst/>
                <a:latin typeface="+mn-lt"/>
                <a:ea typeface="+mn-ea"/>
                <a:cs typeface="+mn-cs"/>
              </a:rPr>
              <a:t>occupational</a:t>
            </a:r>
            <a:r>
              <a:rPr lang="lv-LV" sz="1200" kern="1200" dirty="0" smtClean="0">
                <a:solidFill>
                  <a:schemeClr val="tx1"/>
                </a:solidFill>
                <a:effectLst/>
                <a:latin typeface="+mn-lt"/>
                <a:ea typeface="+mn-ea"/>
                <a:cs typeface="+mn-cs"/>
              </a:rPr>
              <a:t>) šajā modelī ietver darbības, kuras ir novērojamas kā uzvedība, kas ir veikta ar noteiktu mērķi. Rīcības modulācija (OP-</a:t>
            </a:r>
            <a:r>
              <a:rPr lang="lv-LV" sz="1200" kern="1200" dirty="0" err="1" smtClean="0">
                <a:solidFill>
                  <a:schemeClr val="tx1"/>
                </a:solidFill>
                <a:effectLst/>
                <a:latin typeface="+mn-lt"/>
                <a:ea typeface="+mn-ea"/>
                <a:cs typeface="+mn-cs"/>
              </a:rPr>
              <a:t>occupational</a:t>
            </a:r>
            <a:r>
              <a:rPr lang="lv-LV" sz="1200" kern="1200" dirty="0" smtClean="0">
                <a:solidFill>
                  <a:schemeClr val="tx1"/>
                </a:solidFill>
                <a:effectLst/>
                <a:latin typeface="+mn-lt"/>
                <a:ea typeface="+mn-ea"/>
                <a:cs typeface="+mn-cs"/>
              </a:rPr>
              <a:t> performance) abus iepriekšminētos faktorus un realizējas modificētā uzvedībā.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20</a:t>
            </a:fld>
            <a:endParaRPr lang="en-US"/>
          </a:p>
        </p:txBody>
      </p:sp>
    </p:spTree>
    <p:extLst>
      <p:ext uri="{BB962C8B-B14F-4D97-AF65-F5344CB8AC3E}">
        <p14:creationId xmlns:p14="http://schemas.microsoft.com/office/powerpoint/2010/main" val="755625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p>
        </p:txBody>
      </p:sp>
      <p:sp>
        <p:nvSpPr>
          <p:cNvPr id="849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600">
                <a:solidFill>
                  <a:schemeClr val="tx1"/>
                </a:solidFill>
                <a:latin typeface="Times New Roman" pitchFamily="18" charset="0"/>
              </a:defRPr>
            </a:lvl1pPr>
            <a:lvl2pPr marL="742950" indent="-285750" eaLnBrk="0" hangingPunct="0">
              <a:defRPr sz="3600">
                <a:solidFill>
                  <a:schemeClr val="tx1"/>
                </a:solidFill>
                <a:latin typeface="Times New Roman" pitchFamily="18" charset="0"/>
              </a:defRPr>
            </a:lvl2pPr>
            <a:lvl3pPr marL="1143000" indent="-228600" eaLnBrk="0" hangingPunct="0">
              <a:defRPr sz="3600">
                <a:solidFill>
                  <a:schemeClr val="tx1"/>
                </a:solidFill>
                <a:latin typeface="Times New Roman" pitchFamily="18" charset="0"/>
              </a:defRPr>
            </a:lvl3pPr>
            <a:lvl4pPr marL="1600200" indent="-228600" eaLnBrk="0" hangingPunct="0">
              <a:defRPr sz="3600">
                <a:solidFill>
                  <a:schemeClr val="tx1"/>
                </a:solidFill>
                <a:latin typeface="Times New Roman" pitchFamily="18" charset="0"/>
              </a:defRPr>
            </a:lvl4pPr>
            <a:lvl5pPr marL="2057400" indent="-228600" eaLnBrk="0" hangingPunct="0">
              <a:defRPr sz="3600">
                <a:solidFill>
                  <a:schemeClr val="tx1"/>
                </a:solidFill>
                <a:latin typeface="Times New Roman" pitchFamily="18" charset="0"/>
              </a:defRPr>
            </a:lvl5pPr>
            <a:lvl6pPr marL="2514600" indent="-228600" eaLnBrk="0" fontAlgn="base" hangingPunct="0">
              <a:spcBef>
                <a:spcPct val="0"/>
              </a:spcBef>
              <a:spcAft>
                <a:spcPct val="0"/>
              </a:spcAft>
              <a:defRPr sz="3600">
                <a:solidFill>
                  <a:schemeClr val="tx1"/>
                </a:solidFill>
                <a:latin typeface="Times New Roman" pitchFamily="18" charset="0"/>
              </a:defRPr>
            </a:lvl6pPr>
            <a:lvl7pPr marL="2971800" indent="-228600" eaLnBrk="0" fontAlgn="base" hangingPunct="0">
              <a:spcBef>
                <a:spcPct val="0"/>
              </a:spcBef>
              <a:spcAft>
                <a:spcPct val="0"/>
              </a:spcAft>
              <a:defRPr sz="3600">
                <a:solidFill>
                  <a:schemeClr val="tx1"/>
                </a:solidFill>
                <a:latin typeface="Times New Roman" pitchFamily="18" charset="0"/>
              </a:defRPr>
            </a:lvl7pPr>
            <a:lvl8pPr marL="3429000" indent="-228600" eaLnBrk="0" fontAlgn="base" hangingPunct="0">
              <a:spcBef>
                <a:spcPct val="0"/>
              </a:spcBef>
              <a:spcAft>
                <a:spcPct val="0"/>
              </a:spcAft>
              <a:defRPr sz="3600">
                <a:solidFill>
                  <a:schemeClr val="tx1"/>
                </a:solidFill>
                <a:latin typeface="Times New Roman" pitchFamily="18" charset="0"/>
              </a:defRPr>
            </a:lvl8pPr>
            <a:lvl9pPr marL="3886200" indent="-228600" eaLnBrk="0" fontAlgn="base" hangingPunct="0">
              <a:spcBef>
                <a:spcPct val="0"/>
              </a:spcBef>
              <a:spcAft>
                <a:spcPct val="0"/>
              </a:spcAft>
              <a:defRPr sz="3600">
                <a:solidFill>
                  <a:schemeClr val="tx1"/>
                </a:solidFill>
                <a:latin typeface="Times New Roman" pitchFamily="18" charset="0"/>
              </a:defRPr>
            </a:lvl9pPr>
          </a:lstStyle>
          <a:p>
            <a:pPr eaLnBrk="1" hangingPunct="1"/>
            <a:fld id="{9541FFBC-6079-411D-9345-A86558742643}" type="slidenum">
              <a:rPr lang="en-US" sz="1200" smtClean="0"/>
              <a:pPr eaLnBrk="1" hangingPunct="1"/>
              <a:t>21</a:t>
            </a:fld>
            <a:endParaRPr lang="en-US" sz="1200" dirty="0" smtClean="0"/>
          </a:p>
        </p:txBody>
      </p:sp>
    </p:spTree>
    <p:extLst>
      <p:ext uri="{BB962C8B-B14F-4D97-AF65-F5344CB8AC3E}">
        <p14:creationId xmlns:p14="http://schemas.microsoft.com/office/powerpoint/2010/main" val="995001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Terapeitiskais un profesionālais atbalsts</a:t>
            </a:r>
          </a:p>
          <a:p>
            <a:r>
              <a:rPr lang="lv-LV" dirty="0" smtClean="0"/>
              <a:t>Terapeita loma intervences laikā bieži netiek pietiekami novērtēta. Tikai sensorā vide vien nesekmē bērna integrāciju. Terapeits nodrošina pozitīvu  atmosfēru, kur bērns var justies droši un ērti, kā arī izveidot saikni ar terapeitu. Eira (</a:t>
            </a:r>
            <a:r>
              <a:rPr lang="lv-LV" dirty="0" err="1" smtClean="0"/>
              <a:t>Ayers</a:t>
            </a:r>
            <a:r>
              <a:rPr lang="lv-LV" dirty="0" smtClean="0"/>
              <a:t>) to sauca par „izpriecu saikni” (personīgā komunikācija, 1981). Viņa uzskatīja, ka „izpriecu saikne” aktivizē limbiskās funkcijas un iekšējo dziņu turpmāku mijiedarbību un izpēti. Lai izprastu bērna darbības nodomu un jēgu, terapeitam jābūt prasmīgam verbālo un neverbālo norāžu saskatīšanā.  </a:t>
            </a:r>
          </a:p>
          <a:p>
            <a:r>
              <a:rPr lang="lv-LV" dirty="0" smtClean="0"/>
              <a:t>Atbalsts (no angļu valodas – </a:t>
            </a:r>
            <a:r>
              <a:rPr lang="lv-LV" dirty="0" err="1" smtClean="0"/>
              <a:t>scaffolding</a:t>
            </a:r>
            <a:r>
              <a:rPr lang="lv-LV" dirty="0" smtClean="0"/>
              <a:t>) – process, kura ietvaros vecāki atbalsta bērna sasniegumus, kas ir lielāki par viņu tā brīža spējām, lai veidotu prasmes un iemaņas, kas nepieciešamas mācībām (</a:t>
            </a:r>
            <a:r>
              <a:rPr lang="lv-LV" dirty="0" err="1" smtClean="0"/>
              <a:t>Wood</a:t>
            </a:r>
            <a:r>
              <a:rPr lang="lv-LV" dirty="0" smtClean="0"/>
              <a:t>, </a:t>
            </a:r>
            <a:r>
              <a:rPr lang="lv-LV" dirty="0" err="1" smtClean="0"/>
              <a:t>Bruner</a:t>
            </a:r>
            <a:r>
              <a:rPr lang="lv-LV" dirty="0" smtClean="0"/>
              <a:t>, &amp; Ross, 1976). Atbalsts ir "process, kurā terapeits vai cits asistents pielāgo un kontrolē uzdevuma elementus, kas neatbilst bērna prasmēm, ļaujot bērnam koncentrēties uz elementiem, kas ir viņa spēju robežās, tādējādi gūstot panākumus uzdevuma izpildē" (</a:t>
            </a:r>
            <a:r>
              <a:rPr lang="lv-LV" dirty="0" err="1" smtClean="0"/>
              <a:t>Bundy</a:t>
            </a:r>
            <a:r>
              <a:rPr lang="lv-LV" dirty="0" smtClean="0"/>
              <a:t>, </a:t>
            </a:r>
            <a:r>
              <a:rPr lang="lv-LV" dirty="0" err="1" smtClean="0"/>
              <a:t>Lane</a:t>
            </a:r>
            <a:r>
              <a:rPr lang="lv-LV" dirty="0" smtClean="0"/>
              <a:t>, &amp; </a:t>
            </a:r>
            <a:r>
              <a:rPr lang="lv-LV" dirty="0" err="1" smtClean="0"/>
              <a:t>Marray</a:t>
            </a:r>
            <a:r>
              <a:rPr lang="lv-LV" dirty="0" smtClean="0"/>
              <a:t>, 2002, 479. lpp.). "Profesionālais atbalsts raksturo to, kā vecāki veido un atbalsta bērna iesaistīšanos mājsaimniecības darbos" (</a:t>
            </a:r>
            <a:r>
              <a:rPr lang="lv-LV" dirty="0" err="1" smtClean="0"/>
              <a:t>Spitzer</a:t>
            </a:r>
            <a:r>
              <a:rPr lang="lv-LV" dirty="0" smtClean="0"/>
              <a:t> &amp; </a:t>
            </a:r>
            <a:r>
              <a:rPr lang="lv-LV" dirty="0" err="1" smtClean="0"/>
              <a:t>Smith</a:t>
            </a:r>
            <a:r>
              <a:rPr lang="lv-LV" dirty="0" smtClean="0"/>
              <a:t> </a:t>
            </a:r>
            <a:r>
              <a:rPr lang="lv-LV" dirty="0" err="1" smtClean="0"/>
              <a:t>Roley</a:t>
            </a:r>
            <a:r>
              <a:rPr lang="lv-LV" dirty="0" smtClean="0"/>
              <a:t>, 2001, 19. lpp.).</a:t>
            </a:r>
          </a:p>
          <a:p>
            <a:r>
              <a:rPr lang="lv-LV" dirty="0" smtClean="0"/>
              <a:t>Atkarībā no tā, cik lielā mērā bērnam ir vai iespējams iegūt  darbošanās neatkarību ar aktivitātes palīdzību, terapeits pielāgo sava atbalsta piedāvājumu. Pēc vajadzības terapeits virza bērnu, izmantojot paraugus, verbālās instrukcijas, neverbālos norādījumus vai fiziskās norādes. Terapeits var mudināt uz savstarpējo sociālo, motorisko un priekšmetu rotaļu, kas atšķiras no brīža uz brīdi un no nodarbības uz nodarbību, atkarībā no bērna vajadzībām un spējām tajā laikā. Vienmēr, cienot un pieņemot bērnu, terapeits dod bērnam iespēju noteikt viņa pārbaudījumus, ļaujot realizēt bērna paveikto. Kad panākumi ir gūti, terapeits palīdz bērnam radīt jaunas idejas un stratēģijas. Tādā veidā bērns veido pozitīvu Es tēlu tādās nodarbēs kā rotaļas, sociālā mijiedarbība un līdzdalība.</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3</a:t>
            </a:fld>
            <a:endParaRPr lang="en-US"/>
          </a:p>
        </p:txBody>
      </p:sp>
    </p:spTree>
    <p:extLst>
      <p:ext uri="{BB962C8B-B14F-4D97-AF65-F5344CB8AC3E}">
        <p14:creationId xmlns:p14="http://schemas.microsoft.com/office/powerpoint/2010/main" val="2883388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Sensorā vides</a:t>
            </a:r>
          </a:p>
          <a:p>
            <a:r>
              <a:rPr lang="lv-LV" dirty="0" smtClean="0"/>
              <a:t>Parasti </a:t>
            </a:r>
            <a:r>
              <a:rPr lang="lv-LV" dirty="0" err="1" smtClean="0"/>
              <a:t>sensorās</a:t>
            </a:r>
            <a:r>
              <a:rPr lang="lv-LV" dirty="0" smtClean="0"/>
              <a:t> integrācijas intervences stratēģijas tiek lietotas </a:t>
            </a:r>
            <a:r>
              <a:rPr lang="lv-LV" dirty="0" err="1" smtClean="0"/>
              <a:t>sensorālā</a:t>
            </a:r>
            <a:r>
              <a:rPr lang="lv-LV" dirty="0" smtClean="0"/>
              <a:t> vidē ar krāsainām un aicinošām šūpolēm, paklājiem, bumbiņām un rotaļlietām. Ņemot vērā atbilstošos resursus, klīnikas vide nodrošina piedāvājumu, kas bagāts ar </a:t>
            </a:r>
            <a:r>
              <a:rPr lang="lv-LV" dirty="0" err="1" smtClean="0"/>
              <a:t>sensorām</a:t>
            </a:r>
            <a:r>
              <a:rPr lang="lv-LV" dirty="0" smtClean="0"/>
              <a:t> iespējām, ar organizētu, bet elastīgi izkārtotu teritoriju, veidojot klīniku kā labvēlīgu vietu terapijas nodrošināšanai. Šī vide ļauj bērnam droši skriet, lēkt, šūpoties, krist un droši piezemēties; un vilina bērnu rotaļāties un izaicināt savas prasmes un spējas. Izmantojot </a:t>
            </a:r>
            <a:r>
              <a:rPr lang="lv-LV" dirty="0" err="1" smtClean="0"/>
              <a:t>sensoro</a:t>
            </a:r>
            <a:r>
              <a:rPr lang="lv-LV" dirty="0" smtClean="0"/>
              <a:t> integrāciju, intervences iezīme ir koncentrēšanās trim uz ķermeni vērstām maņām, lai uzlabotu darbošanos:</a:t>
            </a:r>
          </a:p>
          <a:p>
            <a:r>
              <a:rPr lang="lv-LV" dirty="0" smtClean="0"/>
              <a:t>1.	Taustei;</a:t>
            </a:r>
          </a:p>
          <a:p>
            <a:r>
              <a:rPr lang="lv-LV" dirty="0" smtClean="0"/>
              <a:t>2.	Vestibulārajam aparātam;</a:t>
            </a:r>
          </a:p>
          <a:p>
            <a:r>
              <a:rPr lang="lv-LV" dirty="0" smtClean="0"/>
              <a:t>3.	</a:t>
            </a:r>
            <a:r>
              <a:rPr lang="lv-LV" dirty="0" err="1" smtClean="0"/>
              <a:t>Propriocepcijai</a:t>
            </a:r>
            <a:r>
              <a:rPr lang="lv-LV" dirty="0" smtClean="0"/>
              <a:t>. </a:t>
            </a:r>
          </a:p>
          <a:p>
            <a:r>
              <a:rPr lang="lv-LV" dirty="0" smtClean="0"/>
              <a:t>Pieejamība – Gibsons ierosināja, ka vide nodrošina priekšmetus, kuru īpašības izraisa un sekmē saskarsmi (Gibson, 1977; Gibson, 1988). Viņu paraugs parāda, ka priekšmetu pielietojums aizrauj un veicina ideju un darbību rašanos.  „</a:t>
            </a:r>
            <a:r>
              <a:rPr lang="lv-LV" dirty="0" err="1" smtClean="0"/>
              <a:t>Sensorās</a:t>
            </a:r>
            <a:r>
              <a:rPr lang="lv-LV" dirty="0" smtClean="0"/>
              <a:t> integrācijas svarīgākais līdzeklis praktiskajā attīstībā ir atbilstoša līmeņa vides piedāvājums” (</a:t>
            </a:r>
            <a:r>
              <a:rPr lang="lv-LV" dirty="0" err="1" smtClean="0"/>
              <a:t>May-Benson</a:t>
            </a:r>
            <a:r>
              <a:rPr lang="lv-LV" dirty="0" smtClean="0"/>
              <a:t>, 2001, 173. lpp.). </a:t>
            </a:r>
          </a:p>
          <a:p>
            <a:r>
              <a:rPr lang="lv-LV" dirty="0" smtClean="0"/>
              <a:t>Terapeiti var izveidot labvēlīgu vidi rotaļu laukumos, tukšās klases telpās un vingrošanas zālēs, ja vien bērns var brīvi pārkārtot telpu un aprīkojumu un ir droša pieeja </a:t>
            </a:r>
            <a:r>
              <a:rPr lang="lv-LV" dirty="0" err="1" smtClean="0"/>
              <a:t>sensorajiem</a:t>
            </a:r>
            <a:r>
              <a:rPr lang="lv-LV" dirty="0" smtClean="0"/>
              <a:t> un motorikas vingrinājumu pārbaudījumiem, kas nav ne pārāk viegli, ne pārāk grūti. </a:t>
            </a:r>
          </a:p>
          <a:p>
            <a:endParaRPr lang="lv-LV" dirty="0" smtClean="0"/>
          </a:p>
          <a:p>
            <a:r>
              <a:rPr lang="en-US" sz="1200" b="1" kern="1200" dirty="0" err="1" smtClean="0">
                <a:solidFill>
                  <a:schemeClr val="tx1"/>
                </a:solidFill>
                <a:effectLst/>
                <a:latin typeface="+mn-lt"/>
                <a:ea typeface="+mn-ea"/>
                <a:cs typeface="+mn-cs"/>
              </a:rPr>
              <a:t>Spēlei</a:t>
            </a:r>
            <a:r>
              <a:rPr lang="en-US" sz="1200" b="1" kern="1200" dirty="0" smtClean="0">
                <a:solidFill>
                  <a:schemeClr val="tx1"/>
                </a:solidFill>
                <a:effectLst/>
                <a:latin typeface="+mn-lt"/>
                <a:ea typeface="+mn-ea"/>
                <a:cs typeface="+mn-cs"/>
              </a:rPr>
              <a:t> </a:t>
            </a:r>
            <a:r>
              <a:rPr lang="en-US" sz="1200" b="1" kern="1200" dirty="0" err="1" smtClean="0">
                <a:solidFill>
                  <a:schemeClr val="tx1"/>
                </a:solidFill>
                <a:effectLst/>
                <a:latin typeface="+mn-lt"/>
                <a:ea typeface="+mn-ea"/>
                <a:cs typeface="+mn-cs"/>
              </a:rPr>
              <a:t>labvēlīgas</a:t>
            </a:r>
            <a:r>
              <a:rPr lang="en-US" sz="1200" b="1" kern="1200" dirty="0" smtClean="0">
                <a:solidFill>
                  <a:schemeClr val="tx1"/>
                </a:solidFill>
                <a:effectLst/>
                <a:latin typeface="+mn-lt"/>
                <a:ea typeface="+mn-ea"/>
                <a:cs typeface="+mn-cs"/>
              </a:rPr>
              <a:t> vides </a:t>
            </a:r>
            <a:r>
              <a:rPr lang="en-US" sz="1200" b="1" kern="1200" dirty="0" err="1" smtClean="0">
                <a:solidFill>
                  <a:schemeClr val="tx1"/>
                </a:solidFill>
                <a:effectLst/>
                <a:latin typeface="+mn-lt"/>
                <a:ea typeface="+mn-ea"/>
                <a:cs typeface="+mn-cs"/>
              </a:rPr>
              <a:t>sakārtošana</a:t>
            </a:r>
            <a:endParaRPr lang="en-US"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Spēļu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videi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liela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nozīme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Rubins</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kolēģi</a:t>
            </a:r>
            <a:r>
              <a:rPr lang="en-US" sz="1200" kern="1200" dirty="0" smtClean="0">
                <a:solidFill>
                  <a:schemeClr val="tx1"/>
                </a:solidFill>
                <a:effectLst/>
                <a:latin typeface="+mn-lt"/>
                <a:ea typeface="+mn-ea"/>
                <a:cs typeface="+mn-cs"/>
              </a:rPr>
              <a:t> (1983) </a:t>
            </a:r>
            <a:r>
              <a:rPr lang="en-US" sz="1200" kern="1200" dirty="0" err="1" smtClean="0">
                <a:solidFill>
                  <a:schemeClr val="tx1"/>
                </a:solidFill>
                <a:effectLst/>
                <a:latin typeface="+mn-lt"/>
                <a:ea typeface="+mn-ea"/>
                <a:cs typeface="+mn-cs"/>
              </a:rPr>
              <a:t>identificēja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šādas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īpašības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palīdz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uzturēt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garu</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daudzu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pazīstamu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rotaļlietu</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citu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priekšmetu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klātbūtne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izraisa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bernā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interesi</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iepriekšējā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vienošanās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starp</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pieaugušajiem</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bērniem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varēs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izvēlēties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aktivitāte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nodarbības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pieaugušajam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nevajadzētu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uzspiest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savu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viedokli</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iejaukties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aktivitātēs</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draudzīga</a:t>
            </a:r>
            <a:r>
              <a:rPr lang="en-US" sz="1200" kern="1200" dirty="0" smtClean="0">
                <a:solidFill>
                  <a:schemeClr val="tx1"/>
                </a:solidFill>
                <a:effectLst/>
                <a:latin typeface="+mn-lt"/>
                <a:ea typeface="+mn-ea"/>
                <a:cs typeface="+mn-cs"/>
              </a:rPr>
              <a:t> vide, </a:t>
            </a:r>
            <a:r>
              <a:rPr lang="en-US" sz="1200" kern="1200" dirty="0" err="1" smtClean="0">
                <a:solidFill>
                  <a:schemeClr val="tx1"/>
                </a:solidFill>
                <a:effectLst/>
                <a:latin typeface="+mn-lt"/>
                <a:ea typeface="+mn-ea"/>
                <a:cs typeface="+mn-cs"/>
              </a:rPr>
              <a:t>kuras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mērķis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likt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bērnam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justies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ērti</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droši</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nodarbībai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jānorit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bērnam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nerastos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izsalkuma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noguruma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kāda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cita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diskomforta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sjaūta</a:t>
            </a:r>
            <a:r>
              <a:rPr lang="en-US" sz="1200" kern="1200" dirty="0" smtClean="0">
                <a:solidFill>
                  <a:schemeClr val="tx1"/>
                </a:solidFill>
                <a:effectLst/>
                <a:latin typeface="+mn-lt"/>
                <a:ea typeface="+mn-ea"/>
                <a:cs typeface="+mn-cs"/>
              </a:rPr>
              <a:t>.</a:t>
            </a:r>
          </a:p>
          <a:p>
            <a:r>
              <a:rPr lang="en-US" sz="1200" kern="1200" dirty="0" err="1" smtClean="0">
                <a:solidFill>
                  <a:schemeClr val="tx1"/>
                </a:solidFill>
                <a:effectLst/>
                <a:latin typeface="+mn-lt"/>
                <a:ea typeface="+mn-ea"/>
                <a:cs typeface="+mn-cs"/>
              </a:rPr>
              <a:t>Kad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visi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iepriekš</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pārskaitīti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faktori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pastāv</a:t>
            </a:r>
            <a:r>
              <a:rPr lang="en-US" sz="1200" kern="1200" dirty="0" smtClean="0">
                <a:solidFill>
                  <a:schemeClr val="tx1"/>
                </a:solidFill>
                <a:effectLst/>
                <a:latin typeface="+mn-lt"/>
                <a:ea typeface="+mn-ea"/>
                <a:cs typeface="+mn-cs"/>
              </a:rPr>
              <a:t>, tad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maksimāla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iespējamība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radīsies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Tomēr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teorētiski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spēļu</a:t>
            </a:r>
            <a:r>
              <a:rPr lang="en-US" sz="1200" kern="1200" dirty="0" smtClean="0">
                <a:solidFill>
                  <a:schemeClr val="tx1"/>
                </a:solidFill>
                <a:effectLst/>
                <a:latin typeface="+mn-lt"/>
                <a:ea typeface="+mn-ea"/>
                <a:cs typeface="+mn-cs"/>
              </a:rPr>
              <a:t> vides </a:t>
            </a:r>
            <a:r>
              <a:rPr lang="en-US" sz="1200" kern="1200" dirty="0" err="1" smtClean="0">
                <a:solidFill>
                  <a:schemeClr val="tx1"/>
                </a:solidFill>
                <a:effectLst/>
                <a:latin typeface="+mn-lt"/>
                <a:ea typeface="+mn-ea"/>
                <a:cs typeface="+mn-cs"/>
              </a:rPr>
              <a:t>radīšana</a:t>
            </a:r>
            <a:r>
              <a:rPr lang="en-US" sz="1200" kern="1200" dirty="0" smtClean="0">
                <a:solidFill>
                  <a:schemeClr val="tx1"/>
                </a:solidFill>
                <a:effectLst/>
                <a:latin typeface="+mn-lt"/>
                <a:ea typeface="+mn-ea"/>
                <a:cs typeface="+mn-cs"/>
              </a:rPr>
              <a:t> ne </a:t>
            </a:r>
            <a:r>
              <a:rPr lang="en-US" sz="1200" kern="1200" dirty="0" err="1" smtClean="0">
                <a:solidFill>
                  <a:schemeClr val="tx1"/>
                </a:solidFill>
                <a:effectLst/>
                <a:latin typeface="+mn-lt"/>
                <a:ea typeface="+mn-ea"/>
                <a:cs typeface="+mn-cs"/>
              </a:rPr>
              <a:t>vienmēr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nozīmē</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radīsies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skaidrs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speciālistiem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jāpievērš</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uzmanība</a:t>
            </a:r>
            <a:r>
              <a:rPr lang="en-US" sz="1200" kern="1200" dirty="0" smtClean="0">
                <a:solidFill>
                  <a:schemeClr val="tx1"/>
                </a:solidFill>
                <a:effectLst/>
                <a:latin typeface="+mn-lt"/>
                <a:ea typeface="+mn-ea"/>
                <a:cs typeface="+mn-cs"/>
              </a:rPr>
              <a:t> tam, </a:t>
            </a:r>
            <a:r>
              <a:rPr lang="en-US" sz="1200" kern="1200" dirty="0" err="1" smtClean="0">
                <a:solidFill>
                  <a:schemeClr val="tx1"/>
                </a:solidFill>
                <a:effectLst/>
                <a:latin typeface="+mn-lt"/>
                <a:ea typeface="+mn-ea"/>
                <a:cs typeface="+mn-cs"/>
              </a:rPr>
              <a:t>vai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notiek</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5</a:t>
            </a:fld>
            <a:endParaRPr lang="en-US"/>
          </a:p>
        </p:txBody>
      </p:sp>
    </p:spTree>
    <p:extLst>
      <p:ext uri="{BB962C8B-B14F-4D97-AF65-F5344CB8AC3E}">
        <p14:creationId xmlns:p14="http://schemas.microsoft.com/office/powerpoint/2010/main" val="2552795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Uz bērnu centrēta intervence</a:t>
            </a:r>
          </a:p>
          <a:p>
            <a:r>
              <a:rPr lang="lv-LV" dirty="0" smtClean="0"/>
              <a:t>Uz bērnu centrētā nodarbībā, bērna reakcija nosaka aktivitātes un saskarsmi, nevis pieaugušā norādījumi. Terapeits var nodrošināt papildu struktūru tiem bērniem, kuriem ir minimālas iespējas pašiem veidot savas rotaļas, vidi vai saskarsmi. Šajā struktūrā bērnam ir iespējas izdarīt izvēli un plānot savu saskarsmi. Terapeits sniedz norādījumus un idejas, ja bērnam trūkst kādas organizatorisko prasmju vai izvēles iespēju. Bērns vienmēr tiek mudināts piedalīties intervences nodarbības laikā izmantoto priekšmetu izvietošanās, sakopšanā un nolikšanā atpakaļ. Tas veicina nodarbību gaitu, organizē </a:t>
            </a:r>
            <a:r>
              <a:rPr lang="lv-LV" dirty="0" err="1" smtClean="0"/>
              <a:t>sensorās</a:t>
            </a:r>
            <a:r>
              <a:rPr lang="lv-LV" dirty="0" smtClean="0"/>
              <a:t> maņas, piemēram, pastiprina </a:t>
            </a:r>
            <a:r>
              <a:rPr lang="lv-LV" dirty="0" err="1" smtClean="0"/>
              <a:t>proprioceptīvo</a:t>
            </a:r>
            <a:r>
              <a:rPr lang="lv-LV" dirty="0" smtClean="0"/>
              <a:t> ieguldījumu. Uz bērnu centrētā nodarbībā, aktivitātes tiek pārveidotas pēc nepieciešamības, lai bērns varētu uzturēt optimālu uzbudinājuma, uzmanības un pozitīva emocionālā stāvokļa līmeni, vienlaikus izaicinot viņa motoriskās prasmes, organizatoriskās prasmes, kā arī spējas plānot un organizēt savu darbību un vidi.</a:t>
            </a:r>
          </a:p>
          <a:p>
            <a:endParaRPr lang="lv-LV" dirty="0" smtClean="0"/>
          </a:p>
          <a:p>
            <a:r>
              <a:rPr lang="en-US" sz="1200" kern="1200" dirty="0" smtClean="0">
                <a:solidFill>
                  <a:schemeClr val="tx1"/>
                </a:solidFill>
                <a:effectLst/>
                <a:latin typeface="+mn-lt"/>
                <a:ea typeface="+mn-ea"/>
                <a:cs typeface="+mn-cs"/>
              </a:rPr>
              <a:t> Ja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līdzeklis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cilvēks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iepazīst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apkārtējo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vidi</a:t>
            </a:r>
            <a:r>
              <a:rPr lang="en-US" sz="1200" kern="1200" dirty="0" smtClean="0">
                <a:solidFill>
                  <a:schemeClr val="tx1"/>
                </a:solidFill>
                <a:effectLst/>
                <a:latin typeface="+mn-lt"/>
                <a:ea typeface="+mn-ea"/>
                <a:cs typeface="+mn-cs"/>
              </a:rPr>
              <a:t>, tad tai </a:t>
            </a:r>
            <a:r>
              <a:rPr lang="en-US" sz="1200" kern="1200" dirty="0" err="1" smtClean="0">
                <a:solidFill>
                  <a:schemeClr val="tx1"/>
                </a:solidFill>
                <a:effectLst/>
                <a:latin typeface="+mn-lt"/>
                <a:ea typeface="+mn-ea"/>
                <a:cs typeface="+mn-cs"/>
              </a:rPr>
              <a:t>vajadzētu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būt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vienai</a:t>
            </a:r>
            <a:r>
              <a:rPr lang="en-US" sz="1200" kern="1200" dirty="0" smtClean="0">
                <a:solidFill>
                  <a:schemeClr val="tx1"/>
                </a:solidFill>
                <a:effectLst/>
                <a:latin typeface="+mn-lt"/>
                <a:ea typeface="+mn-ea"/>
                <a:cs typeface="+mn-cs"/>
              </a:rPr>
              <a:t> no </a:t>
            </a:r>
            <a:r>
              <a:rPr lang="en-US" sz="1200" kern="1200" dirty="0" err="1" smtClean="0">
                <a:solidFill>
                  <a:schemeClr val="tx1"/>
                </a:solidFill>
                <a:effectLst/>
                <a:latin typeface="+mn-lt"/>
                <a:ea typeface="+mn-ea"/>
                <a:cs typeface="+mn-cs"/>
              </a:rPr>
              <a:t>visspēcīgākajām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terapeitiskajiem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instrumentiem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spēlēt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māksla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daudzi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eksperti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nav</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apguvuši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Kad</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uztver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ergoterapeitu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personu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spēlēt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jautri</a:t>
            </a:r>
            <a:r>
              <a:rPr lang="en-US" sz="1200" kern="1200" dirty="0" smtClean="0">
                <a:solidFill>
                  <a:schemeClr val="tx1"/>
                </a:solidFill>
                <a:effectLst/>
                <a:latin typeface="+mn-lt"/>
                <a:ea typeface="+mn-ea"/>
                <a:cs typeface="+mn-cs"/>
              </a:rPr>
              <a:t>, tad </a:t>
            </a:r>
            <a:r>
              <a:rPr lang="en-US" sz="1200" kern="1200" dirty="0" err="1" smtClean="0">
                <a:solidFill>
                  <a:schemeClr val="tx1"/>
                </a:solidFill>
                <a:effectLst/>
                <a:latin typeface="+mn-lt"/>
                <a:ea typeface="+mn-ea"/>
                <a:cs typeface="+mn-cs"/>
              </a:rPr>
              <a:t>tā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augstākā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uzslavas</a:t>
            </a:r>
            <a:r>
              <a:rPr lang="en-US" sz="1200" kern="1200" dirty="0" smtClean="0">
                <a:solidFill>
                  <a:schemeClr val="tx1"/>
                </a:solidFill>
                <a:effectLst/>
                <a:latin typeface="+mn-lt"/>
                <a:ea typeface="+mn-ea"/>
                <a:cs typeface="+mn-cs"/>
              </a:rPr>
              <a:t> forma. </a:t>
            </a:r>
            <a:r>
              <a:rPr lang="en-US" sz="1200" kern="1200" dirty="0" err="1" smtClean="0">
                <a:solidFill>
                  <a:schemeClr val="tx1"/>
                </a:solidFill>
                <a:effectLst/>
                <a:latin typeface="+mn-lt"/>
                <a:ea typeface="+mn-ea"/>
                <a:cs typeface="+mn-cs"/>
              </a:rPr>
              <a:t>Spēlei</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terapijai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pamatā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maņu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integrācijas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principi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daudz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līdzības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Sensorā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integrācijas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ietver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dažāda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veida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aktivitātes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ļauj</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iegūt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pastiprinātas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sajūtas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nodrošina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pareizo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uzdevumu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formulēšanu</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prasa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adaptīvu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mijiedarbību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efektīva</a:t>
            </a:r>
            <a:r>
              <a:rPr lang="en-US" sz="1200" kern="1200" dirty="0" smtClean="0">
                <a:solidFill>
                  <a:schemeClr val="tx1"/>
                </a:solidFill>
                <a:effectLst/>
                <a:latin typeface="+mn-lt"/>
                <a:ea typeface="+mn-ea"/>
                <a:cs typeface="+mn-cs"/>
              </a:rPr>
              <a:t>, ja </a:t>
            </a:r>
            <a:r>
              <a:rPr lang="en-US" sz="1200" kern="1200" dirty="0" err="1" smtClean="0">
                <a:solidFill>
                  <a:schemeClr val="tx1"/>
                </a:solidFill>
                <a:effectLst/>
                <a:latin typeface="+mn-lt"/>
                <a:ea typeface="+mn-ea"/>
                <a:cs typeface="+mn-cs"/>
              </a:rPr>
              <a:t>pati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darbība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interesē</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aktīvs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dalībnieks</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kontrolē</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vismaz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dažus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aspektus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Visās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diskusijās</a:t>
            </a:r>
            <a:r>
              <a:rPr lang="en-US" sz="1200" kern="1200" dirty="0" smtClean="0">
                <a:solidFill>
                  <a:schemeClr val="tx1"/>
                </a:solidFill>
                <a:effectLst/>
                <a:latin typeface="+mn-lt"/>
                <a:ea typeface="+mn-ea"/>
                <a:cs typeface="+mn-cs"/>
              </a:rPr>
              <a:t> par </a:t>
            </a:r>
            <a:r>
              <a:rPr lang="en-US" sz="1200" kern="1200" dirty="0" err="1" smtClean="0">
                <a:solidFill>
                  <a:schemeClr val="tx1"/>
                </a:solidFill>
                <a:effectLst/>
                <a:latin typeface="+mn-lt"/>
                <a:ea typeface="+mn-ea"/>
                <a:cs typeface="+mn-cs"/>
              </a:rPr>
              <a:t>sensoro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integrējošo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skaidri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noteikts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jāsniedz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gan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fiziskā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gan</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psiholoģiskā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drošība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Citiem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vārdiem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sakot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jābūt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dažiem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objektīvās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realitātes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ierobežojumiem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arī</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nevajadzētu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pastāvēt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grūtībām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uzdevumu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izpildes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Klienti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spēlēt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laikā</a:t>
            </a:r>
            <a:r>
              <a:rPr lang="en-US" sz="1200" kern="1200" dirty="0" smtClean="0">
                <a:solidFill>
                  <a:schemeClr val="tx1"/>
                </a:solidFill>
                <a:effectLst/>
                <a:latin typeface="+mn-lt"/>
                <a:ea typeface="+mn-ea"/>
                <a:cs typeface="+mn-cs"/>
              </a:rPr>
              <a:t>, bet tai </a:t>
            </a:r>
            <a:r>
              <a:rPr lang="en-US" sz="1200" kern="1200" dirty="0" err="1" smtClean="0">
                <a:solidFill>
                  <a:schemeClr val="tx1"/>
                </a:solidFill>
                <a:effectLst/>
                <a:latin typeface="+mn-lt"/>
                <a:ea typeface="+mn-ea"/>
                <a:cs typeface="+mn-cs"/>
              </a:rPr>
              <a:t>nevajadzētu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izskatīties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Rast</a:t>
            </a:r>
            <a:r>
              <a:rPr lang="en-US" sz="1200" kern="1200" dirty="0" smtClean="0">
                <a:solidFill>
                  <a:schemeClr val="tx1"/>
                </a:solidFill>
                <a:effectLst/>
                <a:latin typeface="+mn-lt"/>
                <a:ea typeface="+mn-ea"/>
                <a:cs typeface="+mn-cs"/>
              </a:rPr>
              <a:t>, 1986). </a:t>
            </a:r>
            <a:r>
              <a:rPr lang="en-US" sz="1200" kern="1200" dirty="0" err="1" smtClean="0">
                <a:solidFill>
                  <a:schemeClr val="tx1"/>
                </a:solidFill>
                <a:effectLst/>
                <a:latin typeface="+mn-lt"/>
                <a:ea typeface="+mn-ea"/>
                <a:cs typeface="+mn-cs"/>
              </a:rPr>
              <a:t>Terapija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nāk</a:t>
            </a:r>
            <a:r>
              <a:rPr lang="en-US" sz="1200" kern="1200" dirty="0" smtClean="0">
                <a:solidFill>
                  <a:schemeClr val="tx1"/>
                </a:solidFill>
                <a:effectLst/>
                <a:latin typeface="+mn-lt"/>
                <a:ea typeface="+mn-ea"/>
                <a:cs typeface="+mn-cs"/>
              </a:rPr>
              <a:t> no </a:t>
            </a:r>
            <a:r>
              <a:rPr lang="en-US" sz="1200" kern="1200" dirty="0" err="1" smtClean="0">
                <a:solidFill>
                  <a:schemeClr val="tx1"/>
                </a:solidFill>
                <a:effectLst/>
                <a:latin typeface="+mn-lt"/>
                <a:ea typeface="+mn-ea"/>
                <a:cs typeface="+mn-cs"/>
              </a:rPr>
              <a:t>reālās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dzīves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mērķiem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Daudzi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bērni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piedalīties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dzīves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mērķu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izvirzīšanā</a:t>
            </a:r>
            <a:r>
              <a:rPr lang="en-US" sz="1200" kern="1200" dirty="0" smtClean="0">
                <a:solidFill>
                  <a:schemeClr val="tx1"/>
                </a:solidFill>
                <a:effectLst/>
                <a:latin typeface="+mn-lt"/>
                <a:ea typeface="+mn-ea"/>
                <a:cs typeface="+mn-cs"/>
              </a:rPr>
              <a:t>. Mums </a:t>
            </a:r>
            <a:r>
              <a:rPr lang="en-US" sz="1200" kern="1200" dirty="0" err="1" smtClean="0">
                <a:solidFill>
                  <a:schemeClr val="tx1"/>
                </a:solidFill>
                <a:effectLst/>
                <a:latin typeface="+mn-lt"/>
                <a:ea typeface="+mn-ea"/>
                <a:cs typeface="+mn-cs"/>
              </a:rPr>
              <a:t>tikai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jāpalīdz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viņiem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saprast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noteikts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darbības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veids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palīdz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mērķi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sasniegt</a:t>
            </a:r>
            <a:r>
              <a:rPr lang="en-US" sz="1200" kern="1200" dirty="0" smtClean="0">
                <a:solidFill>
                  <a:schemeClr val="tx1"/>
                </a:solidFill>
                <a:effectLst/>
                <a:latin typeface="+mn-lt"/>
                <a:ea typeface="+mn-ea"/>
                <a:cs typeface="+mn-cs"/>
              </a:rPr>
              <a:t>. </a:t>
            </a:r>
            <a:endParaRPr lang="lv-LV" dirty="0" smtClean="0"/>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7</a:t>
            </a:fld>
            <a:endParaRPr lang="en-US"/>
          </a:p>
        </p:txBody>
      </p:sp>
    </p:spTree>
    <p:extLst>
      <p:ext uri="{BB962C8B-B14F-4D97-AF65-F5344CB8AC3E}">
        <p14:creationId xmlns:p14="http://schemas.microsoft.com/office/powerpoint/2010/main" val="321897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Rotaļas izmantošana intervences ietvaros</a:t>
            </a:r>
          </a:p>
          <a:p>
            <a:r>
              <a:rPr lang="lv-LV" dirty="0" smtClean="0"/>
              <a:t>Terapeitiskā saskarsme tiek veidota, veidojot aktivitātes ārpus bērna interesēm un iesaistot bērnu rotaļās, vienlaikus ņemot vērā bērna spēju līmeni, </a:t>
            </a:r>
            <a:r>
              <a:rPr lang="lv-LV" dirty="0" err="1" smtClean="0"/>
              <a:t>sensoro</a:t>
            </a:r>
            <a:r>
              <a:rPr lang="lv-LV" dirty="0" smtClean="0"/>
              <a:t> jutīgumu un </a:t>
            </a:r>
            <a:r>
              <a:rPr lang="lv-LV" dirty="0" err="1" smtClean="0"/>
              <a:t>sensoro</a:t>
            </a:r>
            <a:r>
              <a:rPr lang="lv-LV" dirty="0" smtClean="0"/>
              <a:t> maņu izvēles iespējas. Izmantojot šo rotaļīgo pieeju, terapeits veicina sadarbību un uzticamu attiecību veidošanu. Terapeits iesaista bērnu kā aktīvu partneri terapijas procesā, paplašinot idejas, kuras bērns ierosina. Bieži vien terapeits pielieto lomu spēles un radošas tēmas, lai bērnam zustu laika izjūta, nebūtu piepūles un varētu iesaistīties izaicinošās darbībās, kas citādi varētu būt neiespējamas. </a:t>
            </a:r>
          </a:p>
          <a:p>
            <a:r>
              <a:rPr lang="lv-LV" dirty="0" smtClean="0"/>
              <a:t>Pieskaršanās iekšējai dziņai</a:t>
            </a:r>
          </a:p>
          <a:p>
            <a:r>
              <a:rPr lang="lv-LV" dirty="0" err="1" smtClean="0"/>
              <a:t>Sensorālas</a:t>
            </a:r>
            <a:r>
              <a:rPr lang="lv-LV" dirty="0" smtClean="0"/>
              <a:t> integrācijas aktivitātes bieži ir jautras un aizraujošas, tāpēc tās paša par sevi motivē un apbalvo. Terapeits izmanto radošumu un iztēli, lai ņemtu vērā bērna </a:t>
            </a:r>
            <a:r>
              <a:rPr lang="lv-LV" dirty="0" err="1" smtClean="0"/>
              <a:t>sensorās</a:t>
            </a:r>
            <a:r>
              <a:rPr lang="lv-LV" dirty="0" smtClean="0"/>
              <a:t> vajadzības un risinātu </a:t>
            </a:r>
            <a:r>
              <a:rPr lang="lv-LV" dirty="0" err="1" smtClean="0"/>
              <a:t>sensorās</a:t>
            </a:r>
            <a:r>
              <a:rPr lang="lv-LV" dirty="0" smtClean="0"/>
              <a:t>, motorikas un praktiskās problēmas. Tādējādi parādās bērna motivācija mācīties un mēģināt sarežģītākas lietas. Tas ļauj iegūt arvien sarežģītākas prasmes un saskarsmes veidus.</a:t>
            </a:r>
          </a:p>
          <a:p>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definīcija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terapijā</a:t>
            </a:r>
            <a:endParaRPr lang="en-US" sz="1200" kern="1200" dirty="0" smtClean="0">
              <a:solidFill>
                <a:schemeClr val="tx1"/>
              </a:solidFill>
              <a:effectLst/>
              <a:latin typeface="+mn-lt"/>
              <a:ea typeface="+mn-ea"/>
              <a:cs typeface="+mn-cs"/>
            </a:endParaRPr>
          </a:p>
          <a:p>
            <a:r>
              <a:rPr lang="en-US" sz="1200" kern="1200" dirty="0" err="1" smtClean="0">
                <a:solidFill>
                  <a:schemeClr val="tx1"/>
                </a:solidFill>
                <a:effectLst/>
                <a:latin typeface="+mn-lt"/>
                <a:ea typeface="+mn-ea"/>
                <a:cs typeface="+mn-cs"/>
              </a:rPr>
              <a:t>Neimans</a:t>
            </a:r>
            <a:r>
              <a:rPr lang="en-US" sz="1200" kern="1200" dirty="0" smtClean="0">
                <a:solidFill>
                  <a:schemeClr val="tx1"/>
                </a:solidFill>
                <a:effectLst/>
                <a:latin typeface="+mn-lt"/>
                <a:ea typeface="+mn-ea"/>
                <a:cs typeface="+mn-cs"/>
              </a:rPr>
              <a:t> (1971) </a:t>
            </a:r>
            <a:r>
              <a:rPr lang="en-US" sz="1200" kern="1200" dirty="0" err="1" smtClean="0">
                <a:solidFill>
                  <a:schemeClr val="tx1"/>
                </a:solidFill>
                <a:effectLst/>
                <a:latin typeface="+mn-lt"/>
                <a:ea typeface="+mn-ea"/>
                <a:cs typeface="+mn-cs"/>
              </a:rPr>
              <a:t>identificēja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trīs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kritērijus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relatīvā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iekšējā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koncetrācija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brīvība</a:t>
            </a:r>
            <a:r>
              <a:rPr lang="en-US" sz="1200" kern="1200" dirty="0" smtClean="0">
                <a:solidFill>
                  <a:schemeClr val="tx1"/>
                </a:solidFill>
                <a:effectLst/>
                <a:latin typeface="+mn-lt"/>
                <a:ea typeface="+mn-ea"/>
                <a:cs typeface="+mn-cs"/>
              </a:rPr>
              <a:t> no </a:t>
            </a:r>
            <a:r>
              <a:rPr lang="en-US" sz="1200" kern="1200" dirty="0" err="1" smtClean="0">
                <a:solidFill>
                  <a:schemeClr val="tx1"/>
                </a:solidFill>
                <a:effectLst/>
                <a:latin typeface="+mn-lt"/>
                <a:ea typeface="+mn-ea"/>
                <a:cs typeface="+mn-cs"/>
              </a:rPr>
              <a:t>noteiktiem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realitātes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ierobežojumiem</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iekšējā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motivācija</a:t>
            </a:r>
            <a:r>
              <a:rPr lang="en-US" sz="1200" kern="1200" dirty="0" smtClean="0">
                <a:solidFill>
                  <a:schemeClr val="tx1"/>
                </a:solidFill>
                <a:effectLst/>
                <a:latin typeface="+mn-lt"/>
                <a:ea typeface="+mn-ea"/>
                <a:cs typeface="+mn-cs"/>
              </a:rPr>
              <a:t>. Neumann (1971) </a:t>
            </a:r>
            <a:r>
              <a:rPr lang="en-US" sz="1200" kern="1200" dirty="0" err="1" smtClean="0">
                <a:solidFill>
                  <a:schemeClr val="tx1"/>
                </a:solidFill>
                <a:effectLst/>
                <a:latin typeface="+mn-lt"/>
                <a:ea typeface="+mn-ea"/>
                <a:cs typeface="+mn-cs"/>
              </a:rPr>
              <a:t>uzskatīja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jebkura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mijiedarbība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saistīta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šiem</a:t>
            </a:r>
            <a:r>
              <a:rPr lang="en-US" sz="1200" kern="1200" dirty="0" smtClean="0">
                <a:solidFill>
                  <a:schemeClr val="tx1"/>
                </a:solidFill>
                <a:effectLst/>
                <a:latin typeface="+mn-lt"/>
                <a:ea typeface="+mn-ea"/>
                <a:cs typeface="+mn-cs"/>
              </a:rPr>
              <a:t> trim </a:t>
            </a:r>
            <a:r>
              <a:rPr lang="en-US" sz="1200" kern="1200" dirty="0" err="1" smtClean="0">
                <a:solidFill>
                  <a:schemeClr val="tx1"/>
                </a:solidFill>
                <a:effectLst/>
                <a:latin typeface="+mn-lt"/>
                <a:ea typeface="+mn-ea"/>
                <a:cs typeface="+mn-cs"/>
              </a:rPr>
              <a:t>elementu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uzskatīt</a:t>
            </a:r>
            <a:r>
              <a:rPr lang="en-US" sz="1200" kern="1200" dirty="0" smtClean="0">
                <a:solidFill>
                  <a:schemeClr val="tx1"/>
                </a:solidFill>
                <a:effectLst/>
                <a:latin typeface="+mn-lt"/>
                <a:ea typeface="+mn-ea"/>
                <a:cs typeface="+mn-cs"/>
              </a:rPr>
              <a:t> par </a:t>
            </a:r>
            <a:r>
              <a:rPr lang="en-US" sz="1200" kern="1200" dirty="0" err="1" smtClean="0">
                <a:solidFill>
                  <a:schemeClr val="tx1"/>
                </a:solidFill>
                <a:effectLst/>
                <a:latin typeface="+mn-lt"/>
                <a:ea typeface="+mn-ea"/>
                <a:cs typeface="+mn-cs"/>
              </a:rPr>
              <a:t>spēli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Tomēr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atzina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kādam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nācās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saskarties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pilnīgu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iekšējo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kontroli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iekšējo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motivāciju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tikai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iekšējo</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realitāti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Balstoties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uz</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Neimaņa</a:t>
            </a:r>
            <a:r>
              <a:rPr lang="en-US" sz="1200" kern="1200" dirty="0" smtClean="0">
                <a:solidFill>
                  <a:schemeClr val="tx1"/>
                </a:solidFill>
                <a:effectLst/>
                <a:latin typeface="+mn-lt"/>
                <a:ea typeface="+mn-ea"/>
                <a:cs typeface="+mn-cs"/>
              </a:rPr>
              <a:t> (1971) </a:t>
            </a:r>
            <a:r>
              <a:rPr lang="en-US" sz="1200" kern="1200" dirty="0" err="1" smtClean="0">
                <a:solidFill>
                  <a:schemeClr val="tx1"/>
                </a:solidFill>
                <a:effectLst/>
                <a:latin typeface="+mn-lt"/>
                <a:ea typeface="+mn-ea"/>
                <a:cs typeface="+mn-cs"/>
              </a:rPr>
              <a:t>koncepciju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ierosinājām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definīcijas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kuras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praktizējošie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ergoterapeiti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varētu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izmantot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mēģinot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padarīt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terapiju</a:t>
            </a:r>
            <a:r>
              <a:rPr lang="en-US" sz="1200" kern="1200" dirty="0" smtClean="0">
                <a:solidFill>
                  <a:schemeClr val="tx1"/>
                </a:solidFill>
                <a:effectLst/>
                <a:latin typeface="+mn-lt"/>
                <a:ea typeface="+mn-ea"/>
                <a:cs typeface="+mn-cs"/>
              </a:rPr>
              <a:t> par </a:t>
            </a:r>
            <a:r>
              <a:rPr lang="en-US" sz="1200" kern="1200" dirty="0" err="1" smtClean="0">
                <a:solidFill>
                  <a:schemeClr val="tx1"/>
                </a:solidFill>
                <a:effectLst/>
                <a:latin typeface="+mn-lt"/>
                <a:ea typeface="+mn-ea"/>
                <a:cs typeface="+mn-cs"/>
              </a:rPr>
              <a:t>spēli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indivīduma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mijiedarbība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vidi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kuru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raksturo</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relatīva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interese</a:t>
            </a:r>
            <a:r>
              <a:rPr lang="en-US" sz="1200" kern="1200" dirty="0" smtClean="0">
                <a:solidFill>
                  <a:schemeClr val="tx1"/>
                </a:solidFill>
                <a:effectLst/>
                <a:latin typeface="+mn-lt"/>
                <a:ea typeface="+mn-ea"/>
                <a:cs typeface="+mn-cs"/>
              </a:rPr>
              <a:t> par </a:t>
            </a:r>
            <a:r>
              <a:rPr lang="en-US" sz="1200" kern="1200" dirty="0" err="1" smtClean="0">
                <a:solidFill>
                  <a:schemeClr val="tx1"/>
                </a:solidFill>
                <a:effectLst/>
                <a:latin typeface="+mn-lt"/>
                <a:ea typeface="+mn-ea"/>
                <a:cs typeface="+mn-cs"/>
              </a:rPr>
              <a:t>darbībām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tādām</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relatīvā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iekšējā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kontrole</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brīvība</a:t>
            </a:r>
            <a:r>
              <a:rPr lang="en-US" sz="1200" kern="1200" dirty="0" smtClean="0">
                <a:solidFill>
                  <a:schemeClr val="tx1"/>
                </a:solidFill>
                <a:effectLst/>
                <a:latin typeface="+mn-lt"/>
                <a:ea typeface="+mn-ea"/>
                <a:cs typeface="+mn-cs"/>
              </a:rPr>
              <a:t> no </a:t>
            </a:r>
            <a:r>
              <a:rPr lang="en-US" sz="1200" kern="1200" dirty="0" err="1" smtClean="0">
                <a:solidFill>
                  <a:schemeClr val="tx1"/>
                </a:solidFill>
                <a:effectLst/>
                <a:latin typeface="+mn-lt"/>
                <a:ea typeface="+mn-ea"/>
                <a:cs typeface="+mn-cs"/>
              </a:rPr>
              <a:t>noteiktiem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objektīvās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realitātes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ierobežojumiem</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err="1" smtClean="0">
                <a:solidFill>
                  <a:schemeClr val="tx1"/>
                </a:solidFill>
                <a:effectLst/>
                <a:latin typeface="+mn-lt"/>
                <a:ea typeface="+mn-ea"/>
                <a:cs typeface="+mn-cs"/>
              </a:rPr>
              <a:t>Gadījumā</a:t>
            </a:r>
            <a:r>
              <a:rPr lang="en-US" sz="1200" kern="1200" dirty="0" smtClean="0">
                <a:solidFill>
                  <a:schemeClr val="tx1"/>
                </a:solidFill>
                <a:effectLst/>
                <a:latin typeface="+mn-lt"/>
                <a:ea typeface="+mn-ea"/>
                <a:cs typeface="+mn-cs"/>
              </a:rPr>
              <a:t>, ja </a:t>
            </a:r>
            <a:r>
              <a:rPr lang="en-US" sz="1200" kern="1200" dirty="0" err="1" smtClean="0">
                <a:solidFill>
                  <a:schemeClr val="tx1"/>
                </a:solidFill>
                <a:effectLst/>
                <a:latin typeface="+mn-lt"/>
                <a:ea typeface="+mn-ea"/>
                <a:cs typeface="+mn-cs"/>
              </a:rPr>
              <a:t>mēs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pielāgojam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vienu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vairāku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elementus</a:t>
            </a:r>
            <a:r>
              <a:rPr lang="en-US" sz="1200" kern="1200" dirty="0" smtClean="0">
                <a:solidFill>
                  <a:schemeClr val="tx1"/>
                </a:solidFill>
                <a:effectLst/>
                <a:latin typeface="+mn-lt"/>
                <a:ea typeface="+mn-ea"/>
                <a:cs typeface="+mn-cs"/>
              </a:rPr>
              <a:t>, tie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jānomaina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virzienā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jāturpina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apspriest</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visi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elementi</a:t>
            </a:r>
            <a:r>
              <a:rPr lang="en-US" sz="1200" kern="1200" dirty="0" smtClean="0">
                <a:solidFill>
                  <a:schemeClr val="tx1"/>
                </a:solidFill>
                <a:effectLst/>
                <a:latin typeface="+mn-lt"/>
                <a:ea typeface="+mn-ea"/>
                <a:cs typeface="+mn-cs"/>
              </a:rPr>
              <a:t>, jo </a:t>
            </a:r>
            <a:r>
              <a:rPr lang="en-US" sz="1200" kern="1200" dirty="0" err="1" smtClean="0">
                <a:solidFill>
                  <a:schemeClr val="tx1"/>
                </a:solidFill>
                <a:effectLst/>
                <a:latin typeface="+mn-lt"/>
                <a:ea typeface="+mn-ea"/>
                <a:cs typeface="+mn-cs"/>
              </a:rPr>
              <a:t>katrs</a:t>
            </a:r>
            <a:r>
              <a:rPr lang="en-US" sz="1200" kern="1200" dirty="0" smtClean="0">
                <a:solidFill>
                  <a:schemeClr val="tx1"/>
                </a:solidFill>
                <a:effectLst/>
                <a:latin typeface="+mn-lt"/>
                <a:ea typeface="+mn-ea"/>
                <a:cs typeface="+mn-cs"/>
              </a:rPr>
              <a:t> no </a:t>
            </a:r>
            <a:r>
              <a:rPr lang="en-US" sz="1200" kern="1200" dirty="0" err="1" smtClean="0">
                <a:solidFill>
                  <a:schemeClr val="tx1"/>
                </a:solidFill>
                <a:effectLst/>
                <a:latin typeface="+mn-lt"/>
                <a:ea typeface="+mn-ea"/>
                <a:cs typeface="+mn-cs"/>
              </a:rPr>
              <a:t>tiem</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svarīgs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novērtētu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spēles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mijiedarbību</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noteiktā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laika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posmā</a:t>
            </a:r>
            <a:r>
              <a:rPr lang="en-US" sz="1200" kern="1200" dirty="0" smtClean="0">
                <a:solidFill>
                  <a:schemeClr val="tx1"/>
                </a:solidFill>
                <a:effectLst/>
                <a:latin typeface="+mn-lt"/>
                <a:ea typeface="+mn-ea"/>
                <a:cs typeface="+mn-cs"/>
              </a:rPr>
              <a:t>, un, </a:t>
            </a:r>
            <a:r>
              <a:rPr lang="en-US" sz="1200" kern="1200" dirty="0" err="1" smtClean="0">
                <a:solidFill>
                  <a:schemeClr val="tx1"/>
                </a:solidFill>
                <a:effectLst/>
                <a:latin typeface="+mn-lt"/>
                <a:ea typeface="+mn-ea"/>
                <a:cs typeface="+mn-cs"/>
              </a:rPr>
              <a:t>tā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kā</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šie</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elementi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savstarpēji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saistīti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tos</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ir</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grūti</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atdalīt</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8</a:t>
            </a:fld>
            <a:endParaRPr lang="en-US"/>
          </a:p>
        </p:txBody>
      </p:sp>
    </p:spTree>
    <p:extLst>
      <p:ext uri="{BB962C8B-B14F-4D97-AF65-F5344CB8AC3E}">
        <p14:creationId xmlns:p14="http://schemas.microsoft.com/office/powerpoint/2010/main" val="1068674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Pareizā pārbaudījuma radīšana</a:t>
            </a:r>
          </a:p>
          <a:p>
            <a:r>
              <a:rPr lang="lv-LV" dirty="0" smtClean="0"/>
              <a:t>Radot pareizo pārbaudījumu, terapeitam ir jāparedz bērna spējas noteiktā darbībā, lai sniegtu atbilstošu atbalstu bērnam, tādējādi viņš spēs veikt sarežģītākas darbības nekā iepriekš. Tas prasa elastību gan intervences procesā, gan vidē. Terapeits sekmē bērna panākumus, pielāgojot sociālo un fizisko vidi, pārbaudījuma līmeni un rotaļas noteikumus. Cienot bērna emocijas un spējas, terapeitiskajā vidē tiek radīta atmosfēra, kurā terapeits veicina saskarsmi, iespējams, tādu, kādu bērns nekad iepriekš nav mēģinājis. Terapeits nepārtraukti tiecās uz pārbaudījumiem, kas tiek balstīti jau uz esošajām prasmēm, lai sasniegtu vispārējos mērķus un uzdevumus, sekmējot iesaistīšanos veselīgās un jēgpilnās nodarbēs. </a:t>
            </a:r>
          </a:p>
          <a:p>
            <a:r>
              <a:rPr lang="lv-LV" dirty="0" smtClean="0"/>
              <a:t>Adaptīvās reakcijas veicināšana</a:t>
            </a:r>
          </a:p>
          <a:p>
            <a:r>
              <a:rPr lang="lv-LV" dirty="0" smtClean="0"/>
              <a:t>Lai personība augtu un attīstītos, viņam / viņai ir jārada pastāvīga adaptīvo reakciju virkne, tādējādi efektīvi un atbilstoši izpildītos vides dinamiskās prasības. Lai izraisītu atbilstošu adaptīvo reakciju, uz </a:t>
            </a:r>
            <a:r>
              <a:rPr lang="lv-LV" dirty="0" err="1" smtClean="0"/>
              <a:t>sensoro</a:t>
            </a:r>
            <a:r>
              <a:rPr lang="lv-LV" dirty="0" smtClean="0"/>
              <a:t> integrāciju balstītajā intervencē aktivitāšu prasības ir sarežģītākas. Lai bērns pēc iespējas vairāk spētu pielāgoties vienas intervences sesijā, terapeits uzrauga un pielāgo </a:t>
            </a:r>
            <a:r>
              <a:rPr lang="lv-LV" dirty="0" err="1" smtClean="0"/>
              <a:t>sensoro</a:t>
            </a:r>
            <a:r>
              <a:rPr lang="lv-LV" dirty="0" smtClean="0"/>
              <a:t> pārbaudījumu ātrumu un intensitāti, tādējādi pielāgojoties bērna notikumu apstrādes spējām; atvieglo </a:t>
            </a:r>
            <a:r>
              <a:rPr lang="lv-LV" dirty="0" err="1" smtClean="0"/>
              <a:t>sensorās</a:t>
            </a:r>
            <a:r>
              <a:rPr lang="lv-LV" dirty="0" smtClean="0"/>
              <a:t> rotaļas pat tad, ja bērnam nav motorikas attīstības, kas nepieciešama, lai viņš patstāvīgi darbotos labvēlīgās </a:t>
            </a:r>
            <a:r>
              <a:rPr lang="lv-LV" dirty="0" err="1" smtClean="0"/>
              <a:t>sensorajās</a:t>
            </a:r>
            <a:r>
              <a:rPr lang="lv-LV" dirty="0" smtClean="0"/>
              <a:t> rotaļās; un atbalsta bērna emociju un uzvedības </a:t>
            </a:r>
            <a:r>
              <a:rPr lang="lv-LV" dirty="0" err="1" smtClean="0"/>
              <a:t>pašsakārtošanos</a:t>
            </a:r>
            <a:r>
              <a:rPr lang="lv-LV" dirty="0" smtClean="0"/>
              <a:t>.</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9</a:t>
            </a:fld>
            <a:endParaRPr lang="en-US"/>
          </a:p>
        </p:txBody>
      </p:sp>
    </p:spTree>
    <p:extLst>
      <p:ext uri="{BB962C8B-B14F-4D97-AF65-F5344CB8AC3E}">
        <p14:creationId xmlns:p14="http://schemas.microsoft.com/office/powerpoint/2010/main" val="1515451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Vides iekārtošana un bērna darbību atbalstīšana</a:t>
            </a:r>
          </a:p>
          <a:p>
            <a:r>
              <a:rPr lang="lv-LV" dirty="0" smtClean="0"/>
              <a:t>Pirms nodarbības terapeits izvēlas nodarbības mērķus un iekārto vidi, lai veicinātu bērna saskarsmi (t.i., rada vides priekšrocības). Nodarbības laikā vissvarīgākais ir pirmais solis – savstarpējās sapratnes izveide. Pēc sapratnes izveidošanas terapeits mijiedarbojas ar bērnu un pielāgo aktivitāšu prasības, tādējādi nodrošinot vislabāko pārbaudījumu, uzrauga bērna emociju līmeni un pārliecinās, ka bērns izbauda savu kompāniju, apgūstot jaunas prasmes un iemaņas. Varbūt vissvarīgākā šī atbalsta metaforas daļa ir tā, ka atbalsts bērnam ir nepieciešams līdz motivācijas un prasmes darīt lietas pašam parādīšanās. Pārāk ātra izvēle neturpināt sniegt atbalstu neļaus attīstīties bērna patstāvībai, bet pārāk ilga atbalsta sniegšana nesekmēs adaptīvo rekciju veidošanos. Atkarībā no katra bērna, nepieciešamība pēc atbalsta dažādās jomās var atšķirties dienu no dienas un brīdi no brīža, veicot pielāgojumus, terapeitam jābūt modram (skatīt tabulu .).</a:t>
            </a:r>
          </a:p>
          <a:p>
            <a:r>
              <a:rPr lang="lv-LV" sz="1200" b="1" i="1" kern="1200" dirty="0" smtClean="0">
                <a:solidFill>
                  <a:schemeClr val="tx1"/>
                </a:solidFill>
                <a:effectLst/>
                <a:latin typeface="+mn-lt"/>
                <a:ea typeface="+mn-ea"/>
                <a:cs typeface="+mn-cs"/>
              </a:rPr>
              <a:t>Adaptīvās reakcijas sekmēšana</a:t>
            </a:r>
            <a:endParaRPr lang="en-US" sz="1200" kern="1200" dirty="0" smtClean="0">
              <a:solidFill>
                <a:schemeClr val="tx1"/>
              </a:solidFill>
              <a:effectLst/>
              <a:latin typeface="+mn-lt"/>
              <a:ea typeface="+mn-ea"/>
              <a:cs typeface="+mn-cs"/>
            </a:endParaRPr>
          </a:p>
          <a:p>
            <a:r>
              <a:rPr lang="lv-LV" sz="1200" kern="1200" dirty="0" smtClean="0">
                <a:solidFill>
                  <a:schemeClr val="tx1"/>
                </a:solidFill>
                <a:effectLst/>
                <a:latin typeface="+mn-lt"/>
                <a:ea typeface="+mn-ea"/>
                <a:cs typeface="+mn-cs"/>
              </a:rPr>
              <a:t>Cenšoties noskaidrot bērna </a:t>
            </a:r>
            <a:r>
              <a:rPr lang="lv-LV" sz="1200" kern="1200" dirty="0" err="1" smtClean="0">
                <a:solidFill>
                  <a:schemeClr val="tx1"/>
                </a:solidFill>
                <a:effectLst/>
                <a:latin typeface="+mn-lt"/>
                <a:ea typeface="+mn-ea"/>
                <a:cs typeface="+mn-cs"/>
              </a:rPr>
              <a:t>sensorās</a:t>
            </a:r>
            <a:r>
              <a:rPr lang="lv-LV" sz="1200" kern="1200" dirty="0" smtClean="0">
                <a:solidFill>
                  <a:schemeClr val="tx1"/>
                </a:solidFill>
                <a:effectLst/>
                <a:latin typeface="+mn-lt"/>
                <a:ea typeface="+mn-ea"/>
                <a:cs typeface="+mn-cs"/>
              </a:rPr>
              <a:t> trūkuma zonas, terapeits patstāvīgi strādā ar vidi, pielāgojot pārbaudījumus, sniedzot lielāku vai mazāku atbalstu vai darbības lielāku vai mazāku strukturēšanu. Var būt nodarbības, kurās bērns darbosies tikai </a:t>
            </a:r>
            <a:r>
              <a:rPr lang="lv-LV" sz="1200" kern="1200" dirty="0" err="1" smtClean="0">
                <a:solidFill>
                  <a:schemeClr val="tx1"/>
                </a:solidFill>
                <a:effectLst/>
                <a:latin typeface="+mn-lt"/>
                <a:ea typeface="+mn-ea"/>
                <a:cs typeface="+mn-cs"/>
              </a:rPr>
              <a:t>sensorās</a:t>
            </a:r>
            <a:r>
              <a:rPr lang="lv-LV" sz="1200" kern="1200" dirty="0" smtClean="0">
                <a:solidFill>
                  <a:schemeClr val="tx1"/>
                </a:solidFill>
                <a:effectLst/>
                <a:latin typeface="+mn-lt"/>
                <a:ea typeface="+mn-ea"/>
                <a:cs typeface="+mn-cs"/>
              </a:rPr>
              <a:t> modulācijas līmenī. Citās nodarbībās bērns darbojas tikai </a:t>
            </a:r>
            <a:r>
              <a:rPr lang="lv-LV" sz="1200" kern="1200" dirty="0" err="1" smtClean="0">
                <a:solidFill>
                  <a:schemeClr val="tx1"/>
                </a:solidFill>
                <a:effectLst/>
                <a:latin typeface="+mn-lt"/>
                <a:ea typeface="+mn-ea"/>
                <a:cs typeface="+mn-cs"/>
              </a:rPr>
              <a:t>sensorās</a:t>
            </a:r>
            <a:r>
              <a:rPr lang="lv-LV" sz="1200" kern="1200" dirty="0" smtClean="0">
                <a:solidFill>
                  <a:schemeClr val="tx1"/>
                </a:solidFill>
                <a:effectLst/>
                <a:latin typeface="+mn-lt"/>
                <a:ea typeface="+mn-ea"/>
                <a:cs typeface="+mn-cs"/>
              </a:rPr>
              <a:t> apstrādes un </a:t>
            </a:r>
            <a:r>
              <a:rPr lang="lv-LV" sz="1200" kern="1200" dirty="0" err="1" smtClean="0">
                <a:solidFill>
                  <a:schemeClr val="tx1"/>
                </a:solidFill>
                <a:effectLst/>
                <a:latin typeface="+mn-lt"/>
                <a:ea typeface="+mn-ea"/>
                <a:cs typeface="+mn-cs"/>
              </a:rPr>
              <a:t>sensorās</a:t>
            </a:r>
            <a:r>
              <a:rPr lang="lv-LV" sz="1200" kern="1200" dirty="0" smtClean="0">
                <a:solidFill>
                  <a:schemeClr val="tx1"/>
                </a:solidFill>
                <a:effectLst/>
                <a:latin typeface="+mn-lt"/>
                <a:ea typeface="+mn-ea"/>
                <a:cs typeface="+mn-cs"/>
              </a:rPr>
              <a:t> rotaļas līmenī. Ideāla nodarbība ir tāda, kurā bērns optimāli pamana, veido un izdala </a:t>
            </a:r>
            <a:r>
              <a:rPr lang="lv-LV" sz="1200" kern="1200" dirty="0" err="1" smtClean="0">
                <a:solidFill>
                  <a:schemeClr val="tx1"/>
                </a:solidFill>
                <a:effectLst/>
                <a:latin typeface="+mn-lt"/>
                <a:ea typeface="+mn-ea"/>
                <a:cs typeface="+mn-cs"/>
              </a:rPr>
              <a:t>sensoro</a:t>
            </a:r>
            <a:r>
              <a:rPr lang="lv-LV" sz="1200" kern="1200" dirty="0" smtClean="0">
                <a:solidFill>
                  <a:schemeClr val="tx1"/>
                </a:solidFill>
                <a:effectLst/>
                <a:latin typeface="+mn-lt"/>
                <a:ea typeface="+mn-ea"/>
                <a:cs typeface="+mn-cs"/>
              </a:rPr>
              <a:t> informāciju un veic aizvien sarežģītāku adaptīvo reakciju motorikas praktiskajā jomā, vienlaikus aktīvi iesaistoties un strukturējot savu darbību. Kad bērns vienmērīgi un ilglaicīgi savā optimālajā līmenī pilda pārbaudījumus, viņš ir gatavs nodarbību noslēgumam.</a:t>
            </a:r>
            <a:endParaRPr lang="en-US" sz="1200" kern="1200" dirty="0" smtClean="0">
              <a:solidFill>
                <a:schemeClr val="tx1"/>
              </a:solidFill>
              <a:effectLst/>
              <a:latin typeface="+mn-lt"/>
              <a:ea typeface="+mn-ea"/>
              <a:cs typeface="+mn-cs"/>
            </a:endParaRPr>
          </a:p>
          <a:p>
            <a:endParaRPr lang="lv-LV" dirty="0" smtClean="0"/>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11</a:t>
            </a:fld>
            <a:endParaRPr lang="en-US"/>
          </a:p>
        </p:txBody>
      </p:sp>
    </p:spTree>
    <p:extLst>
      <p:ext uri="{BB962C8B-B14F-4D97-AF65-F5344CB8AC3E}">
        <p14:creationId xmlns:p14="http://schemas.microsoft.com/office/powerpoint/2010/main" val="674016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Adaptīvās reakcijas sekmēšana</a:t>
            </a:r>
          </a:p>
          <a:p>
            <a:r>
              <a:rPr lang="lv-LV" dirty="0" smtClean="0"/>
              <a:t>Cenšoties noskaidrot bērna </a:t>
            </a:r>
            <a:r>
              <a:rPr lang="lv-LV" dirty="0" err="1" smtClean="0"/>
              <a:t>sensorās</a:t>
            </a:r>
            <a:r>
              <a:rPr lang="lv-LV" dirty="0" smtClean="0"/>
              <a:t> trūkuma zonas, terapeits patstāvīgi strādā ar vidi, pielāgojot pārbaudījumus, sniedzot lielāku vai mazāku atbalstu vai darbības lielāku vai mazāku strukturēšanu. Var būt nodarbības, kurās bērns darbosies tikai </a:t>
            </a:r>
            <a:r>
              <a:rPr lang="lv-LV" dirty="0" err="1" smtClean="0"/>
              <a:t>sensorās</a:t>
            </a:r>
            <a:r>
              <a:rPr lang="lv-LV" dirty="0" smtClean="0"/>
              <a:t> modulācijas līmenī. Citās nodarbībās bērns darbojas tikai </a:t>
            </a:r>
            <a:r>
              <a:rPr lang="lv-LV" dirty="0" err="1" smtClean="0"/>
              <a:t>sensorās</a:t>
            </a:r>
            <a:r>
              <a:rPr lang="lv-LV" dirty="0" smtClean="0"/>
              <a:t> apstrādes un </a:t>
            </a:r>
            <a:r>
              <a:rPr lang="lv-LV" dirty="0" err="1" smtClean="0"/>
              <a:t>sensorās</a:t>
            </a:r>
            <a:r>
              <a:rPr lang="lv-LV" dirty="0" smtClean="0"/>
              <a:t> rotaļas līmenī. Ideāla nodarbība ir tāda, kurā bērns optimāli pamana, veido un izdala </a:t>
            </a:r>
            <a:r>
              <a:rPr lang="lv-LV" dirty="0" err="1" smtClean="0"/>
              <a:t>sensoro</a:t>
            </a:r>
            <a:r>
              <a:rPr lang="lv-LV" dirty="0" smtClean="0"/>
              <a:t> informāciju un veic aizvien sarežģītāku adaptīvo reakciju motorikas praktiskajā jomā, vienlaikus aktīvi iesaistoties un strukturējot savu darbību. Kad bērns vienmērīgi un ilglaicīgi savā optimālajā līmenī pilda pārbaudījumus, viņš ir gatavs nodarbību noslēgumam.</a:t>
            </a:r>
          </a:p>
          <a:p>
            <a:r>
              <a:rPr lang="lv-LV" dirty="0" err="1" smtClean="0"/>
              <a:t>Sensoro</a:t>
            </a:r>
            <a:r>
              <a:rPr lang="lv-LV" dirty="0" smtClean="0"/>
              <a:t> pārbaudījumu vērtēšana</a:t>
            </a:r>
          </a:p>
          <a:p>
            <a:r>
              <a:rPr lang="lv-LV" dirty="0" smtClean="0"/>
              <a:t>Kvalificēts terapeits nekavējoties piedāvās vilinošas aktivitātes vidē, kas rosina bērna līdzdalību un sadarbību, un vienlaikus atbalstīs bērna sniegumu viņa spēju līmenī. Terapeits nekavējoties palīdz bērnam veikt pārbaudījumu, panākot vienu vai vairākas adaptīvas reakcijas.</a:t>
            </a:r>
          </a:p>
          <a:p>
            <a:r>
              <a:rPr lang="lv-LV" dirty="0" smtClean="0"/>
              <a:t>Sensorā pārbaudījuma kritiskā daļa ir izpratne par bērna spēju apstrādāt sajūtas, kuras rada īpašas aktivitātes un saskarsme, kā arī sajūtas telpā un apkārtējā vidē.</a:t>
            </a:r>
          </a:p>
          <a:p>
            <a:r>
              <a:rPr lang="lv-LV" dirty="0" smtClean="0"/>
              <a:t>Uz ķermeni centrēto maņu intensitātes un veidu pielāgojums (taustes, vestibulārā aparāta, </a:t>
            </a:r>
            <a:r>
              <a:rPr lang="lv-LV" dirty="0" err="1" smtClean="0"/>
              <a:t>propriocepcijas</a:t>
            </a:r>
            <a:r>
              <a:rPr lang="lv-LV" dirty="0" smtClean="0"/>
              <a:t>) ļauj bērnam izmantot atbilstošu </a:t>
            </a:r>
            <a:r>
              <a:rPr lang="lv-LV" dirty="0" err="1" smtClean="0"/>
              <a:t>sensorās</a:t>
            </a:r>
            <a:r>
              <a:rPr lang="lv-LV" dirty="0" smtClean="0"/>
              <a:t> informācijas daudzumu un sniedz atgriezenisko saiti, lai atbalstītu viņa / viņas darbošanos.</a:t>
            </a:r>
          </a:p>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12</a:t>
            </a:fld>
            <a:endParaRPr lang="en-US"/>
          </a:p>
        </p:txBody>
      </p:sp>
    </p:spTree>
    <p:extLst>
      <p:ext uri="{BB962C8B-B14F-4D97-AF65-F5344CB8AC3E}">
        <p14:creationId xmlns:p14="http://schemas.microsoft.com/office/powerpoint/2010/main" val="12950468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A5785E-A816-4678-95E8-F15927D59372}" type="slidenum">
              <a:rPr lang="en-US" smtClean="0"/>
              <a:t>14</a:t>
            </a:fld>
            <a:endParaRPr lang="en-US"/>
          </a:p>
        </p:txBody>
      </p:sp>
    </p:spTree>
    <p:extLst>
      <p:ext uri="{BB962C8B-B14F-4D97-AF65-F5344CB8AC3E}">
        <p14:creationId xmlns:p14="http://schemas.microsoft.com/office/powerpoint/2010/main" val="4260412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593058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399943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526952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024E0-3DA6-42E5-BE6E-59578C8C1C0B}"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37211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56024E0-3DA6-42E5-BE6E-59578C8C1C0B}"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903722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6024E0-3DA6-42E5-BE6E-59578C8C1C0B}" type="datetimeFigureOut">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926747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6024E0-3DA6-42E5-BE6E-59578C8C1C0B}" type="datetimeFigureOut">
              <a:rPr lang="en-US" smtClean="0"/>
              <a:t>3/13/2022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449257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6024E0-3DA6-42E5-BE6E-59578C8C1C0B}" type="datetimeFigureOut">
              <a:rPr lang="en-US" smtClean="0"/>
              <a:t>3/13/2022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23891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024E0-3DA6-42E5-BE6E-59578C8C1C0B}" type="datetimeFigureOut">
              <a:rPr lang="en-US" smtClean="0"/>
              <a:t>3/13/2022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836025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6024E0-3DA6-42E5-BE6E-59578C8C1C0B}" type="datetimeFigureOut">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1475396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56024E0-3DA6-42E5-BE6E-59578C8C1C0B}" type="datetimeFigureOut">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192BF9-A5A7-4C5B-BCD4-00D4C1C916DC}" type="slidenum">
              <a:rPr lang="en-US" smtClean="0"/>
              <a:t>‹#›</a:t>
            </a:fld>
            <a:endParaRPr lang="en-US"/>
          </a:p>
        </p:txBody>
      </p:sp>
    </p:spTree>
    <p:extLst>
      <p:ext uri="{BB962C8B-B14F-4D97-AF65-F5344CB8AC3E}">
        <p14:creationId xmlns:p14="http://schemas.microsoft.com/office/powerpoint/2010/main" val="3610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024E0-3DA6-42E5-BE6E-59578C8C1C0B}" type="datetimeFigureOut">
              <a:rPr lang="en-US" smtClean="0"/>
              <a:t>3/13/2022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92BF9-A5A7-4C5B-BCD4-00D4C1C916DC}" type="slidenum">
              <a:rPr lang="en-US" smtClean="0"/>
              <a:t>‹#›</a:t>
            </a:fld>
            <a:endParaRPr lang="en-US"/>
          </a:p>
        </p:txBody>
      </p:sp>
    </p:spTree>
    <p:extLst>
      <p:ext uri="{BB962C8B-B14F-4D97-AF65-F5344CB8AC3E}">
        <p14:creationId xmlns:p14="http://schemas.microsoft.com/office/powerpoint/2010/main" val="428827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4i258YX-6Do&amp;t=34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YUdsgQGHSR8&amp;t=10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T9j6rQ4rtQY"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ncbi.nlm.nih.gov/pmc/articles/PMC646844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ota.org/" TargetMode="External"/><Relationship Id="rId7" Type="http://schemas.openxmlformats.org/officeDocument/2006/relationships/hyperlink" Target="http://www.facebook.com/autismdiscussionpag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youtube.com/watch?v=2mNYubCfXbk" TargetMode="External"/><Relationship Id="rId5" Type="http://schemas.openxmlformats.org/officeDocument/2006/relationships/hyperlink" Target="http://www.specialeducationadvisor.com/five-practical-sensory-strategies-for-the-classroom/" TargetMode="External"/><Relationship Id="rId4" Type="http://schemas.openxmlformats.org/officeDocument/2006/relationships/hyperlink" Target="http://www.spdfoundation.net/"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books.google.lv/books?id=GHGuQgAACAAJ&amp;dq=Bundy,+Lane,+%26+Murray,+2002+scaffolding&amp;hl=lv&amp;sa=X&amp;ved=0ahUKEwjC5-CC9YXoAhWRAxAIHY2hBpcQ6AEIJzA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ot-innovations.com/clinical-practice/sensory-modulation/the-sensory-modulation-program-for-adolescents-adult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journals.sagepub.com/doi/abs/10.1177/1362361310386505"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semanticscholar.org/paper/A-Motion-Sensing-Game-Based-Therapy-to-Foster-the-Chuang-Kuo/c760132a15035c0acb7070162fcf45c5be52b6a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leader.pubs.asha.org/doi/10.1044/leader.FTR2.24042019.56"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38300" y="1385342"/>
            <a:ext cx="8763000" cy="1736725"/>
          </a:xfrm>
        </p:spPr>
        <p:txBody>
          <a:bodyPr/>
          <a:lstStyle/>
          <a:p>
            <a:pPr>
              <a:defRPr/>
            </a:pPr>
            <a:r>
              <a:rPr lang="ru-RU" sz="4800" b="1" dirty="0"/>
              <a:t>Основни принципи на терапията за сензорна интеграция </a:t>
            </a:r>
            <a:endParaRPr lang="en-US" sz="4800" b="1" dirty="0"/>
          </a:p>
        </p:txBody>
      </p:sp>
      <p:sp>
        <p:nvSpPr>
          <p:cNvPr id="2051" name="Rectangle 3"/>
          <p:cNvSpPr>
            <a:spLocks noGrp="1" noChangeArrowheads="1"/>
          </p:cNvSpPr>
          <p:nvPr>
            <p:ph type="subTitle" idx="1"/>
          </p:nvPr>
        </p:nvSpPr>
        <p:spPr>
          <a:xfrm>
            <a:off x="2819400" y="3733800"/>
            <a:ext cx="6400800" cy="1752600"/>
          </a:xfrm>
        </p:spPr>
        <p:txBody>
          <a:bodyPr/>
          <a:lstStyle/>
          <a:p>
            <a:pPr eaLnBrk="1" hangingPunct="1">
              <a:defRPr/>
            </a:pPr>
            <a:r>
              <a:rPr lang="lv-LV" dirty="0" smtClean="0">
                <a:solidFill>
                  <a:schemeClr val="tx1"/>
                </a:solidFill>
              </a:rPr>
              <a:t>Dr.paed. Aivars </a:t>
            </a:r>
            <a:r>
              <a:rPr lang="lv-LV" dirty="0" err="1" smtClean="0">
                <a:solidFill>
                  <a:schemeClr val="tx1"/>
                </a:solidFill>
              </a:rPr>
              <a:t>Kaupuzs</a:t>
            </a:r>
            <a:endParaRPr lang="en-US" dirty="0" smtClean="0">
              <a:solidFill>
                <a:schemeClr val="tx1"/>
              </a:solidFill>
            </a:endParaRPr>
          </a:p>
        </p:txBody>
      </p:sp>
      <p:sp>
        <p:nvSpPr>
          <p:cNvPr id="3078" name="AutoShape 6" descr="Attēlu rezultāti vaicājumam “rta multisensorā”"/>
          <p:cNvSpPr>
            <a:spLocks noChangeAspect="1" noChangeArrowheads="1"/>
          </p:cNvSpPr>
          <p:nvPr/>
        </p:nvSpPr>
        <p:spPr bwMode="auto">
          <a:xfrm>
            <a:off x="1687513"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lv-LV"/>
          </a:p>
        </p:txBody>
      </p:sp>
      <p:pic>
        <p:nvPicPr>
          <p:cNvPr id="3079" name="Picture 7"/>
          <p:cNvPicPr>
            <a:picLocks noChangeAspect="1" noChangeArrowheads="1"/>
          </p:cNvPicPr>
          <p:nvPr/>
        </p:nvPicPr>
        <p:blipFill>
          <a:blip r:embed="rId2" cstate="print"/>
          <a:srcRect/>
          <a:stretch>
            <a:fillRect/>
          </a:stretch>
        </p:blipFill>
        <p:spPr bwMode="auto">
          <a:xfrm>
            <a:off x="4953000" y="4501772"/>
            <a:ext cx="2483882" cy="832228"/>
          </a:xfrm>
          <a:prstGeom prst="rect">
            <a:avLst/>
          </a:prstGeom>
          <a:noFill/>
          <a:ln w="9525">
            <a:noFill/>
            <a:miter lim="800000"/>
            <a:headEnd/>
            <a:tailEnd/>
          </a:ln>
        </p:spPr>
      </p:pic>
    </p:spTree>
    <p:extLst>
      <p:ext uri="{BB962C8B-B14F-4D97-AF65-F5344CB8AC3E}">
        <p14:creationId xmlns:p14="http://schemas.microsoft.com/office/powerpoint/2010/main" val="2870944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4813" y="365125"/>
            <a:ext cx="2443397" cy="4476698"/>
          </a:xfrm>
        </p:spPr>
        <p:txBody>
          <a:bodyPr>
            <a:normAutofit/>
          </a:bodyPr>
          <a:lstStyle/>
          <a:p>
            <a:r>
              <a:rPr lang="ru-RU" sz="3200" b="1" dirty="0"/>
              <a:t>Интервенция, базирана на теорията за сензорна интеграция </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08009440"/>
              </p:ext>
            </p:extLst>
          </p:nvPr>
        </p:nvGraphicFramePr>
        <p:xfrm>
          <a:off x="3201915" y="365125"/>
          <a:ext cx="7920786" cy="6104669"/>
        </p:xfrm>
        <a:graphic>
          <a:graphicData uri="http://schemas.openxmlformats.org/drawingml/2006/table">
            <a:tbl>
              <a:tblPr firstRow="1" firstCol="1" bandRow="1"/>
              <a:tblGrid>
                <a:gridCol w="3960393">
                  <a:extLst>
                    <a:ext uri="{9D8B030D-6E8A-4147-A177-3AD203B41FA5}">
                      <a16:colId xmlns:a16="http://schemas.microsoft.com/office/drawing/2014/main" val="1456290121"/>
                    </a:ext>
                  </a:extLst>
                </a:gridCol>
                <a:gridCol w="3960393">
                  <a:extLst>
                    <a:ext uri="{9D8B030D-6E8A-4147-A177-3AD203B41FA5}">
                      <a16:colId xmlns:a16="http://schemas.microsoft.com/office/drawing/2014/main" val="3026179841"/>
                    </a:ext>
                  </a:extLst>
                </a:gridCol>
              </a:tblGrid>
              <a:tr h="355387">
                <a:tc>
                  <a:txBody>
                    <a:bodyPr/>
                    <a:lstStyle/>
                    <a:p>
                      <a:pPr algn="ctr">
                        <a:lnSpc>
                          <a:spcPct val="150000"/>
                        </a:lnSpc>
                        <a:spcBef>
                          <a:spcPts val="150"/>
                        </a:spcBef>
                        <a:spcAft>
                          <a:spcPts val="150"/>
                        </a:spcAft>
                      </a:pPr>
                      <a:r>
                        <a:rPr lang="lv-LV" sz="2000" b="1" dirty="0" err="1" smtClean="0">
                          <a:effectLst/>
                          <a:latin typeface="Times New Roman" panose="02020603050405020304" pitchFamily="18" charset="0"/>
                          <a:ea typeface="Calibri" panose="020F0502020204030204" pitchFamily="34" charset="0"/>
                          <a:cs typeface="Times New Roman" panose="02020603050405020304" pitchFamily="18" charset="0"/>
                        </a:rPr>
                        <a:t>Yes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Bef>
                          <a:spcPts val="150"/>
                        </a:spcBef>
                        <a:spcAft>
                          <a:spcPts val="150"/>
                        </a:spcAft>
                      </a:pPr>
                      <a:r>
                        <a:rPr lang="lv-LV" sz="2000" b="1" dirty="0" smtClean="0">
                          <a:effectLst/>
                          <a:latin typeface="Times New Roman" panose="02020603050405020304" pitchFamily="18" charset="0"/>
                          <a:ea typeface="Calibri" panose="020F0502020204030204" pitchFamily="34" charset="0"/>
                          <a:cs typeface="Times New Roman" panose="02020603050405020304" pitchFamily="18" charset="0"/>
                        </a:rPr>
                        <a:t>No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3341544"/>
                  </a:ext>
                </a:extLst>
              </a:tr>
              <a:tr h="710774">
                <a:tc>
                  <a:txBody>
                    <a:bodyPr/>
                    <a:lstStyle/>
                    <a:p>
                      <a:pPr>
                        <a:lnSpc>
                          <a:spcPct val="100000"/>
                        </a:lnSpc>
                        <a:spcBef>
                          <a:spcPts val="150"/>
                        </a:spcBef>
                        <a:spcAft>
                          <a:spcPts val="150"/>
                        </a:spcAft>
                      </a:pPr>
                      <a:r>
                        <a:rPr lang="ru-RU" sz="1700" b="0" dirty="0" smtClean="0">
                          <a:effectLst/>
                          <a:latin typeface="Times New Roman" panose="02020603050405020304" pitchFamily="18" charset="0"/>
                          <a:ea typeface="Calibri" panose="020F0502020204030204" pitchFamily="34" charset="0"/>
                          <a:cs typeface="Times New Roman" panose="02020603050405020304" pitchFamily="18" charset="0"/>
                        </a:rPr>
                        <a:t>Предоставя се в рамките на общото професионално поле и процес</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700" b="0" dirty="0" smtClean="0">
                          <a:effectLst/>
                          <a:latin typeface="Times New Roman" panose="02020603050405020304" pitchFamily="18" charset="0"/>
                          <a:ea typeface="Calibri" panose="020F0502020204030204" pitchFamily="34" charset="0"/>
                          <a:cs typeface="Times New Roman" panose="02020603050405020304" pitchFamily="18" charset="0"/>
                        </a:rPr>
                        <a:t>Използва се извън мястото за професионална практика </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900061"/>
                  </a:ext>
                </a:extLst>
              </a:tr>
              <a:tr h="710774">
                <a:tc>
                  <a:txBody>
                    <a:bodyPr/>
                    <a:lstStyle/>
                    <a:p>
                      <a:pPr>
                        <a:lnSpc>
                          <a:spcPct val="100000"/>
                        </a:lnSpc>
                        <a:spcBef>
                          <a:spcPts val="150"/>
                        </a:spcBef>
                        <a:spcAft>
                          <a:spcPts val="150"/>
                        </a:spcAft>
                      </a:pPr>
                      <a:r>
                        <a:rPr lang="ru-RU" sz="1700" b="0" dirty="0" smtClean="0">
                          <a:effectLst/>
                          <a:latin typeface="Times New Roman" panose="02020603050405020304" pitchFamily="18" charset="0"/>
                          <a:ea typeface="Calibri" panose="020F0502020204030204" pitchFamily="34" charset="0"/>
                          <a:cs typeface="Times New Roman" panose="02020603050405020304" pitchFamily="18" charset="0"/>
                        </a:rPr>
                        <a:t>Терапевтите осигуряват специални класове като част от сензорната интеграция </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700" b="0" dirty="0" smtClean="0">
                          <a:effectLst/>
                          <a:latin typeface="Times New Roman" panose="02020603050405020304" pitchFamily="18" charset="0"/>
                          <a:ea typeface="Calibri" panose="020F0502020204030204" pitchFamily="34" charset="0"/>
                          <a:cs typeface="Times New Roman" panose="02020603050405020304" pitchFamily="18" charset="0"/>
                        </a:rPr>
                        <a:t>Услугата се предоставя от хора без специално обучение и образование </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1211314"/>
                  </a:ext>
                </a:extLst>
              </a:tr>
              <a:tr h="710774">
                <a:tc>
                  <a:txBody>
                    <a:bodyPr/>
                    <a:lstStyle/>
                    <a:p>
                      <a:pPr>
                        <a:lnSpc>
                          <a:spcPct val="100000"/>
                        </a:lnSpc>
                        <a:spcBef>
                          <a:spcPts val="150"/>
                        </a:spcBef>
                        <a:spcAft>
                          <a:spcPts val="150"/>
                        </a:spcAft>
                      </a:pPr>
                      <a:r>
                        <a:rPr lang="ru-RU" sz="1700" b="0" dirty="0" smtClean="0">
                          <a:effectLst/>
                          <a:latin typeface="Times New Roman" panose="02020603050405020304" pitchFamily="18" charset="0"/>
                          <a:ea typeface="Calibri" panose="020F0502020204030204" pitchFamily="34" charset="0"/>
                          <a:cs typeface="Times New Roman" panose="02020603050405020304" pitchFamily="18" charset="0"/>
                        </a:rPr>
                        <a:t>Помислете как да организирате сетивата и да ги използвате допълнително</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700" b="0" dirty="0" smtClean="0">
                          <a:effectLst/>
                          <a:latin typeface="Times New Roman" panose="02020603050405020304" pitchFamily="18" charset="0"/>
                          <a:ea typeface="Calibri" panose="020F0502020204030204" pitchFamily="34" charset="0"/>
                          <a:cs typeface="Times New Roman" panose="02020603050405020304" pitchFamily="18" charset="0"/>
                        </a:rPr>
                        <a:t>Мислете за сетивата без резултати </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4938467"/>
                  </a:ext>
                </a:extLst>
              </a:tr>
              <a:tr h="355387">
                <a:tc>
                  <a:txBody>
                    <a:bodyPr/>
                    <a:lstStyle/>
                    <a:p>
                      <a:pPr>
                        <a:lnSpc>
                          <a:spcPct val="100000"/>
                        </a:lnSpc>
                        <a:spcBef>
                          <a:spcPts val="150"/>
                        </a:spcBef>
                        <a:spcAft>
                          <a:spcPts val="150"/>
                        </a:spcAft>
                      </a:pPr>
                      <a:r>
                        <a:rPr lang="bg-BG" sz="1700" b="0" dirty="0" smtClean="0">
                          <a:effectLst/>
                          <a:latin typeface="Times New Roman" panose="02020603050405020304" pitchFamily="18" charset="0"/>
                          <a:ea typeface="Calibri" panose="020F0502020204030204" pitchFamily="34" charset="0"/>
                          <a:cs typeface="Times New Roman" panose="02020603050405020304" pitchFamily="18" charset="0"/>
                        </a:rPr>
                        <a:t>Игрива</a:t>
                      </a:r>
                      <a:r>
                        <a:rPr lang="bg-BG" sz="1700" b="0" baseline="0" dirty="0" smtClean="0">
                          <a:effectLst/>
                          <a:latin typeface="Times New Roman" panose="02020603050405020304" pitchFamily="18" charset="0"/>
                          <a:ea typeface="Calibri" panose="020F0502020204030204" pitchFamily="34" charset="0"/>
                          <a:cs typeface="Times New Roman" panose="02020603050405020304" pitchFamily="18" charset="0"/>
                        </a:rPr>
                        <a:t> дейност</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bg-BG" sz="1700" b="0" dirty="0" smtClean="0">
                          <a:effectLst/>
                          <a:latin typeface="Times New Roman" panose="02020603050405020304" pitchFamily="18" charset="0"/>
                          <a:ea typeface="Calibri" panose="020F0502020204030204" pitchFamily="34" charset="0"/>
                          <a:cs typeface="Times New Roman" panose="02020603050405020304" pitchFamily="18" charset="0"/>
                        </a:rPr>
                        <a:t>Принудителна</a:t>
                      </a:r>
                      <a:r>
                        <a:rPr lang="bg-BG" sz="1700" b="0" baseline="0" dirty="0" smtClean="0">
                          <a:effectLst/>
                          <a:latin typeface="Times New Roman" panose="02020603050405020304" pitchFamily="18" charset="0"/>
                          <a:ea typeface="Calibri" panose="020F0502020204030204" pitchFamily="34" charset="0"/>
                          <a:cs typeface="Times New Roman" panose="02020603050405020304" pitchFamily="18" charset="0"/>
                        </a:rPr>
                        <a:t> дейност</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9255452"/>
                  </a:ext>
                </a:extLst>
              </a:tr>
              <a:tr h="355387">
                <a:tc>
                  <a:txBody>
                    <a:bodyPr/>
                    <a:lstStyle/>
                    <a:p>
                      <a:pPr>
                        <a:lnSpc>
                          <a:spcPct val="100000"/>
                        </a:lnSpc>
                        <a:spcBef>
                          <a:spcPts val="150"/>
                        </a:spcBef>
                        <a:spcAft>
                          <a:spcPts val="150"/>
                        </a:spcAft>
                      </a:pPr>
                      <a:r>
                        <a:rPr lang="bg-BG" sz="1700" b="0" dirty="0" smtClean="0">
                          <a:effectLst/>
                          <a:latin typeface="Times New Roman" panose="02020603050405020304" pitchFamily="18" charset="0"/>
                          <a:ea typeface="Calibri" panose="020F0502020204030204" pitchFamily="34" charset="0"/>
                          <a:cs typeface="Times New Roman" panose="02020603050405020304" pitchFamily="18" charset="0"/>
                        </a:rPr>
                        <a:t>Дете</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bg-BG" sz="1700" b="0" dirty="0" smtClean="0">
                          <a:effectLst/>
                          <a:latin typeface="Times New Roman" panose="02020603050405020304" pitchFamily="18" charset="0"/>
                          <a:ea typeface="Calibri" panose="020F0502020204030204" pitchFamily="34" charset="0"/>
                          <a:cs typeface="Times New Roman" panose="02020603050405020304" pitchFamily="18" charset="0"/>
                        </a:rPr>
                        <a:t>Възрастен</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4598334"/>
                  </a:ext>
                </a:extLst>
              </a:tr>
              <a:tr h="355387">
                <a:tc>
                  <a:txBody>
                    <a:bodyPr/>
                    <a:lstStyle/>
                    <a:p>
                      <a:pPr>
                        <a:lnSpc>
                          <a:spcPct val="100000"/>
                        </a:lnSpc>
                        <a:spcBef>
                          <a:spcPts val="150"/>
                        </a:spcBef>
                        <a:spcAft>
                          <a:spcPts val="150"/>
                        </a:spcAft>
                      </a:pPr>
                      <a:r>
                        <a:rPr lang="bg-BG" sz="1700" b="0" dirty="0" smtClean="0">
                          <a:effectLst/>
                          <a:latin typeface="Times New Roman" panose="02020603050405020304" pitchFamily="18" charset="0"/>
                          <a:ea typeface="Calibri" panose="020F0502020204030204" pitchFamily="34" charset="0"/>
                          <a:cs typeface="Times New Roman" panose="02020603050405020304" pitchFamily="18" charset="0"/>
                        </a:rPr>
                        <a:t>Терапевтът постоянно коригира средата </a:t>
                      </a: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lv-LV" sz="1700" b="0" dirty="0" err="1" smtClean="0">
                          <a:effectLst/>
                          <a:latin typeface="Times New Roman" panose="02020603050405020304" pitchFamily="18" charset="0"/>
                          <a:ea typeface="Calibri" panose="020F0502020204030204" pitchFamily="34" charset="0"/>
                          <a:cs typeface="Times New Roman" panose="02020603050405020304" pitchFamily="18" charset="0"/>
                        </a:rPr>
                        <a:t>Pre-scheduled</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0573082"/>
                  </a:ext>
                </a:extLst>
              </a:tr>
              <a:tr h="710774">
                <a:tc>
                  <a:txBody>
                    <a:bodyPr/>
                    <a:lstStyle/>
                    <a:p>
                      <a:pPr>
                        <a:lnSpc>
                          <a:spcPct val="100000"/>
                        </a:lnSpc>
                        <a:spcBef>
                          <a:spcPts val="150"/>
                        </a:spcBef>
                        <a:spcAft>
                          <a:spcPts val="150"/>
                        </a:spcAft>
                      </a:pPr>
                      <a:r>
                        <a:rPr lang="ru-RU" sz="1700" b="0" dirty="0" smtClean="0">
                          <a:effectLst/>
                          <a:latin typeface="Times New Roman" panose="02020603050405020304" pitchFamily="18" charset="0"/>
                          <a:ea typeface="Calibri" panose="020F0502020204030204" pitchFamily="34" charset="0"/>
                          <a:cs typeface="Times New Roman" panose="02020603050405020304" pitchFamily="18" charset="0"/>
                        </a:rPr>
                        <a:t>Богат на тактилни, вестибуларни и проприоцептивни дейности </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700" b="0" dirty="0" smtClean="0">
                          <a:effectLst/>
                          <a:latin typeface="Times New Roman" panose="02020603050405020304" pitchFamily="18" charset="0"/>
                          <a:ea typeface="Calibri" panose="020F0502020204030204" pitchFamily="34" charset="0"/>
                          <a:cs typeface="Times New Roman" panose="02020603050405020304" pitchFamily="18" charset="0"/>
                        </a:rPr>
                        <a:t>Липсват възможности за тактилно, вестибуларно и проприоцептивно развитие </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3435984"/>
                  </a:ext>
                </a:extLst>
              </a:tr>
              <a:tr h="710774">
                <a:tc>
                  <a:txBody>
                    <a:bodyPr/>
                    <a:lstStyle/>
                    <a:p>
                      <a:pPr>
                        <a:lnSpc>
                          <a:spcPct val="100000"/>
                        </a:lnSpc>
                        <a:spcBef>
                          <a:spcPts val="150"/>
                        </a:spcBef>
                        <a:spcAft>
                          <a:spcPts val="150"/>
                        </a:spcAft>
                      </a:pPr>
                      <a:r>
                        <a:rPr lang="bg-BG" sz="1700" b="0" dirty="0" smtClean="0">
                          <a:effectLst/>
                          <a:latin typeface="Times New Roman" panose="02020603050405020304" pitchFamily="18" charset="0"/>
                          <a:ea typeface="Calibri" panose="020F0502020204030204" pitchFamily="34" charset="0"/>
                          <a:cs typeface="Times New Roman" panose="02020603050405020304" pitchFamily="18" charset="0"/>
                        </a:rPr>
                        <a:t>Фокусира се върху все по-сложни адаптивни реакции </a:t>
                      </a:r>
                    </a:p>
                    <a:p>
                      <a:pPr>
                        <a:lnSpc>
                          <a:spcPct val="100000"/>
                        </a:lnSpc>
                        <a:spcBef>
                          <a:spcPts val="150"/>
                        </a:spcBef>
                        <a:spcAft>
                          <a:spcPts val="150"/>
                        </a:spcAft>
                      </a:pPr>
                      <a:endParaRPr lang="en-US" sz="1700" b="0" dirty="0" smtClean="0">
                        <a:effectLst/>
                        <a:latin typeface="Times New Roman" panose="02020603050405020304" pitchFamily="18"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700" b="0" dirty="0" smtClean="0">
                          <a:effectLst/>
                          <a:latin typeface="Times New Roman" panose="02020603050405020304" pitchFamily="18" charset="0"/>
                          <a:ea typeface="Calibri" panose="020F0502020204030204" pitchFamily="34" charset="0"/>
                          <a:cs typeface="Times New Roman" panose="02020603050405020304" pitchFamily="18" charset="0"/>
                        </a:rPr>
                        <a:t>Сензорно възбуждане без адаптивна реакция </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1475674"/>
                  </a:ext>
                </a:extLst>
              </a:tr>
              <a:tr h="710774">
                <a:tc>
                  <a:txBody>
                    <a:bodyPr/>
                    <a:lstStyle/>
                    <a:p>
                      <a:pPr>
                        <a:lnSpc>
                          <a:spcPct val="100000"/>
                        </a:lnSpc>
                        <a:spcBef>
                          <a:spcPts val="150"/>
                        </a:spcBef>
                        <a:spcAft>
                          <a:spcPts val="150"/>
                        </a:spcAft>
                      </a:pPr>
                      <a:r>
                        <a:rPr lang="ru-RU" sz="1700" b="0" dirty="0" smtClean="0">
                          <a:effectLst/>
                          <a:latin typeface="Times New Roman" panose="02020603050405020304" pitchFamily="18" charset="0"/>
                          <a:ea typeface="Calibri" panose="020F0502020204030204" pitchFamily="34" charset="0"/>
                          <a:cs typeface="Times New Roman" panose="02020603050405020304" pitchFamily="18" charset="0"/>
                        </a:rPr>
                        <a:t>Може да се извърши чрез преместване, люлеене и гъвкаво позициониране на оборудване </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700" b="0" dirty="0" smtClean="0">
                          <a:effectLst/>
                          <a:latin typeface="Times New Roman" panose="02020603050405020304" pitchFamily="18" charset="0"/>
                          <a:ea typeface="Calibri" panose="020F0502020204030204" pitchFamily="34" charset="0"/>
                          <a:cs typeface="Times New Roman" panose="02020603050405020304" pitchFamily="18" charset="0"/>
                        </a:rPr>
                        <a:t>Може да се прави, докато седите, по време на заседнали задачи </a:t>
                      </a:r>
                      <a:endParaRPr lang="en-US" sz="1700" b="0" dirty="0">
                        <a:effectLst/>
                        <a:latin typeface="Calibri" panose="020F0502020204030204" pitchFamily="34" charset="0"/>
                        <a:ea typeface="Calibri" panose="020F0502020204030204" pitchFamily="34" charset="0"/>
                        <a:cs typeface="Times New Roman" panose="02020603050405020304" pitchFamily="18" charset="0"/>
                      </a:endParaRPr>
                    </a:p>
                  </a:txBody>
                  <a:tcPr marL="67990" marR="679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0110435"/>
                  </a:ext>
                </a:extLst>
              </a:tr>
            </a:tbl>
          </a:graphicData>
        </a:graphic>
      </p:graphicFrame>
    </p:spTree>
    <p:extLst>
      <p:ext uri="{BB962C8B-B14F-4D97-AF65-F5344CB8AC3E}">
        <p14:creationId xmlns:p14="http://schemas.microsoft.com/office/powerpoint/2010/main" val="6113431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922" y="814830"/>
            <a:ext cx="1843790" cy="5076304"/>
          </a:xfrm>
        </p:spPr>
        <p:txBody>
          <a:bodyPr>
            <a:noAutofit/>
          </a:bodyPr>
          <a:lstStyle/>
          <a:p>
            <a:r>
              <a:rPr lang="ru-RU" sz="2000" b="1" dirty="0"/>
              <a:t>Проектиране на средата и подпомагане на дейностите на детето </a:t>
            </a:r>
            <a:endParaRPr lang="en-US" sz="2000" b="1" dirty="0"/>
          </a:p>
        </p:txBody>
      </p:sp>
      <p:graphicFrame>
        <p:nvGraphicFramePr>
          <p:cNvPr id="5" name="Table 4"/>
          <p:cNvGraphicFramePr>
            <a:graphicFrameLocks noGrp="1"/>
          </p:cNvGraphicFramePr>
          <p:nvPr>
            <p:extLst>
              <p:ext uri="{D42A27DB-BD31-4B8C-83A1-F6EECF244321}">
                <p14:modId xmlns:p14="http://schemas.microsoft.com/office/powerpoint/2010/main" val="3601347954"/>
              </p:ext>
            </p:extLst>
          </p:nvPr>
        </p:nvGraphicFramePr>
        <p:xfrm>
          <a:off x="1783238" y="0"/>
          <a:ext cx="10164120" cy="6822776"/>
        </p:xfrm>
        <a:graphic>
          <a:graphicData uri="http://schemas.openxmlformats.org/drawingml/2006/table">
            <a:tbl>
              <a:tblPr firstRow="1" firstCol="1" bandRow="1"/>
              <a:tblGrid>
                <a:gridCol w="1561542">
                  <a:extLst>
                    <a:ext uri="{9D8B030D-6E8A-4147-A177-3AD203B41FA5}">
                      <a16:colId xmlns:a16="http://schemas.microsoft.com/office/drawing/2014/main" val="3865604654"/>
                    </a:ext>
                  </a:extLst>
                </a:gridCol>
                <a:gridCol w="4813791">
                  <a:extLst>
                    <a:ext uri="{9D8B030D-6E8A-4147-A177-3AD203B41FA5}">
                      <a16:colId xmlns:a16="http://schemas.microsoft.com/office/drawing/2014/main" val="3973481727"/>
                    </a:ext>
                  </a:extLst>
                </a:gridCol>
                <a:gridCol w="3788787">
                  <a:extLst>
                    <a:ext uri="{9D8B030D-6E8A-4147-A177-3AD203B41FA5}">
                      <a16:colId xmlns:a16="http://schemas.microsoft.com/office/drawing/2014/main" val="2063524495"/>
                    </a:ext>
                  </a:extLst>
                </a:gridCol>
              </a:tblGrid>
              <a:tr h="471257">
                <a:tc>
                  <a:txBody>
                    <a:bodyPr/>
                    <a:lstStyle/>
                    <a:p>
                      <a:pPr algn="just">
                        <a:lnSpc>
                          <a:spcPct val="100000"/>
                        </a:lnSpc>
                        <a:spcBef>
                          <a:spcPts val="150"/>
                        </a:spcBef>
                        <a:spcAft>
                          <a:spcPts val="150"/>
                        </a:spcAf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Bef>
                          <a:spcPts val="150"/>
                        </a:spcBef>
                        <a:spcAft>
                          <a:spcPts val="150"/>
                        </a:spcAft>
                      </a:pPr>
                      <a:r>
                        <a:rPr lang="lv-LV" sz="2000" b="1" dirty="0" smtClean="0">
                          <a:effectLst/>
                          <a:latin typeface="Times New Roman" panose="02020603050405020304" pitchFamily="18" charset="0"/>
                          <a:ea typeface="Calibri" panose="020F0502020204030204" pitchFamily="34" charset="0"/>
                          <a:cs typeface="Times New Roman" panose="02020603050405020304" pitchFamily="18" charset="0"/>
                        </a:rPr>
                        <a:t>T</a:t>
                      </a:r>
                      <a:r>
                        <a:rPr lang="bg-BG" sz="2000" b="1" dirty="0" smtClean="0">
                          <a:effectLst/>
                          <a:latin typeface="Times New Roman" panose="02020603050405020304" pitchFamily="18" charset="0"/>
                          <a:ea typeface="Calibri" panose="020F0502020204030204" pitchFamily="34" charset="0"/>
                          <a:cs typeface="Times New Roman" panose="02020603050405020304" pitchFamily="18" charset="0"/>
                        </a:rPr>
                        <a:t>ерапия</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Bef>
                          <a:spcPts val="150"/>
                        </a:spcBef>
                        <a:spcAft>
                          <a:spcPts val="150"/>
                        </a:spcAft>
                      </a:pPr>
                      <a:r>
                        <a:rPr lang="bg-BG" sz="2000" b="1" dirty="0" smtClean="0">
                          <a:effectLst/>
                          <a:latin typeface="Times New Roman" panose="02020603050405020304" pitchFamily="18" charset="0"/>
                          <a:ea typeface="Calibri" panose="020F0502020204030204" pitchFamily="34" charset="0"/>
                          <a:cs typeface="Times New Roman" panose="02020603050405020304" pitchFamily="18" charset="0"/>
                        </a:rPr>
                        <a:t>Резултати</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2981702"/>
                  </a:ext>
                </a:extLst>
              </a:tr>
              <a:tr h="1254032">
                <a:tc>
                  <a:txBody>
                    <a:bodyPr/>
                    <a:lstStyle/>
                    <a:p>
                      <a:pPr>
                        <a:lnSpc>
                          <a:spcPct val="100000"/>
                        </a:lnSpc>
                        <a:spcBef>
                          <a:spcPts val="150"/>
                        </a:spcBef>
                        <a:spcAft>
                          <a:spcPts val="150"/>
                        </a:spcAft>
                      </a:pPr>
                      <a:r>
                        <a:rPr lang="bg-BG" sz="1800" dirty="0" smtClean="0">
                          <a:effectLst/>
                          <a:latin typeface="Times New Roman" panose="02020603050405020304" pitchFamily="18" charset="0"/>
                          <a:ea typeface="Calibri" panose="020F0502020204030204" pitchFamily="34" charset="0"/>
                          <a:cs typeface="Times New Roman" panose="02020603050405020304" pitchFamily="18" charset="0"/>
                        </a:rPr>
                        <a:t>Сензорно</a:t>
                      </a:r>
                      <a:r>
                        <a:rPr lang="bg-BG"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подпомагане</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Това е началната точка на анализа; определят какви аспекти на околната среда възприема детето; пренаредете средата, така че терапевтът и детето да се съсредоточат върху важни неща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Подобрен фокус върху ключови аспекти, хора и обекти на околната среда;</a:t>
                      </a:r>
                    </a:p>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Желание за взаимодействие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8903696"/>
                  </a:ext>
                </a:extLst>
              </a:tr>
              <a:tr h="737556">
                <a:tc>
                  <a:txBody>
                    <a:bodyPr/>
                    <a:lstStyle/>
                    <a:p>
                      <a:pPr>
                        <a:lnSpc>
                          <a:spcPct val="100000"/>
                        </a:lnSpc>
                        <a:spcBef>
                          <a:spcPts val="150"/>
                        </a:spcBef>
                        <a:spcAft>
                          <a:spcPts val="150"/>
                        </a:spcAft>
                      </a:pPr>
                      <a:r>
                        <a:rPr lang="bg-BG" sz="1600" dirty="0" smtClean="0">
                          <a:effectLst/>
                          <a:latin typeface="Calibri" panose="020F0502020204030204" pitchFamily="34" charset="0"/>
                          <a:ea typeface="Calibri" panose="020F0502020204030204" pitchFamily="34" charset="0"/>
                          <a:cs typeface="Times New Roman" panose="02020603050405020304" pitchFamily="18" charset="0"/>
                        </a:rPr>
                        <a:t>Вълнение</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Решете дали комуникацията ще бъде вълнуваща или ограничаваща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Нивото на бдителност и комфорт на вашето състояние и околната среда се подобрява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9857895"/>
                  </a:ext>
                </a:extLst>
              </a:tr>
              <a:tr h="737556">
                <a:tc>
                  <a:txBody>
                    <a:bodyPr/>
                    <a:lstStyle/>
                    <a:p>
                      <a:pPr>
                        <a:lnSpc>
                          <a:spcPct val="100000"/>
                        </a:lnSpc>
                        <a:spcBef>
                          <a:spcPts val="150"/>
                        </a:spcBef>
                        <a:spcAft>
                          <a:spcPts val="150"/>
                        </a:spcAft>
                      </a:pPr>
                      <a:r>
                        <a:rPr lang="bg-BG" sz="1800" dirty="0" smtClean="0">
                          <a:effectLst/>
                          <a:latin typeface="Times New Roman" panose="02020603050405020304" pitchFamily="18" charset="0"/>
                          <a:ea typeface="Calibri" panose="020F0502020204030204" pitchFamily="34" charset="0"/>
                          <a:cs typeface="Times New Roman" panose="02020603050405020304" pitchFamily="18" charset="0"/>
                        </a:rPr>
                        <a:t>Сензорна</a:t>
                      </a:r>
                      <a:r>
                        <a:rPr lang="bg-BG"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модулация</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Регулиране на интензивността, продължителността и разнообразието на екологичните стимули за поддържане на организацията на действието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Подобрено поведение, саморегулация на емоциите и взаимодействие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503880"/>
                  </a:ext>
                </a:extLst>
              </a:tr>
              <a:tr h="1022683">
                <a:tc>
                  <a:txBody>
                    <a:bodyPr/>
                    <a:lstStyle/>
                    <a:p>
                      <a:pPr>
                        <a:lnSpc>
                          <a:spcPct val="100000"/>
                        </a:lnSpc>
                        <a:spcBef>
                          <a:spcPts val="150"/>
                        </a:spcBef>
                        <a:spcAft>
                          <a:spcPts val="150"/>
                        </a:spcAft>
                      </a:pPr>
                      <a:r>
                        <a:rPr lang="bg-BG" sz="1800" dirty="0" smtClean="0">
                          <a:effectLst/>
                          <a:latin typeface="Times New Roman" panose="02020603050405020304" pitchFamily="18" charset="0"/>
                          <a:ea typeface="Calibri" panose="020F0502020204030204" pitchFamily="34" charset="0"/>
                          <a:cs typeface="Times New Roman" panose="02020603050405020304" pitchFamily="18" charset="0"/>
                        </a:rPr>
                        <a:t>Сензорна</a:t>
                      </a:r>
                      <a:r>
                        <a:rPr lang="bg-BG" sz="1800" baseline="0" dirty="0" smtClean="0">
                          <a:effectLst/>
                          <a:latin typeface="Times New Roman" panose="02020603050405020304" pitchFamily="18" charset="0"/>
                          <a:ea typeface="Calibri" panose="020F0502020204030204" pitchFamily="34" charset="0"/>
                          <a:cs typeface="Times New Roman" panose="02020603050405020304" pitchFamily="18" charset="0"/>
                        </a:rPr>
                        <a:t> диверсификац</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Адаптиране на сетивните свойства на времето и пространството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Разбирането в по-широко поле на възприятие се подобрява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8135031"/>
                  </a:ext>
                </a:extLst>
              </a:tr>
              <a:tr h="673769">
                <a:tc>
                  <a:txBody>
                    <a:bodyPr/>
                    <a:lstStyle/>
                    <a:p>
                      <a:pPr>
                        <a:lnSpc>
                          <a:spcPct val="100000"/>
                        </a:lnSpc>
                        <a:spcBef>
                          <a:spcPts val="150"/>
                        </a:spcBef>
                        <a:spcAft>
                          <a:spcPts val="150"/>
                        </a:spcAft>
                      </a:pPr>
                      <a:r>
                        <a:rPr lang="bg-BG" sz="1800" dirty="0" smtClean="0">
                          <a:effectLst/>
                          <a:latin typeface="Times New Roman" panose="02020603050405020304" pitchFamily="18" charset="0"/>
                          <a:ea typeface="Calibri" panose="020F0502020204030204" pitchFamily="34" charset="0"/>
                          <a:cs typeface="Times New Roman" panose="02020603050405020304" pitchFamily="18" charset="0"/>
                        </a:rPr>
                        <a:t>Опит</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Тест за класификация за малки и големи двигателни зони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i="0" u="none" dirty="0" smtClean="0">
                          <a:effectLst/>
                          <a:latin typeface="Times New Roman" panose="02020603050405020304" pitchFamily="18" charset="0"/>
                          <a:ea typeface="Calibri" panose="020F0502020204030204" pitchFamily="34" charset="0"/>
                          <a:cs typeface="Times New Roman" panose="02020603050405020304" pitchFamily="18" charset="0"/>
                        </a:rPr>
                        <a:t>Подобрява усвоената комуникация с предмети и хора</a:t>
                      </a:r>
                      <a:endParaRPr lang="en-US" sz="1400" i="0" u="none"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9038094"/>
                  </a:ext>
                </a:extLst>
              </a:tr>
              <a:tr h="942515">
                <a:tc>
                  <a:txBody>
                    <a:bodyPr/>
                    <a:lstStyle/>
                    <a:p>
                      <a:pPr>
                        <a:lnSpc>
                          <a:spcPct val="100000"/>
                        </a:lnSpc>
                        <a:spcBef>
                          <a:spcPts val="150"/>
                        </a:spcBef>
                        <a:spcAft>
                          <a:spcPts val="150"/>
                        </a:spcAft>
                      </a:pPr>
                      <a:r>
                        <a:rPr lang="lv-LV" sz="1800" dirty="0" err="1" smtClean="0">
                          <a:effectLst/>
                          <a:latin typeface="Times New Roman" panose="02020603050405020304" pitchFamily="18" charset="0"/>
                          <a:ea typeface="Calibri" panose="020F0502020204030204" pitchFamily="34" charset="0"/>
                          <a:cs typeface="Times New Roman" panose="02020603050405020304" pitchFamily="18" charset="0"/>
                        </a:rPr>
                        <a:t>Praxis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Въз основа на новостта се променят нуждите от творчески идеи, последователности на действие и адаптации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По-автоматичен и динамичен адаптивен отговор, сложни взаимодействия с обекти и хора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5122405"/>
                  </a:ext>
                </a:extLst>
              </a:tr>
              <a:tr h="983408">
                <a:tc>
                  <a:txBody>
                    <a:bodyPr/>
                    <a:lstStyle/>
                    <a:p>
                      <a:pPr>
                        <a:lnSpc>
                          <a:spcPct val="100000"/>
                        </a:lnSpc>
                        <a:spcBef>
                          <a:spcPts val="150"/>
                        </a:spcBef>
                        <a:spcAft>
                          <a:spcPts val="150"/>
                        </a:spcAft>
                      </a:pPr>
                      <a:r>
                        <a:rPr lang="bg-BG" sz="1800" dirty="0" smtClean="0">
                          <a:effectLst/>
                          <a:latin typeface="Times New Roman" panose="02020603050405020304" pitchFamily="18" charset="0"/>
                          <a:ea typeface="Calibri" panose="020F0502020204030204" pitchFamily="34" charset="0"/>
                          <a:cs typeface="Times New Roman" panose="02020603050405020304" pitchFamily="18" charset="0"/>
                        </a:rPr>
                        <a:t>Организация на дейност</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Коригиране на отговорностите за все по-сложни задачи във времето и пространството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Bef>
                          <a:spcPts val="150"/>
                        </a:spcBef>
                        <a:spcAft>
                          <a:spcPts val="150"/>
                        </a:spcAft>
                      </a:pPr>
                      <a:r>
                        <a:rPr lang="ru-RU" sz="1600" dirty="0" smtClean="0">
                          <a:effectLst/>
                          <a:latin typeface="Times New Roman" panose="02020603050405020304" pitchFamily="18" charset="0"/>
                          <a:ea typeface="Calibri" panose="020F0502020204030204" pitchFamily="34" charset="0"/>
                          <a:cs typeface="Times New Roman" panose="02020603050405020304" pitchFamily="18" charset="0"/>
                        </a:rPr>
                        <a:t>Подобрена самоорганизация, така че детето може последователно да разделя няколко пространствени взаимодействия както сега, така и в бъдеще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179" marR="511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7696042"/>
                  </a:ext>
                </a:extLst>
              </a:tr>
            </a:tbl>
          </a:graphicData>
        </a:graphic>
      </p:graphicFrame>
    </p:spTree>
    <p:extLst>
      <p:ext uri="{BB962C8B-B14F-4D97-AF65-F5344CB8AC3E}">
        <p14:creationId xmlns:p14="http://schemas.microsoft.com/office/powerpoint/2010/main" val="23898850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a:t>Модифициране на сензорни предизвикателства </a:t>
            </a:r>
            <a:endParaRPr lang="en-US" dirty="0"/>
          </a:p>
        </p:txBody>
      </p:sp>
      <p:sp>
        <p:nvSpPr>
          <p:cNvPr id="3" name="Content Placeholder 2"/>
          <p:cNvSpPr>
            <a:spLocks noGrp="1"/>
          </p:cNvSpPr>
          <p:nvPr>
            <p:ph idx="1"/>
          </p:nvPr>
        </p:nvSpPr>
        <p:spPr/>
        <p:txBody>
          <a:bodyPr>
            <a:normAutofit fontScale="92500"/>
          </a:bodyPr>
          <a:lstStyle/>
          <a:p>
            <a:r>
              <a:rPr lang="ru-RU" b="1" dirty="0"/>
              <a:t>Етап 1</a:t>
            </a:r>
          </a:p>
          <a:p>
            <a:r>
              <a:rPr lang="ru-RU" dirty="0"/>
              <a:t>Увеличете или намалете търсенето на сензора:</a:t>
            </a:r>
          </a:p>
          <a:p>
            <a:r>
              <a:rPr lang="ru-RU" dirty="0"/>
              <a:t>Интензивност;</a:t>
            </a:r>
          </a:p>
          <a:p>
            <a:r>
              <a:rPr lang="ru-RU" dirty="0"/>
              <a:t>Продължителност;</a:t>
            </a:r>
          </a:p>
          <a:p>
            <a:r>
              <a:rPr lang="ru-RU" dirty="0"/>
              <a:t>Скорост;</a:t>
            </a:r>
          </a:p>
          <a:p>
            <a:r>
              <a:rPr lang="ru-RU" dirty="0"/>
              <a:t>Сложност;</a:t>
            </a:r>
          </a:p>
          <a:p>
            <a:r>
              <a:rPr lang="ru-RU" dirty="0"/>
              <a:t>Променете позициите на главата и тялото;</a:t>
            </a:r>
          </a:p>
          <a:p>
            <a:r>
              <a:rPr lang="ru-RU" dirty="0"/>
              <a:t>Вземете предвид активността или пасивността на детето </a:t>
            </a:r>
            <a:endParaRPr lang="ru-RU" dirty="0" smtClean="0"/>
          </a:p>
          <a:p>
            <a:r>
              <a:rPr lang="en-US" sz="2600" i="1" dirty="0" smtClean="0">
                <a:hlinkClick r:id="rId3"/>
              </a:rPr>
              <a:t>Sensory </a:t>
            </a:r>
            <a:r>
              <a:rPr lang="en-US" sz="2600" i="1" dirty="0">
                <a:hlinkClick r:id="rId3"/>
              </a:rPr>
              <a:t>Input Techniques to Calm and Focus your </a:t>
            </a:r>
            <a:r>
              <a:rPr lang="en-US" sz="2600" i="1" dirty="0" smtClean="0">
                <a:hlinkClick r:id="rId3"/>
              </a:rPr>
              <a:t>Child</a:t>
            </a:r>
            <a:r>
              <a:rPr lang="lv-LV" sz="2600" i="1" dirty="0" smtClean="0">
                <a:hlinkClick r:id="rId3"/>
              </a:rPr>
              <a:t> (</a:t>
            </a:r>
            <a:r>
              <a:rPr lang="lv-LV" sz="2600" i="1" dirty="0" err="1" smtClean="0">
                <a:hlinkClick r:id="rId3"/>
              </a:rPr>
              <a:t>Jackson</a:t>
            </a:r>
            <a:r>
              <a:rPr lang="lv-LV" sz="2600" i="1" dirty="0" smtClean="0">
                <a:hlinkClick r:id="rId3"/>
              </a:rPr>
              <a:t>, 2012) </a:t>
            </a:r>
            <a:r>
              <a:rPr lang="lv-LV" sz="2600" i="1" dirty="0" err="1" smtClean="0">
                <a:hlinkClick r:id="rId3"/>
              </a:rPr>
              <a:t>YouTube</a:t>
            </a:r>
            <a:endParaRPr lang="en-US" sz="2600" i="1" dirty="0"/>
          </a:p>
          <a:p>
            <a:endParaRPr lang="lv-LV" dirty="0" smtClean="0"/>
          </a:p>
          <a:p>
            <a:endParaRPr lang="en-US" dirty="0"/>
          </a:p>
        </p:txBody>
      </p:sp>
    </p:spTree>
    <p:extLst>
      <p:ext uri="{BB962C8B-B14F-4D97-AF65-F5344CB8AC3E}">
        <p14:creationId xmlns:p14="http://schemas.microsoft.com/office/powerpoint/2010/main" val="2525181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ru-RU" b="1" dirty="0"/>
              <a:t>Стъпка 2</a:t>
            </a:r>
          </a:p>
          <a:p>
            <a:r>
              <a:rPr lang="ru-RU" dirty="0"/>
              <a:t>Добавете или премахнете броя на сетивните сетива:</a:t>
            </a:r>
          </a:p>
          <a:p>
            <a:r>
              <a:rPr lang="ru-RU" dirty="0"/>
              <a:t>Променете скоростта, количеството и вида на сетивата в дейностите;</a:t>
            </a:r>
          </a:p>
          <a:p>
            <a:r>
              <a:rPr lang="ru-RU" dirty="0"/>
              <a:t>Комбинирайте сетивни сетива и дейности по различни начини;</a:t>
            </a:r>
          </a:p>
          <a:p>
            <a:r>
              <a:rPr lang="ru-RU" dirty="0"/>
              <a:t>Използвайте различни комбинации от сензорни сетива по време на една дейност;</a:t>
            </a:r>
          </a:p>
          <a:p>
            <a:r>
              <a:rPr lang="ru-RU" dirty="0"/>
              <a:t>Бъдете наясно с непосредствените и контекстуални сензорни сетива </a:t>
            </a:r>
            <a:endParaRPr lang="ru-RU" dirty="0" smtClean="0"/>
          </a:p>
          <a:p>
            <a:r>
              <a:rPr lang="en-US" sz="2400" i="1" dirty="0" smtClean="0">
                <a:hlinkClick r:id="rId2"/>
              </a:rPr>
              <a:t>Sensory </a:t>
            </a:r>
            <a:r>
              <a:rPr lang="en-US" sz="2400" i="1" dirty="0">
                <a:hlinkClick r:id="rId2"/>
              </a:rPr>
              <a:t>Processing Disorder: Occupational Therapy </a:t>
            </a:r>
            <a:r>
              <a:rPr lang="en-US" sz="2400" i="1" dirty="0" smtClean="0">
                <a:hlinkClick r:id="rId2"/>
              </a:rPr>
              <a:t>Demonstration</a:t>
            </a:r>
            <a:r>
              <a:rPr lang="lv-LV" sz="2400" i="1" dirty="0" smtClean="0">
                <a:hlinkClick r:id="rId2"/>
              </a:rPr>
              <a:t> (</a:t>
            </a:r>
            <a:r>
              <a:rPr lang="lv-LV" sz="2400" i="1" dirty="0" err="1" smtClean="0">
                <a:hlinkClick r:id="rId2"/>
              </a:rPr>
              <a:t>YouTube</a:t>
            </a:r>
            <a:r>
              <a:rPr lang="lv-LV" sz="2400" i="1" dirty="0" smtClean="0">
                <a:hlinkClick r:id="rId2"/>
              </a:rPr>
              <a:t>, 2015)</a:t>
            </a:r>
            <a:endParaRPr lang="en-US" sz="2400" i="1" dirty="0"/>
          </a:p>
          <a:p>
            <a:pPr marL="0" indent="0">
              <a:buNone/>
            </a:pPr>
            <a:endParaRPr lang="lv-LV" dirty="0" smtClean="0"/>
          </a:p>
          <a:p>
            <a:endParaRPr lang="en-US" dirty="0"/>
          </a:p>
        </p:txBody>
      </p:sp>
      <p:sp>
        <p:nvSpPr>
          <p:cNvPr id="5" name="Title 1"/>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bg-BG" dirty="0"/>
              <a:t>Модифициране на сензорни предизвикателства </a:t>
            </a:r>
            <a:endParaRPr lang="en-US" dirty="0"/>
          </a:p>
        </p:txBody>
      </p:sp>
    </p:spTree>
    <p:extLst>
      <p:ext uri="{BB962C8B-B14F-4D97-AF65-F5344CB8AC3E}">
        <p14:creationId xmlns:p14="http://schemas.microsoft.com/office/powerpoint/2010/main" val="418467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bg-BG" b="1" dirty="0" smtClean="0"/>
              <a:t>Стъпка</a:t>
            </a:r>
            <a:r>
              <a:rPr lang="en-US" b="1" dirty="0" smtClean="0"/>
              <a:t> </a:t>
            </a:r>
            <a:r>
              <a:rPr lang="en-US" b="1" dirty="0"/>
              <a:t>3</a:t>
            </a:r>
          </a:p>
          <a:p>
            <a:r>
              <a:rPr lang="ru-RU" dirty="0"/>
              <a:t>Помислете за социалната среда и човешките сензорни тестове</a:t>
            </a:r>
          </a:p>
          <a:p>
            <a:r>
              <a:rPr lang="ru-RU" dirty="0"/>
              <a:t>Хората от околната среда също предоставят на детето тестове, които могат да бъдат така съобразени с нуждите на детето </a:t>
            </a:r>
            <a:endParaRPr lang="ru-RU" dirty="0" smtClean="0"/>
          </a:p>
          <a:p>
            <a:endParaRPr lang="lv-LV" sz="2200" i="1" dirty="0">
              <a:hlinkClick r:id="rId3"/>
            </a:endParaRPr>
          </a:p>
          <a:p>
            <a:r>
              <a:rPr lang="en-US" sz="2200" i="1" dirty="0" smtClean="0">
                <a:hlinkClick r:id="rId3"/>
              </a:rPr>
              <a:t>The </a:t>
            </a:r>
            <a:r>
              <a:rPr lang="en-US" sz="2200" i="1" dirty="0">
                <a:hlinkClick r:id="rId3"/>
              </a:rPr>
              <a:t>Sensory Room: Helping Students With Autism Focus &amp; </a:t>
            </a:r>
            <a:r>
              <a:rPr lang="en-US" sz="2200" i="1" dirty="0" smtClean="0">
                <a:hlinkClick r:id="rId3"/>
              </a:rPr>
              <a:t>Learn</a:t>
            </a:r>
            <a:r>
              <a:rPr lang="lv-LV" sz="2200" i="1" dirty="0">
                <a:hlinkClick r:id="rId3"/>
              </a:rPr>
              <a:t> </a:t>
            </a:r>
            <a:r>
              <a:rPr lang="lv-LV" sz="2200" i="1" dirty="0" smtClean="0">
                <a:hlinkClick r:id="rId3"/>
              </a:rPr>
              <a:t>(</a:t>
            </a:r>
            <a:r>
              <a:rPr lang="lv-LV" sz="2200" i="1" dirty="0" err="1" smtClean="0">
                <a:hlinkClick r:id="rId3"/>
              </a:rPr>
              <a:t>Edutopia</a:t>
            </a:r>
            <a:r>
              <a:rPr lang="lv-LV" sz="2200" i="1" dirty="0" smtClean="0">
                <a:hlinkClick r:id="rId3"/>
              </a:rPr>
              <a:t>, 2017) </a:t>
            </a:r>
            <a:r>
              <a:rPr lang="lv-LV" sz="2200" i="1" dirty="0" err="1" smtClean="0"/>
              <a:t>YouTube</a:t>
            </a:r>
            <a:endParaRPr lang="lv-LV" sz="2200" i="1" dirty="0"/>
          </a:p>
          <a:p>
            <a:endParaRPr lang="en-US" dirty="0"/>
          </a:p>
        </p:txBody>
      </p:sp>
      <p:sp>
        <p:nvSpPr>
          <p:cNvPr id="5" name="Title 1"/>
          <p:cNvSpPr>
            <a:spLocks noGrp="1"/>
          </p:cNvSpPr>
          <p:nvPr>
            <p:ph type="title"/>
          </p:nvPr>
        </p:nvSpPr>
        <p:spPr>
          <a:xfrm>
            <a:off x="838200" y="365125"/>
            <a:ext cx="10515600" cy="1325563"/>
          </a:xfrm>
        </p:spPr>
        <p:txBody>
          <a:bodyPr/>
          <a:lstStyle/>
          <a:p>
            <a:r>
              <a:rPr lang="bg-BG" dirty="0"/>
              <a:t>Модифициране на сензорни предизвикателства </a:t>
            </a:r>
            <a:endParaRPr lang="en-US" dirty="0"/>
          </a:p>
        </p:txBody>
      </p:sp>
    </p:spTree>
    <p:extLst>
      <p:ext uri="{BB962C8B-B14F-4D97-AF65-F5344CB8AC3E}">
        <p14:creationId xmlns:p14="http://schemas.microsoft.com/office/powerpoint/2010/main" val="3080326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749198" cy="969000"/>
          </a:xfrm>
        </p:spPr>
        <p:txBody>
          <a:bodyPr>
            <a:normAutofit fontScale="90000"/>
          </a:bodyPr>
          <a:lstStyle/>
          <a:p>
            <a:r>
              <a:rPr lang="ru-RU" b="1" dirty="0"/>
              <a:t>Комбиниране на сетивата с двигателни и практически умения </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92769082"/>
              </p:ext>
            </p:extLst>
          </p:nvPr>
        </p:nvGraphicFramePr>
        <p:xfrm>
          <a:off x="561473" y="1861935"/>
          <a:ext cx="11025924" cy="4275710"/>
        </p:xfrm>
        <a:graphic>
          <a:graphicData uri="http://schemas.openxmlformats.org/drawingml/2006/table">
            <a:tbl>
              <a:tblPr firstRow="1" firstCol="1" bandRow="1"/>
              <a:tblGrid>
                <a:gridCol w="2097506">
                  <a:extLst>
                    <a:ext uri="{9D8B030D-6E8A-4147-A177-3AD203B41FA5}">
                      <a16:colId xmlns:a16="http://schemas.microsoft.com/office/drawing/2014/main" val="3474953073"/>
                    </a:ext>
                  </a:extLst>
                </a:gridCol>
                <a:gridCol w="8928418">
                  <a:extLst>
                    <a:ext uri="{9D8B030D-6E8A-4147-A177-3AD203B41FA5}">
                      <a16:colId xmlns:a16="http://schemas.microsoft.com/office/drawing/2014/main" val="3368404227"/>
                    </a:ext>
                  </a:extLst>
                </a:gridCol>
              </a:tblGrid>
              <a:tr h="384025">
                <a:tc>
                  <a:txBody>
                    <a:bodyPr/>
                    <a:lstStyle/>
                    <a:p>
                      <a:pPr marL="457200" algn="r">
                        <a:lnSpc>
                          <a:spcPct val="150000"/>
                        </a:lnSpc>
                        <a:spcAft>
                          <a:spcPts val="0"/>
                        </a:spcAft>
                      </a:pPr>
                      <a:r>
                        <a:rPr lang="bg-BG" sz="2400" b="1" dirty="0" smtClean="0">
                          <a:effectLst/>
                          <a:latin typeface="+mn-lt"/>
                          <a:ea typeface="Calibri" panose="020F0502020204030204" pitchFamily="34" charset="0"/>
                          <a:cs typeface="Times New Roman" panose="02020603050405020304" pitchFamily="18" charset="0"/>
                        </a:rPr>
                        <a:t>Смисъл</a:t>
                      </a:r>
                      <a:r>
                        <a:rPr lang="lv-LV" sz="2400" b="1" dirty="0" smtClean="0">
                          <a:effectLst/>
                          <a:latin typeface="+mn-lt"/>
                          <a:ea typeface="Calibri" panose="020F0502020204030204" pitchFamily="34" charset="0"/>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Визия</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0748375"/>
                  </a:ext>
                </a:extLst>
              </a:tr>
              <a:tr h="384025">
                <a:tc>
                  <a:txBody>
                    <a:bodyPr/>
                    <a:lstStyle/>
                    <a:p>
                      <a:pPr marL="457200" algn="r">
                        <a:lnSpc>
                          <a:spcPct val="150000"/>
                        </a:lnSpc>
                        <a:spcAft>
                          <a:spcPts val="0"/>
                        </a:spcAft>
                      </a:pPr>
                      <a:r>
                        <a:rPr lang="bg-BG" sz="2400" b="1" dirty="0" smtClean="0">
                          <a:effectLst/>
                          <a:latin typeface="+mn-lt"/>
                          <a:ea typeface="Calibri" panose="020F0502020204030204" pitchFamily="34" charset="0"/>
                          <a:cs typeface="Times New Roman" panose="02020603050405020304" pitchFamily="18" charset="0"/>
                        </a:rPr>
                        <a:t>Дейност</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Зрително</a:t>
                      </a:r>
                      <a:r>
                        <a:rPr lang="bg-BG" sz="2400" baseline="0" dirty="0" smtClean="0">
                          <a:effectLst/>
                          <a:latin typeface="+mn-lt"/>
                          <a:ea typeface="Calibri" panose="020F0502020204030204" pitchFamily="34" charset="0"/>
                          <a:cs typeface="Times New Roman" panose="02020603050405020304" pitchFamily="18" charset="0"/>
                        </a:rPr>
                        <a:t> - моторна</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70431228"/>
                  </a:ext>
                </a:extLst>
              </a:tr>
              <a:tr h="1297004">
                <a:tc>
                  <a:txBody>
                    <a:bodyPr/>
                    <a:lstStyle/>
                    <a:p>
                      <a:pPr marL="144000" algn="r">
                        <a:lnSpc>
                          <a:spcPct val="150000"/>
                        </a:lnSpc>
                        <a:spcAft>
                          <a:spcPts val="0"/>
                        </a:spcAft>
                      </a:pPr>
                      <a:r>
                        <a:rPr lang="bg-BG" sz="2400" b="1" dirty="0" smtClean="0">
                          <a:effectLst/>
                          <a:latin typeface="+mn-lt"/>
                          <a:ea typeface="Calibri" panose="020F0502020204030204" pitchFamily="34" charset="0"/>
                          <a:cs typeface="Times New Roman" panose="02020603050405020304" pitchFamily="18" charset="0"/>
                        </a:rPr>
                        <a:t>Интервенция</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just">
                        <a:lnSpc>
                          <a:spcPct val="150000"/>
                        </a:lnSpc>
                        <a:spcAft>
                          <a:spcPts val="0"/>
                        </a:spcAft>
                      </a:pPr>
                      <a:r>
                        <a:rPr lang="ru-RU" sz="2400" dirty="0" smtClean="0">
                          <a:effectLst/>
                          <a:latin typeface="+mn-lt"/>
                          <a:ea typeface="Calibri" panose="020F0502020204030204" pitchFamily="34" charset="0"/>
                          <a:cs typeface="Times New Roman" panose="02020603050405020304" pitchFamily="18" charset="0"/>
                        </a:rPr>
                        <a:t>Обмислете използването на тактилни и проприоцептивни дейности за изпълнение на зрително-моторна задача;</a:t>
                      </a:r>
                    </a:p>
                    <a:p>
                      <a:pPr marL="0" algn="just">
                        <a:lnSpc>
                          <a:spcPct val="150000"/>
                        </a:lnSpc>
                        <a:spcAft>
                          <a:spcPts val="0"/>
                        </a:spcAft>
                      </a:pPr>
                      <a:r>
                        <a:rPr lang="ru-RU" sz="2400" dirty="0" smtClean="0">
                          <a:effectLst/>
                          <a:latin typeface="+mn-lt"/>
                          <a:ea typeface="Calibri" panose="020F0502020204030204" pitchFamily="34" charset="0"/>
                          <a:cs typeface="Times New Roman" panose="02020603050405020304" pitchFamily="18" charset="0"/>
                        </a:rPr>
                        <a:t>За да се съсредоточите върху целите си, добавете аудио компонент към целта си</a:t>
                      </a:r>
                    </a:p>
                    <a:p>
                      <a:pPr marL="0" algn="just">
                        <a:lnSpc>
                          <a:spcPct val="150000"/>
                        </a:lnSpc>
                        <a:spcAft>
                          <a:spcPts val="0"/>
                        </a:spcAft>
                      </a:pPr>
                      <a:r>
                        <a:rPr lang="ru-RU" sz="2400" dirty="0" smtClean="0">
                          <a:effectLst/>
                          <a:latin typeface="+mn-lt"/>
                          <a:ea typeface="Calibri" panose="020F0502020204030204" pitchFamily="34" charset="0"/>
                          <a:cs typeface="Times New Roman" panose="02020603050405020304" pitchFamily="18" charset="0"/>
                        </a:rPr>
                        <a:t>Засилете тактилните дейности чрез текстура и използвайки гравитацията, засилвайте проприоцептивните дейности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3295612"/>
                  </a:ext>
                </a:extLst>
              </a:tr>
            </a:tbl>
          </a:graphicData>
        </a:graphic>
      </p:graphicFrame>
    </p:spTree>
    <p:extLst>
      <p:ext uri="{BB962C8B-B14F-4D97-AF65-F5344CB8AC3E}">
        <p14:creationId xmlns:p14="http://schemas.microsoft.com/office/powerpoint/2010/main" val="2649223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942188813"/>
              </p:ext>
            </p:extLst>
          </p:nvPr>
        </p:nvGraphicFramePr>
        <p:xfrm>
          <a:off x="1326004" y="1334125"/>
          <a:ext cx="10336344" cy="4739309"/>
        </p:xfrm>
        <a:graphic>
          <a:graphicData uri="http://schemas.openxmlformats.org/drawingml/2006/table">
            <a:tbl>
              <a:tblPr firstRow="1" firstCol="1" bandRow="1"/>
              <a:tblGrid>
                <a:gridCol w="2207241">
                  <a:extLst>
                    <a:ext uri="{9D8B030D-6E8A-4147-A177-3AD203B41FA5}">
                      <a16:colId xmlns:a16="http://schemas.microsoft.com/office/drawing/2014/main" val="3082466435"/>
                    </a:ext>
                  </a:extLst>
                </a:gridCol>
                <a:gridCol w="8129103">
                  <a:extLst>
                    <a:ext uri="{9D8B030D-6E8A-4147-A177-3AD203B41FA5}">
                      <a16:colId xmlns:a16="http://schemas.microsoft.com/office/drawing/2014/main" val="1593670754"/>
                    </a:ext>
                  </a:extLst>
                </a:gridCol>
              </a:tblGrid>
              <a:tr h="271959">
                <a:tc>
                  <a:txBody>
                    <a:bodyPr/>
                    <a:lstStyle/>
                    <a:p>
                      <a:pPr marL="457200" algn="r">
                        <a:lnSpc>
                          <a:spcPct val="150000"/>
                        </a:lnSpc>
                        <a:spcAft>
                          <a:spcPts val="0"/>
                        </a:spcAft>
                      </a:pPr>
                      <a:r>
                        <a:rPr lang="bg-BG" sz="2400" b="1" dirty="0" smtClean="0">
                          <a:effectLst/>
                          <a:latin typeface="+mn-lt"/>
                          <a:ea typeface="Calibri" panose="020F0502020204030204" pitchFamily="34" charset="0"/>
                          <a:cs typeface="Times New Roman" panose="02020603050405020304" pitchFamily="18" charset="0"/>
                        </a:rPr>
                        <a:t>Смисъл</a:t>
                      </a:r>
                      <a:r>
                        <a:rPr lang="lv-LV" sz="2400" b="1" dirty="0" smtClean="0">
                          <a:effectLst/>
                          <a:latin typeface="+mn-lt"/>
                          <a:ea typeface="Calibri" panose="020F0502020204030204" pitchFamily="34" charset="0"/>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Вестибулар</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9081378"/>
                  </a:ext>
                </a:extLst>
              </a:tr>
              <a:tr h="407938">
                <a:tc>
                  <a:txBody>
                    <a:bodyPr/>
                    <a:lstStyle/>
                    <a:p>
                      <a:pPr marL="4572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Дейност</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Контрол</a:t>
                      </a:r>
                      <a:r>
                        <a:rPr lang="bg-BG" sz="2400" baseline="0" dirty="0" smtClean="0">
                          <a:effectLst/>
                          <a:latin typeface="+mn-lt"/>
                          <a:ea typeface="Calibri" panose="020F0502020204030204" pitchFamily="34" charset="0"/>
                          <a:cs typeface="Times New Roman" panose="02020603050405020304" pitchFamily="18" charset="0"/>
                        </a:rPr>
                        <a:t> на позата</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7343209"/>
                  </a:ext>
                </a:extLst>
              </a:tr>
              <a:tr h="2039690">
                <a:tc>
                  <a:txBody>
                    <a:bodyPr/>
                    <a:lstStyle/>
                    <a:p>
                      <a:pPr marL="1440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Интервенция</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ru-RU" sz="2400" dirty="0" smtClean="0">
                          <a:effectLst/>
                          <a:latin typeface="+mn-lt"/>
                          <a:ea typeface="Calibri" panose="020F0502020204030204" pitchFamily="34" charset="0"/>
                          <a:cs typeface="Times New Roman" panose="02020603050405020304" pitchFamily="18" charset="0"/>
                        </a:rPr>
                        <a:t>Помислете за използването на подобрени вертикални или линейни вестибуларни дейности с проприоцепция, за да активирате изправянето на тоничната поза </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2043036"/>
                  </a:ext>
                </a:extLst>
              </a:tr>
              <a:tr h="407938">
                <a:tc>
                  <a:txBody>
                    <a:bodyPr/>
                    <a:lstStyle/>
                    <a:p>
                      <a:pPr marL="4572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Дейност</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Взаимна интеграция и последователност </a:t>
                      </a:r>
                      <a:endParaRPr lang="lv-LV" sz="2400" dirty="0" smtClean="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8638223"/>
                  </a:ext>
                </a:extLst>
              </a:tr>
              <a:tr h="1223814">
                <a:tc>
                  <a:txBody>
                    <a:bodyPr/>
                    <a:lstStyle/>
                    <a:p>
                      <a:pPr marL="1440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Интервенция</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ru-RU" sz="2400" dirty="0" smtClean="0">
                          <a:effectLst/>
                          <a:latin typeface="+mn-lt"/>
                          <a:ea typeface="Calibri" panose="020F0502020204030204" pitchFamily="34" charset="0"/>
                          <a:cs typeface="Times New Roman" panose="02020603050405020304" pitchFamily="18" charset="0"/>
                        </a:rPr>
                        <a:t>Използвайте звукови ритми, за да увеличите както вестибуларната, така и проприоцептивната активност </a:t>
                      </a:r>
                      <a:endParaRPr lang="en-US" sz="2800" dirty="0">
                        <a:effectLst/>
                        <a:latin typeface="+mn-lt"/>
                        <a:ea typeface="Calibri" panose="020F0502020204030204" pitchFamily="34" charset="0"/>
                        <a:cs typeface="Times New Roman" panose="02020603050405020304" pitchFamily="18" charset="0"/>
                      </a:endParaRPr>
                    </a:p>
                  </a:txBody>
                  <a:tcPr marL="40794" marR="407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fontScale="90000"/>
          </a:bodyPr>
          <a:lstStyle/>
          <a:p>
            <a:r>
              <a:rPr lang="en-US" b="1" dirty="0"/>
              <a:t>Combining the senses with motor and practical skills</a:t>
            </a:r>
            <a:endParaRPr lang="en-US" dirty="0"/>
          </a:p>
        </p:txBody>
      </p:sp>
    </p:spTree>
    <p:extLst>
      <p:ext uri="{BB962C8B-B14F-4D97-AF65-F5344CB8AC3E}">
        <p14:creationId xmlns:p14="http://schemas.microsoft.com/office/powerpoint/2010/main" val="3973382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004851419"/>
              </p:ext>
            </p:extLst>
          </p:nvPr>
        </p:nvGraphicFramePr>
        <p:xfrm>
          <a:off x="1326004" y="1179095"/>
          <a:ext cx="10336344" cy="5651147"/>
        </p:xfrm>
        <a:graphic>
          <a:graphicData uri="http://schemas.openxmlformats.org/drawingml/2006/table">
            <a:tbl>
              <a:tblPr firstRow="1" firstCol="1" bandRow="1"/>
              <a:tblGrid>
                <a:gridCol w="2207241">
                  <a:extLst>
                    <a:ext uri="{9D8B030D-6E8A-4147-A177-3AD203B41FA5}">
                      <a16:colId xmlns:a16="http://schemas.microsoft.com/office/drawing/2014/main" val="3082466435"/>
                    </a:ext>
                  </a:extLst>
                </a:gridCol>
                <a:gridCol w="8129103">
                  <a:extLst>
                    <a:ext uri="{9D8B030D-6E8A-4147-A177-3AD203B41FA5}">
                      <a16:colId xmlns:a16="http://schemas.microsoft.com/office/drawing/2014/main" val="1593670754"/>
                    </a:ext>
                  </a:extLst>
                </a:gridCol>
              </a:tblGrid>
              <a:tr h="505811">
                <a:tc>
                  <a:txBody>
                    <a:bodyPr/>
                    <a:lstStyle/>
                    <a:p>
                      <a:pPr marL="457200" algn="r">
                        <a:lnSpc>
                          <a:spcPct val="150000"/>
                        </a:lnSpc>
                        <a:spcAft>
                          <a:spcPts val="0"/>
                        </a:spcAft>
                      </a:pPr>
                      <a:r>
                        <a:rPr lang="bg-BG" sz="2400" b="1" dirty="0" smtClean="0">
                          <a:effectLst/>
                          <a:latin typeface="+mn-lt"/>
                          <a:ea typeface="Calibri" panose="020F0502020204030204" pitchFamily="34" charset="0"/>
                          <a:cs typeface="Times New Roman" panose="02020603050405020304" pitchFamily="18" charset="0"/>
                        </a:rPr>
                        <a:t>Смисъл</a:t>
                      </a:r>
                      <a:r>
                        <a:rPr lang="lv-LV" sz="2400" b="1" dirty="0" smtClean="0">
                          <a:effectLst/>
                          <a:latin typeface="+mn-lt"/>
                          <a:ea typeface="Calibri" panose="020F0502020204030204" pitchFamily="34" charset="0"/>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bg-BG" sz="2000" dirty="0" smtClean="0">
                          <a:effectLst/>
                          <a:latin typeface="+mn-lt"/>
                          <a:ea typeface="Calibri" panose="020F0502020204030204" pitchFamily="34" charset="0"/>
                          <a:cs typeface="Times New Roman" panose="02020603050405020304" pitchFamily="18" charset="0"/>
                        </a:rPr>
                        <a:t>Проприоцепция </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9081378"/>
                  </a:ext>
                </a:extLst>
              </a:tr>
              <a:tr h="505811">
                <a:tc>
                  <a:txBody>
                    <a:bodyPr/>
                    <a:lstStyle/>
                    <a:p>
                      <a:pPr marL="4572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Дейност</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bg-BG" sz="2000" dirty="0" smtClean="0">
                          <a:effectLst/>
                          <a:latin typeface="+mn-lt"/>
                          <a:ea typeface="Calibri" panose="020F0502020204030204" pitchFamily="34" charset="0"/>
                          <a:cs typeface="Times New Roman" panose="02020603050405020304" pitchFamily="18" charset="0"/>
                        </a:rPr>
                        <a:t>Добри</a:t>
                      </a:r>
                      <a:r>
                        <a:rPr lang="bg-BG" sz="2000" baseline="0" dirty="0" smtClean="0">
                          <a:effectLst/>
                          <a:latin typeface="+mn-lt"/>
                          <a:ea typeface="Calibri" panose="020F0502020204030204" pitchFamily="34" charset="0"/>
                          <a:cs typeface="Times New Roman" panose="02020603050405020304" pitchFamily="18" charset="0"/>
                        </a:rPr>
                        <a:t> моторни умения</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7343209"/>
                  </a:ext>
                </a:extLst>
              </a:tr>
              <a:tr h="2301905">
                <a:tc>
                  <a:txBody>
                    <a:bodyPr/>
                    <a:lstStyle/>
                    <a:p>
                      <a:pPr marL="1440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Интервенция</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ru-RU" sz="2000" dirty="0" smtClean="0">
                          <a:effectLst/>
                          <a:latin typeface="+mn-lt"/>
                          <a:ea typeface="Calibri" panose="020F0502020204030204" pitchFamily="34" charset="0"/>
                          <a:cs typeface="Times New Roman" panose="02020603050405020304" pitchFamily="18" charset="0"/>
                        </a:rPr>
                        <a:t>Помислете за използването на по-засилена визуална активност чрез тъмни и смели отпечатъци с подобрена светлина;</a:t>
                      </a:r>
                    </a:p>
                    <a:p>
                      <a:pPr marL="457200" algn="just">
                        <a:lnSpc>
                          <a:spcPct val="150000"/>
                        </a:lnSpc>
                        <a:spcAft>
                          <a:spcPts val="0"/>
                        </a:spcAft>
                      </a:pPr>
                      <a:r>
                        <a:rPr lang="ru-RU" sz="2000" dirty="0" smtClean="0">
                          <a:effectLst/>
                          <a:latin typeface="+mn-lt"/>
                          <a:ea typeface="Calibri" panose="020F0502020204030204" pitchFamily="34" charset="0"/>
                          <a:cs typeface="Times New Roman" panose="02020603050405020304" pitchFamily="18" charset="0"/>
                        </a:rPr>
                        <a:t>Използвайте подобрени тактилни и проприоцептивни дейности за вътрешните мускули, за да увеличите издръжливостта и да изградите умения </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2043036"/>
                  </a:ext>
                </a:extLst>
              </a:tr>
              <a:tr h="505811">
                <a:tc>
                  <a:txBody>
                    <a:bodyPr/>
                    <a:lstStyle/>
                    <a:p>
                      <a:pPr marL="4572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Дейност</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bg-BG" sz="2000" dirty="0" smtClean="0">
                          <a:effectLst/>
                          <a:latin typeface="+mn-lt"/>
                          <a:ea typeface="Calibri" panose="020F0502020204030204" pitchFamily="34" charset="0"/>
                          <a:cs typeface="Times New Roman" panose="02020603050405020304" pitchFamily="18" charset="0"/>
                        </a:rPr>
                        <a:t>Груби двигателни умения </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8638223"/>
                  </a:ext>
                </a:extLst>
              </a:tr>
              <a:tr h="1831809">
                <a:tc>
                  <a:txBody>
                    <a:bodyPr/>
                    <a:lstStyle/>
                    <a:p>
                      <a:pPr marL="1440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Интервенция</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ru-RU" sz="2000" dirty="0" smtClean="0">
                          <a:effectLst/>
                          <a:latin typeface="+mn-lt"/>
                          <a:ea typeface="Calibri" panose="020F0502020204030204" pitchFamily="34" charset="0"/>
                          <a:cs typeface="Times New Roman" panose="02020603050405020304" pitchFamily="18" charset="0"/>
                        </a:rPr>
                        <a:t>Помислете за засилване на дейностите на вестибуларния апарат, като по този начин повишите постуралния тонус, и въведете проприоцептивни дейности чрез дейности за издръжливост (тегло) и упражнения и след това затруднете задачата </a:t>
                      </a:r>
                      <a:r>
                        <a:rPr lang="en-US" sz="2000" dirty="0" smtClean="0">
                          <a:effectLst/>
                          <a:latin typeface="+mn-lt"/>
                          <a:ea typeface="Calibri" panose="020F0502020204030204" pitchFamily="34" charset="0"/>
                          <a:cs typeface="Times New Roman" panose="02020603050405020304" pitchFamily="18" charset="0"/>
                        </a:rPr>
                        <a:t>.</a:t>
                      </a:r>
                      <a:endParaRPr lang="en-US" sz="28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fontScale="90000"/>
          </a:bodyPr>
          <a:lstStyle/>
          <a:p>
            <a:r>
              <a:rPr lang="en-US" b="1" dirty="0"/>
              <a:t>Combining the senses with motor and practical skills</a:t>
            </a:r>
            <a:endParaRPr lang="en-US" dirty="0"/>
          </a:p>
        </p:txBody>
      </p:sp>
    </p:spTree>
    <p:extLst>
      <p:ext uri="{BB962C8B-B14F-4D97-AF65-F5344CB8AC3E}">
        <p14:creationId xmlns:p14="http://schemas.microsoft.com/office/powerpoint/2010/main" val="61041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673003311"/>
              </p:ext>
            </p:extLst>
          </p:nvPr>
        </p:nvGraphicFramePr>
        <p:xfrm>
          <a:off x="1326004" y="1334125"/>
          <a:ext cx="10336344" cy="5212019"/>
        </p:xfrm>
        <a:graphic>
          <a:graphicData uri="http://schemas.openxmlformats.org/drawingml/2006/table">
            <a:tbl>
              <a:tblPr firstRow="1" firstCol="1" bandRow="1"/>
              <a:tblGrid>
                <a:gridCol w="2207241">
                  <a:extLst>
                    <a:ext uri="{9D8B030D-6E8A-4147-A177-3AD203B41FA5}">
                      <a16:colId xmlns:a16="http://schemas.microsoft.com/office/drawing/2014/main" val="3082466435"/>
                    </a:ext>
                  </a:extLst>
                </a:gridCol>
                <a:gridCol w="8129103">
                  <a:extLst>
                    <a:ext uri="{9D8B030D-6E8A-4147-A177-3AD203B41FA5}">
                      <a16:colId xmlns:a16="http://schemas.microsoft.com/office/drawing/2014/main" val="1593670754"/>
                    </a:ext>
                  </a:extLst>
                </a:gridCol>
              </a:tblGrid>
              <a:tr h="271959">
                <a:tc>
                  <a:txBody>
                    <a:bodyPr/>
                    <a:lstStyle/>
                    <a:p>
                      <a:pPr marL="457200" algn="r">
                        <a:lnSpc>
                          <a:spcPct val="150000"/>
                        </a:lnSpc>
                        <a:spcAft>
                          <a:spcPts val="0"/>
                        </a:spcAft>
                      </a:pPr>
                      <a:r>
                        <a:rPr lang="bg-BG" sz="2400" b="1" dirty="0" smtClean="0">
                          <a:effectLst/>
                          <a:latin typeface="+mn-lt"/>
                          <a:ea typeface="Calibri" panose="020F0502020204030204" pitchFamily="34" charset="0"/>
                          <a:cs typeface="Times New Roman" panose="02020603050405020304" pitchFamily="18" charset="0"/>
                        </a:rPr>
                        <a:t>Смисъл</a:t>
                      </a:r>
                      <a:r>
                        <a:rPr lang="lv-LV" sz="2400" b="1" dirty="0" smtClean="0">
                          <a:effectLst/>
                          <a:latin typeface="+mn-lt"/>
                          <a:ea typeface="Calibri" panose="020F0502020204030204" pitchFamily="34" charset="0"/>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bg-BG" sz="2400" dirty="0" smtClean="0">
                          <a:effectLst/>
                          <a:latin typeface="+mn-lt"/>
                          <a:ea typeface="Calibri" panose="020F0502020204030204" pitchFamily="34" charset="0"/>
                          <a:cs typeface="Times New Roman" panose="02020603050405020304" pitchFamily="18" charset="0"/>
                        </a:rPr>
                        <a:t>Докосване</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9081378"/>
                  </a:ext>
                </a:extLst>
              </a:tr>
              <a:tr h="407938">
                <a:tc>
                  <a:txBody>
                    <a:bodyPr/>
                    <a:lstStyle/>
                    <a:p>
                      <a:pPr marL="4572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Дейност</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bg-BG" sz="2400" dirty="0" smtClean="0">
                          <a:effectLst/>
                          <a:latin typeface="+mn-lt"/>
                          <a:ea typeface="Calibri" panose="020F0502020204030204" pitchFamily="34" charset="0"/>
                          <a:cs typeface="Times New Roman" panose="02020603050405020304" pitchFamily="18" charset="0"/>
                        </a:rPr>
                        <a:t>Практическа</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7343209"/>
                  </a:ext>
                </a:extLst>
              </a:tr>
              <a:tr h="1499016">
                <a:tc>
                  <a:txBody>
                    <a:bodyPr/>
                    <a:lstStyle/>
                    <a:p>
                      <a:pPr marL="1440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Интервенция</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ru-RU" sz="2400" dirty="0" smtClean="0">
                          <a:effectLst/>
                          <a:latin typeface="+mn-lt"/>
                          <a:ea typeface="Calibri" panose="020F0502020204030204" pitchFamily="34" charset="0"/>
                          <a:cs typeface="Times New Roman" panose="02020603050405020304" pitchFamily="18" charset="0"/>
                        </a:rPr>
                        <a:t>Обмислете по-широко използване на проприоцептивни дейности;</a:t>
                      </a:r>
                    </a:p>
                    <a:p>
                      <a:pPr marL="457200" algn="just">
                        <a:lnSpc>
                          <a:spcPct val="115000"/>
                        </a:lnSpc>
                        <a:spcAft>
                          <a:spcPts val="0"/>
                        </a:spcAft>
                      </a:pPr>
                      <a:r>
                        <a:rPr lang="ru-RU" sz="2400" dirty="0" smtClean="0">
                          <a:effectLst/>
                          <a:latin typeface="+mn-lt"/>
                          <a:ea typeface="Calibri" panose="020F0502020204030204" pitchFamily="34" charset="0"/>
                          <a:cs typeface="Times New Roman" panose="02020603050405020304" pitchFamily="18" charset="0"/>
                        </a:rPr>
                        <a:t>Осигурете когнитивни, визуални и слухови дейности за повишаване на кинестетичната функция </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2043036"/>
                  </a:ext>
                </a:extLst>
              </a:tr>
              <a:tr h="407938">
                <a:tc>
                  <a:txBody>
                    <a:bodyPr/>
                    <a:lstStyle/>
                    <a:p>
                      <a:pPr marL="4572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Дейност</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lv-LV" sz="2400" dirty="0" smtClean="0">
                          <a:effectLst/>
                          <a:latin typeface="+mn-lt"/>
                          <a:ea typeface="Calibri" panose="020F0502020204030204" pitchFamily="34" charset="0"/>
                          <a:cs typeface="Times New Roman" panose="02020603050405020304" pitchFamily="18" charset="0"/>
                        </a:rPr>
                        <a:t>O</a:t>
                      </a:r>
                      <a:r>
                        <a:rPr lang="bg-BG" sz="2400" dirty="0" smtClean="0">
                          <a:effectLst/>
                          <a:latin typeface="+mn-lt"/>
                          <a:ea typeface="Calibri" panose="020F0502020204030204" pitchFamily="34" charset="0"/>
                          <a:cs typeface="Times New Roman" panose="02020603050405020304" pitchFamily="18" charset="0"/>
                        </a:rPr>
                        <a:t>рганиация</a:t>
                      </a:r>
                      <a:r>
                        <a:rPr lang="bg-BG" sz="2400" baseline="0" dirty="0" smtClean="0">
                          <a:effectLst/>
                          <a:latin typeface="+mn-lt"/>
                          <a:ea typeface="Calibri" panose="020F0502020204030204" pitchFamily="34" charset="0"/>
                          <a:cs typeface="Times New Roman" panose="02020603050405020304" pitchFamily="18" charset="0"/>
                        </a:rPr>
                        <a:t> на дейност</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8638223"/>
                  </a:ext>
                </a:extLst>
              </a:tr>
              <a:tr h="1223814">
                <a:tc>
                  <a:txBody>
                    <a:bodyPr/>
                    <a:lstStyle/>
                    <a:p>
                      <a:pPr marL="1440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Интервенция</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ru-RU" sz="2400" dirty="0" smtClean="0">
                          <a:effectLst/>
                          <a:latin typeface="+mn-lt"/>
                          <a:ea typeface="Calibri" panose="020F0502020204030204" pitchFamily="34" charset="0"/>
                          <a:cs typeface="Times New Roman" panose="02020603050405020304" pitchFamily="18" charset="0"/>
                        </a:rPr>
                        <a:t>Осигурете възможност за физическо създаване на средата чрез упражнения;</a:t>
                      </a:r>
                    </a:p>
                    <a:p>
                      <a:pPr marL="457200" algn="just">
                        <a:lnSpc>
                          <a:spcPct val="115000"/>
                        </a:lnSpc>
                        <a:spcAft>
                          <a:spcPts val="0"/>
                        </a:spcAft>
                      </a:pPr>
                      <a:r>
                        <a:rPr lang="ru-RU" sz="2400" dirty="0" smtClean="0">
                          <a:effectLst/>
                          <a:latin typeface="+mn-lt"/>
                          <a:ea typeface="Calibri" panose="020F0502020204030204" pitchFamily="34" charset="0"/>
                          <a:cs typeface="Times New Roman" panose="02020603050405020304" pitchFamily="18" charset="0"/>
                        </a:rPr>
                        <a:t>Освен това предоставят възможности за решаване на когнитивни проблеми, като по този начин се предвиждат очакваните резултати </a:t>
                      </a:r>
                      <a:endParaRPr lang="en-US" sz="32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fontScale="90000"/>
          </a:bodyPr>
          <a:lstStyle/>
          <a:p>
            <a:r>
              <a:rPr lang="ru-RU" b="1" dirty="0"/>
              <a:t>Комбиниране на сетивата с двигателни и практически умения </a:t>
            </a:r>
            <a:endParaRPr lang="en-US" dirty="0"/>
          </a:p>
        </p:txBody>
      </p:sp>
    </p:spTree>
    <p:extLst>
      <p:ext uri="{BB962C8B-B14F-4D97-AF65-F5344CB8AC3E}">
        <p14:creationId xmlns:p14="http://schemas.microsoft.com/office/powerpoint/2010/main" val="38530225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657705838"/>
              </p:ext>
            </p:extLst>
          </p:nvPr>
        </p:nvGraphicFramePr>
        <p:xfrm>
          <a:off x="1326004" y="1334125"/>
          <a:ext cx="10336344" cy="4210087"/>
        </p:xfrm>
        <a:graphic>
          <a:graphicData uri="http://schemas.openxmlformats.org/drawingml/2006/table">
            <a:tbl>
              <a:tblPr firstRow="1" firstCol="1" bandRow="1"/>
              <a:tblGrid>
                <a:gridCol w="2207241">
                  <a:extLst>
                    <a:ext uri="{9D8B030D-6E8A-4147-A177-3AD203B41FA5}">
                      <a16:colId xmlns:a16="http://schemas.microsoft.com/office/drawing/2014/main" val="3082466435"/>
                    </a:ext>
                  </a:extLst>
                </a:gridCol>
                <a:gridCol w="8129103">
                  <a:extLst>
                    <a:ext uri="{9D8B030D-6E8A-4147-A177-3AD203B41FA5}">
                      <a16:colId xmlns:a16="http://schemas.microsoft.com/office/drawing/2014/main" val="1593670754"/>
                    </a:ext>
                  </a:extLst>
                </a:gridCol>
              </a:tblGrid>
              <a:tr h="271959">
                <a:tc>
                  <a:txBody>
                    <a:bodyPr/>
                    <a:lstStyle/>
                    <a:p>
                      <a:pPr marL="457200" algn="r">
                        <a:lnSpc>
                          <a:spcPct val="150000"/>
                        </a:lnSpc>
                        <a:spcAft>
                          <a:spcPts val="0"/>
                        </a:spcAft>
                      </a:pPr>
                      <a:r>
                        <a:rPr lang="bg-BG" sz="2400" b="1" dirty="0" smtClean="0">
                          <a:effectLst/>
                          <a:latin typeface="+mn-lt"/>
                          <a:ea typeface="Calibri" panose="020F0502020204030204" pitchFamily="34" charset="0"/>
                          <a:cs typeface="Times New Roman" panose="02020603050405020304" pitchFamily="18" charset="0"/>
                        </a:rPr>
                        <a:t>Смисъл</a:t>
                      </a:r>
                      <a:r>
                        <a:rPr lang="lv-LV" sz="2400" b="1" dirty="0" smtClean="0">
                          <a:effectLst/>
                          <a:latin typeface="+mn-lt"/>
                          <a:ea typeface="Calibri" panose="020F0502020204030204" pitchFamily="34" charset="0"/>
                          <a:cs typeface="Times New Roman" panose="02020603050405020304" pitchFamily="18" charset="0"/>
                        </a:rPr>
                        <a:t> </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bg-BG" sz="2400" dirty="0" smtClean="0">
                          <a:effectLst/>
                          <a:latin typeface="Calibri" panose="020F0502020204030204" pitchFamily="34" charset="0"/>
                          <a:ea typeface="Calibri" panose="020F0502020204030204" pitchFamily="34" charset="0"/>
                          <a:cs typeface="Times New Roman" panose="02020603050405020304" pitchFamily="18" charset="0"/>
                        </a:rPr>
                        <a:t>Чуване</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9081378"/>
                  </a:ext>
                </a:extLst>
              </a:tr>
              <a:tr h="407938">
                <a:tc>
                  <a:txBody>
                    <a:bodyPr/>
                    <a:lstStyle/>
                    <a:p>
                      <a:pPr marL="4572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Дейност</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bg-BG" sz="2400" dirty="0" smtClean="0">
                          <a:effectLst/>
                          <a:latin typeface="Times New Roman" panose="02020603050405020304" pitchFamily="18" charset="0"/>
                          <a:ea typeface="Calibri" panose="020F0502020204030204" pitchFamily="34" charset="0"/>
                          <a:cs typeface="Times New Roman" panose="02020603050405020304" pitchFamily="18" charset="0"/>
                        </a:rPr>
                        <a:t>Публика</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7343209"/>
                  </a:ext>
                </a:extLst>
              </a:tr>
              <a:tr h="1499016">
                <a:tc>
                  <a:txBody>
                    <a:bodyPr/>
                    <a:lstStyle/>
                    <a:p>
                      <a:pPr marL="1440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Интервенция</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Увеличете връзката между вестибуларните дейности и ритъма и музикалните дейности;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2043036"/>
                  </a:ext>
                </a:extLst>
              </a:tr>
              <a:tr h="407938">
                <a:tc>
                  <a:txBody>
                    <a:bodyPr/>
                    <a:lstStyle/>
                    <a:p>
                      <a:pPr marL="4572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Дейност</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bg-BG" sz="2400" dirty="0" smtClean="0">
                          <a:effectLst/>
                          <a:latin typeface="Times New Roman" panose="02020603050405020304" pitchFamily="18" charset="0"/>
                          <a:ea typeface="Calibri" panose="020F0502020204030204" pitchFamily="34" charset="0"/>
                          <a:cs typeface="Times New Roman" panose="02020603050405020304" pitchFamily="18" charset="0"/>
                        </a:rPr>
                        <a:t>Последователно и социално изразяване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8638223"/>
                  </a:ext>
                </a:extLst>
              </a:tr>
              <a:tr h="1223814">
                <a:tc>
                  <a:txBody>
                    <a:bodyPr/>
                    <a:lstStyle/>
                    <a:p>
                      <a:pPr marL="144000" algn="r">
                        <a:lnSpc>
                          <a:spcPct val="150000"/>
                        </a:lnSpc>
                        <a:spcAft>
                          <a:spcPts val="0"/>
                        </a:spcAft>
                      </a:pPr>
                      <a:r>
                        <a:rPr lang="bg-BG" sz="2400" dirty="0" smtClean="0">
                          <a:effectLst/>
                          <a:latin typeface="+mn-lt"/>
                          <a:ea typeface="Calibri" panose="020F0502020204030204" pitchFamily="34" charset="0"/>
                          <a:cs typeface="Times New Roman" panose="02020603050405020304" pitchFamily="18" charset="0"/>
                        </a:rPr>
                        <a:t>Интервенция</a:t>
                      </a:r>
                      <a:endParaRPr lang="en-US" sz="2400" dirty="0">
                        <a:effectLst/>
                        <a:latin typeface="+mn-lt"/>
                        <a:ea typeface="Calibri" panose="020F0502020204030204" pitchFamily="34" charset="0"/>
                        <a:cs typeface="Times New Roman" panose="02020603050405020304" pitchFamily="18" charset="0"/>
                      </a:endParaRPr>
                    </a:p>
                  </a:txBody>
                  <a:tcPr marL="42110" marR="4211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Увеличете невербалното разбиране на тялото;</a:t>
                      </a:r>
                    </a:p>
                    <a:p>
                      <a:pPr marL="457200" algn="just">
                        <a:lnSpc>
                          <a:spcPct val="115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Ако е възможно, използвайте визуални инструкции за развитие на паметта и разбирането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370025"/>
                  </a:ext>
                </a:extLst>
              </a:tr>
            </a:tbl>
          </a:graphicData>
        </a:graphic>
      </p:graphicFrame>
      <p:sp>
        <p:nvSpPr>
          <p:cNvPr id="6" name="Title 1"/>
          <p:cNvSpPr>
            <a:spLocks noGrp="1"/>
          </p:cNvSpPr>
          <p:nvPr>
            <p:ph type="title"/>
          </p:nvPr>
        </p:nvSpPr>
        <p:spPr>
          <a:xfrm>
            <a:off x="838199" y="365125"/>
            <a:ext cx="10749198" cy="969000"/>
          </a:xfrm>
        </p:spPr>
        <p:txBody>
          <a:bodyPr>
            <a:normAutofit fontScale="90000"/>
          </a:bodyPr>
          <a:lstStyle/>
          <a:p>
            <a:r>
              <a:rPr lang="ru-RU" b="1" dirty="0"/>
              <a:t>Комбиниране на сетивата с двигателни и практически умения </a:t>
            </a:r>
            <a:endParaRPr lang="en-US" dirty="0"/>
          </a:p>
        </p:txBody>
      </p:sp>
    </p:spTree>
    <p:extLst>
      <p:ext uri="{BB962C8B-B14F-4D97-AF65-F5344CB8AC3E}">
        <p14:creationId xmlns:p14="http://schemas.microsoft.com/office/powerpoint/2010/main" val="1574808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Сензорна интеграция</a:t>
            </a:r>
            <a:endParaRPr lang="en-US" dirty="0"/>
          </a:p>
        </p:txBody>
      </p:sp>
      <p:sp>
        <p:nvSpPr>
          <p:cNvPr id="3" name="Content Placeholder 2"/>
          <p:cNvSpPr>
            <a:spLocks noGrp="1"/>
          </p:cNvSpPr>
          <p:nvPr>
            <p:ph idx="1"/>
          </p:nvPr>
        </p:nvSpPr>
        <p:spPr>
          <a:xfrm>
            <a:off x="718278" y="5362494"/>
            <a:ext cx="10515600" cy="1350130"/>
          </a:xfrm>
        </p:spPr>
        <p:txBody>
          <a:bodyPr>
            <a:normAutofit fontScale="92500" lnSpcReduction="20000"/>
          </a:bodyPr>
          <a:lstStyle/>
          <a:p>
            <a:pPr marL="0" indent="0">
              <a:buNone/>
            </a:pPr>
            <a:endParaRPr lang="lv-LV" sz="2400" i="1" dirty="0" smtClean="0">
              <a:hlinkClick r:id="rId3"/>
            </a:endParaRPr>
          </a:p>
          <a:p>
            <a:pPr marL="0" indent="0">
              <a:buNone/>
            </a:pPr>
            <a:endParaRPr lang="lv-LV" sz="2400" i="1" dirty="0">
              <a:hlinkClick r:id="rId3"/>
            </a:endParaRPr>
          </a:p>
          <a:p>
            <a:pPr marL="0" indent="0">
              <a:buNone/>
            </a:pPr>
            <a:r>
              <a:rPr lang="en-US" sz="2400" i="1" dirty="0" smtClean="0">
                <a:hlinkClick r:id="rId3"/>
              </a:rPr>
              <a:t>Ayres </a:t>
            </a:r>
            <a:r>
              <a:rPr lang="en-US" sz="2400" i="1" dirty="0">
                <a:hlinkClick r:id="rId3"/>
              </a:rPr>
              <a:t>Theories of Autism and Sensory Integration Revisited: What Contemporary Neuroscience Has to Say. </a:t>
            </a:r>
            <a:r>
              <a:rPr lang="lv-LV" sz="2400" i="1" dirty="0" smtClean="0">
                <a:hlinkClick r:id="rId3"/>
              </a:rPr>
              <a:t>(</a:t>
            </a:r>
            <a:r>
              <a:rPr lang="en-US" sz="2400" i="1" dirty="0" smtClean="0">
                <a:hlinkClick r:id="rId3"/>
              </a:rPr>
              <a:t>Kilroy, Aziz-</a:t>
            </a:r>
            <a:r>
              <a:rPr lang="en-US" sz="2400" i="1" dirty="0" err="1" smtClean="0">
                <a:hlinkClick r:id="rId3"/>
              </a:rPr>
              <a:t>Zadeh</a:t>
            </a:r>
            <a:r>
              <a:rPr lang="en-US" sz="2400" i="1" dirty="0" smtClean="0">
                <a:hlinkClick r:id="rId3"/>
              </a:rPr>
              <a:t> </a:t>
            </a:r>
            <a:r>
              <a:rPr lang="en-US" sz="2400" i="1" dirty="0">
                <a:hlinkClick r:id="rId3"/>
              </a:rPr>
              <a:t>&amp; </a:t>
            </a:r>
            <a:r>
              <a:rPr lang="en-US" sz="2400" i="1" dirty="0" err="1" smtClean="0">
                <a:hlinkClick r:id="rId3"/>
              </a:rPr>
              <a:t>Cermak</a:t>
            </a:r>
            <a:r>
              <a:rPr lang="en-US" sz="2400" i="1" dirty="0" smtClean="0">
                <a:hlinkClick r:id="rId3"/>
              </a:rPr>
              <a:t>,</a:t>
            </a:r>
            <a:r>
              <a:rPr lang="lv-LV" sz="2400" i="1" dirty="0" smtClean="0">
                <a:hlinkClick r:id="rId3"/>
              </a:rPr>
              <a:t> </a:t>
            </a:r>
            <a:r>
              <a:rPr lang="en-US" sz="2400" i="1" dirty="0" smtClean="0">
                <a:hlinkClick r:id="rId3"/>
              </a:rPr>
              <a:t>2019)</a:t>
            </a:r>
            <a:endParaRPr lang="en-US" sz="2400" i="1" dirty="0"/>
          </a:p>
        </p:txBody>
      </p:sp>
      <p:sp>
        <p:nvSpPr>
          <p:cNvPr id="4" name="Rectangle 3"/>
          <p:cNvSpPr/>
          <p:nvPr/>
        </p:nvSpPr>
        <p:spPr>
          <a:xfrm>
            <a:off x="601580" y="1338272"/>
            <a:ext cx="11093116" cy="4401205"/>
          </a:xfrm>
          <a:prstGeom prst="rect">
            <a:avLst/>
          </a:prstGeom>
        </p:spPr>
        <p:txBody>
          <a:bodyPr wrap="square">
            <a:spAutoFit/>
          </a:bodyPr>
          <a:lstStyle/>
          <a:p>
            <a:pPr marL="457200" indent="-457200">
              <a:buFont typeface="Arial" panose="020B0604020202020204" pitchFamily="34" charset="0"/>
              <a:buChar char="•"/>
            </a:pPr>
            <a:r>
              <a:rPr lang="ru-RU" sz="2800" dirty="0"/>
              <a:t>Интеграцията е динамичен процес, който позволява на детето да влияе и да се адаптира към събития в постоянно променяща се среда</a:t>
            </a:r>
          </a:p>
          <a:p>
            <a:pPr marL="457200" indent="-457200">
              <a:buFont typeface="Arial" panose="020B0604020202020204" pitchFamily="34" charset="0"/>
              <a:buChar char="•"/>
            </a:pPr>
            <a:r>
              <a:rPr lang="ru-RU" sz="2800" dirty="0"/>
              <a:t>Входящата информация се обработва с различна интензивност и значимост</a:t>
            </a:r>
          </a:p>
          <a:p>
            <a:pPr marL="457200" indent="-457200">
              <a:buFont typeface="Arial" panose="020B0604020202020204" pitchFamily="34" charset="0"/>
              <a:buChar char="•"/>
            </a:pPr>
            <a:r>
              <a:rPr lang="ru-RU" sz="2800" dirty="0"/>
              <a:t>Задачите са оформени по същия начин като ежедневния живот, което изисква серия от все по-сложни, персонализирани отговори, базирани на сетивното възприятие</a:t>
            </a:r>
          </a:p>
          <a:p>
            <a:pPr marL="457200" indent="-457200">
              <a:buFont typeface="Arial" panose="020B0604020202020204" pitchFamily="34" charset="0"/>
              <a:buChar char="•"/>
            </a:pPr>
            <a:r>
              <a:rPr lang="ru-RU" sz="2800" dirty="0"/>
              <a:t>Положителен опит, помага за оформянето на растежа и развитието на детето и насърчава по-нататъшното развитие на комуникацията </a:t>
            </a:r>
            <a:endParaRPr lang="en-US" sz="2800" dirty="0"/>
          </a:p>
        </p:txBody>
      </p:sp>
    </p:spTree>
    <p:extLst>
      <p:ext uri="{BB962C8B-B14F-4D97-AF65-F5344CB8AC3E}">
        <p14:creationId xmlns:p14="http://schemas.microsoft.com/office/powerpoint/2010/main" val="31953272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PEO </a:t>
            </a:r>
            <a:r>
              <a:rPr lang="bg-BG" dirty="0"/>
              <a:t>модел </a:t>
            </a:r>
            <a:endParaRPr lang="en-US" dirty="0"/>
          </a:p>
        </p:txBody>
      </p:sp>
      <p:sp>
        <p:nvSpPr>
          <p:cNvPr id="3" name="Content Placeholder 2"/>
          <p:cNvSpPr>
            <a:spLocks noGrp="1"/>
          </p:cNvSpPr>
          <p:nvPr>
            <p:ph idx="1"/>
          </p:nvPr>
        </p:nvSpPr>
        <p:spPr/>
        <p:txBody>
          <a:bodyPr/>
          <a:lstStyle/>
          <a:p>
            <a:r>
              <a:rPr lang="ru-RU" dirty="0"/>
              <a:t>P - личност - ценности, интереси, умения и житейски опит, както и когнитивни, физиологични, умствени, невро-поведенчески и психологически аспекти на индивида</a:t>
            </a:r>
          </a:p>
          <a:p>
            <a:r>
              <a:rPr lang="ru-RU" dirty="0"/>
              <a:t>Е-среда – физическа и културна среда, както и социална подкрепа</a:t>
            </a:r>
          </a:p>
          <a:p>
            <a:r>
              <a:rPr lang="ru-RU" dirty="0"/>
              <a:t>О-професионални - действия, които се наблюдават като поведение, което се извършва с определена цел</a:t>
            </a:r>
          </a:p>
          <a:p>
            <a:r>
              <a:rPr lang="ru-RU" dirty="0"/>
              <a:t>   ОП-професионална производителност - комбинация от посочените по-горе фактори, която се реализира в модифицирано поведение </a:t>
            </a:r>
            <a:endParaRPr lang="en-US" dirty="0"/>
          </a:p>
        </p:txBody>
      </p:sp>
    </p:spTree>
    <p:extLst>
      <p:ext uri="{BB962C8B-B14F-4D97-AF65-F5344CB8AC3E}">
        <p14:creationId xmlns:p14="http://schemas.microsoft.com/office/powerpoint/2010/main" val="7588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981200" y="473076"/>
            <a:ext cx="8229600" cy="746124"/>
          </a:xfrm>
        </p:spPr>
        <p:txBody>
          <a:bodyPr>
            <a:normAutofit/>
          </a:bodyPr>
          <a:lstStyle/>
          <a:p>
            <a:r>
              <a:rPr lang="bg-BG" dirty="0"/>
              <a:t>Препратки</a:t>
            </a:r>
            <a:endParaRPr lang="en-US" dirty="0" smtClean="0"/>
          </a:p>
        </p:txBody>
      </p:sp>
      <p:sp>
        <p:nvSpPr>
          <p:cNvPr id="43011" name="Rectangle 3"/>
          <p:cNvSpPr>
            <a:spLocks noGrp="1" noChangeArrowheads="1"/>
          </p:cNvSpPr>
          <p:nvPr>
            <p:ph idx="1"/>
          </p:nvPr>
        </p:nvSpPr>
        <p:spPr>
          <a:xfrm>
            <a:off x="1464039" y="1219200"/>
            <a:ext cx="8991600" cy="5486400"/>
          </a:xfrm>
        </p:spPr>
        <p:txBody>
          <a:bodyPr>
            <a:normAutofit lnSpcReduction="10000"/>
          </a:bodyPr>
          <a:lstStyle/>
          <a:p>
            <a:pPr eaLnBrk="1" hangingPunct="1"/>
            <a:r>
              <a:rPr lang="en-US" sz="2200" dirty="0">
                <a:latin typeface="+mj-lt"/>
              </a:rPr>
              <a:t>American Occupational Therapy Association (AOTA)  </a:t>
            </a:r>
            <a:r>
              <a:rPr lang="en-US" sz="2200" dirty="0">
                <a:latin typeface="+mj-lt"/>
                <a:hlinkClick r:id="rId3"/>
              </a:rPr>
              <a:t>www.aota.org</a:t>
            </a:r>
            <a:endParaRPr lang="en-US" sz="2200" dirty="0">
              <a:latin typeface="+mj-lt"/>
            </a:endParaRPr>
          </a:p>
          <a:p>
            <a:r>
              <a:rPr lang="en-US" sz="2000" dirty="0">
                <a:latin typeface="+mj-lt"/>
              </a:rPr>
              <a:t>Ayres, A. Jean. (2005). </a:t>
            </a:r>
            <a:r>
              <a:rPr lang="en-US" sz="2000" i="1" dirty="0">
                <a:latin typeface="+mj-lt"/>
              </a:rPr>
              <a:t>Sensory Integration and the Child: 25th Anniversary Edition</a:t>
            </a:r>
            <a:r>
              <a:rPr lang="en-US" sz="2000" dirty="0">
                <a:latin typeface="+mj-lt"/>
              </a:rPr>
              <a:t>. Los Angeles, Ca. Western Psychological Services.</a:t>
            </a:r>
          </a:p>
          <a:p>
            <a:r>
              <a:rPr lang="en-US" sz="2000" dirty="0">
                <a:latin typeface="+mj-lt"/>
              </a:rPr>
              <a:t>Greenspan, Stanley. (1995). </a:t>
            </a:r>
            <a:r>
              <a:rPr lang="en-US" sz="2000" i="1" dirty="0">
                <a:latin typeface="+mj-lt"/>
              </a:rPr>
              <a:t>The Challenging Child: Understanding, Raising, and Enjoying the Five "Difficult" Types of Children. </a:t>
            </a:r>
            <a:r>
              <a:rPr lang="en-US" sz="2000" dirty="0">
                <a:latin typeface="+mj-lt"/>
              </a:rPr>
              <a:t> New York, N.Y.Perseus Books</a:t>
            </a:r>
          </a:p>
          <a:p>
            <a:r>
              <a:rPr lang="en-US" sz="2000" dirty="0" err="1">
                <a:latin typeface="+mj-lt"/>
              </a:rPr>
              <a:t>Kranowitz</a:t>
            </a:r>
            <a:r>
              <a:rPr lang="en-US" sz="2000" dirty="0">
                <a:latin typeface="+mj-lt"/>
              </a:rPr>
              <a:t>, Carol(1998). </a:t>
            </a:r>
            <a:r>
              <a:rPr lang="en-US" sz="2000" i="1" dirty="0">
                <a:latin typeface="+mj-lt"/>
              </a:rPr>
              <a:t>The Out-of-Sync Child: Recognizing and Coping with Sensory Processing Disorder, Revised Edition.</a:t>
            </a:r>
            <a:r>
              <a:rPr lang="en-US" sz="2000" dirty="0">
                <a:latin typeface="+mj-lt"/>
              </a:rPr>
              <a:t> New York, NY. Starlight Press Books </a:t>
            </a:r>
          </a:p>
          <a:p>
            <a:r>
              <a:rPr lang="en-US" sz="2400" dirty="0">
                <a:latin typeface="+mj-lt"/>
                <a:hlinkClick r:id="rId4"/>
              </a:rPr>
              <a:t>http://www.spdfoundation.net</a:t>
            </a:r>
            <a:endParaRPr lang="en-US" sz="2400" dirty="0">
              <a:latin typeface="+mj-lt"/>
            </a:endParaRPr>
          </a:p>
          <a:p>
            <a:r>
              <a:rPr lang="en-US" sz="2000" dirty="0" err="1">
                <a:cs typeface="Lucida Sans Unicode" panose="020B0602030504020204" pitchFamily="34" charset="0"/>
              </a:rPr>
              <a:t>Ockner</a:t>
            </a:r>
            <a:r>
              <a:rPr lang="en-US" sz="2000" dirty="0">
                <a:cs typeface="Lucida Sans Unicode" panose="020B0602030504020204" pitchFamily="34" charset="0"/>
              </a:rPr>
              <a:t>, Sari. “Special Education Advisor- Five Practical Sensory Strategies for the Classroom.” </a:t>
            </a:r>
            <a:r>
              <a:rPr lang="en-US" sz="2000" i="1" dirty="0">
                <a:cs typeface="Lucida Sans Unicode" panose="020B0602030504020204" pitchFamily="34" charset="0"/>
              </a:rPr>
              <a:t>Five Sensory Strategies for Classroom</a:t>
            </a:r>
            <a:r>
              <a:rPr lang="en-US" sz="2000" dirty="0">
                <a:cs typeface="Lucida Sans Unicode" panose="020B0602030504020204" pitchFamily="34" charset="0"/>
              </a:rPr>
              <a:t>. 15 Sept 2013. </a:t>
            </a:r>
          </a:p>
          <a:p>
            <a:pPr marL="137160" indent="0">
              <a:buNone/>
            </a:pPr>
            <a:r>
              <a:rPr lang="en-US" sz="2000" dirty="0">
                <a:cs typeface="Lucida Sans Unicode" panose="020B0602030504020204" pitchFamily="34" charset="0"/>
                <a:hlinkClick r:id="rId5"/>
              </a:rPr>
              <a:t>http://www.specialeducationadvisor.com/five-practical-sensory-strategies-for-the-classroom</a:t>
            </a:r>
            <a:r>
              <a:rPr lang="en-US" dirty="0">
                <a:cs typeface="Lucida Sans Unicode" panose="020B0602030504020204" pitchFamily="34" charset="0"/>
                <a:hlinkClick r:id="rId5"/>
              </a:rPr>
              <a:t>/</a:t>
            </a:r>
            <a:endParaRPr lang="en-US" dirty="0">
              <a:cs typeface="Lucida Sans Unicode" panose="020B0602030504020204" pitchFamily="34" charset="0"/>
            </a:endParaRPr>
          </a:p>
          <a:p>
            <a:pPr marL="137160" indent="0">
              <a:buNone/>
            </a:pPr>
            <a:r>
              <a:rPr lang="en-US" dirty="0">
                <a:cs typeface="Lucida Sans Unicode" panose="020B0602030504020204" pitchFamily="34" charset="0"/>
              </a:rPr>
              <a:t> </a:t>
            </a:r>
            <a:r>
              <a:rPr lang="en-US" sz="2000" i="1" u="sng" dirty="0">
                <a:cs typeface="Lucida Sans Unicode" panose="020B0602030504020204" pitchFamily="34" charset="0"/>
              </a:rPr>
              <a:t>My Trip to the Dentist  </a:t>
            </a:r>
            <a:r>
              <a:rPr lang="en-US" sz="2000" dirty="0">
                <a:cs typeface="Lucida Sans Unicode" panose="020B0602030504020204" pitchFamily="34" charset="0"/>
              </a:rPr>
              <a:t>Social story </a:t>
            </a:r>
            <a:r>
              <a:rPr lang="en-US" sz="2000" dirty="0">
                <a:cs typeface="Lucida Sans Unicode" panose="020B0602030504020204" pitchFamily="34" charset="0"/>
                <a:hlinkClick r:id="rId6"/>
              </a:rPr>
              <a:t>https://www.youtube.com/watch?v=2mNYubCfXbk</a:t>
            </a:r>
            <a:endParaRPr lang="en-US" sz="2000" dirty="0">
              <a:cs typeface="Lucida Sans Unicode" panose="020B0602030504020204" pitchFamily="34" charset="0"/>
            </a:endParaRPr>
          </a:p>
          <a:p>
            <a:pPr marL="137160" indent="0">
              <a:buNone/>
            </a:pPr>
            <a:r>
              <a:rPr lang="en-US" sz="2000" dirty="0">
                <a:cs typeface="Lucida Sans Unicode" panose="020B0602030504020204" pitchFamily="34" charset="0"/>
              </a:rPr>
              <a:t> </a:t>
            </a:r>
            <a:r>
              <a:rPr lang="en-US" sz="2000" i="1" dirty="0"/>
              <a:t>Bill </a:t>
            </a:r>
            <a:r>
              <a:rPr lang="en-US" sz="2000" i="1" dirty="0" err="1"/>
              <a:t>Nason</a:t>
            </a:r>
            <a:r>
              <a:rPr lang="en-US" sz="2000" i="1" dirty="0"/>
              <a:t>, MS, LLP </a:t>
            </a:r>
            <a:r>
              <a:rPr lang="en-US" sz="2000" dirty="0"/>
              <a:t>discusses tools that help children on the spectrum feel safe, accepted and competent </a:t>
            </a:r>
            <a:r>
              <a:rPr lang="en-US" sz="2000" dirty="0">
                <a:hlinkClick r:id="rId7"/>
              </a:rPr>
              <a:t>http://www.facebook.com/autismdiscussionpage</a:t>
            </a:r>
            <a:endParaRPr lang="en-US" sz="2000" dirty="0"/>
          </a:p>
          <a:p>
            <a:pPr marL="137160" indent="0">
              <a:buNone/>
            </a:pPr>
            <a:endParaRPr lang="en-US" sz="2400" dirty="0"/>
          </a:p>
          <a:p>
            <a:endParaRPr lang="en-US" sz="2200" dirty="0">
              <a:latin typeface="+mj-lt"/>
            </a:endParaRPr>
          </a:p>
          <a:p>
            <a:endParaRPr lang="en-US" sz="2200" dirty="0">
              <a:latin typeface="+mj-lt"/>
            </a:endParaRPr>
          </a:p>
          <a:p>
            <a:endParaRPr lang="en-US" sz="2200" dirty="0">
              <a:latin typeface="+mj-lt"/>
            </a:endParaRPr>
          </a:p>
          <a:p>
            <a:endParaRPr lang="en-US" sz="2200" dirty="0">
              <a:latin typeface="+mj-lt"/>
            </a:endParaRPr>
          </a:p>
        </p:txBody>
      </p:sp>
    </p:spTree>
    <p:extLst>
      <p:ext uri="{BB962C8B-B14F-4D97-AF65-F5344CB8AC3E}">
        <p14:creationId xmlns:p14="http://schemas.microsoft.com/office/powerpoint/2010/main" val="246770296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a:t>Терапевтична и професионална подкрепа </a:t>
            </a:r>
            <a:endParaRPr lang="en-US" dirty="0"/>
          </a:p>
        </p:txBody>
      </p:sp>
      <p:sp>
        <p:nvSpPr>
          <p:cNvPr id="3" name="Content Placeholder 2"/>
          <p:cNvSpPr>
            <a:spLocks noGrp="1"/>
          </p:cNvSpPr>
          <p:nvPr>
            <p:ph idx="1"/>
          </p:nvPr>
        </p:nvSpPr>
        <p:spPr>
          <a:xfrm>
            <a:off x="838200" y="1454046"/>
            <a:ext cx="10515600" cy="4722917"/>
          </a:xfrm>
        </p:spPr>
        <p:txBody>
          <a:bodyPr>
            <a:normAutofit fontScale="92500" lnSpcReduction="10000"/>
          </a:bodyPr>
          <a:lstStyle/>
          <a:p>
            <a:r>
              <a:rPr lang="ru-RU" dirty="0"/>
              <a:t>Сетивната среда сама по себе си не насърчава интеграцията на детето</a:t>
            </a:r>
          </a:p>
          <a:p>
            <a:r>
              <a:rPr lang="ru-RU" dirty="0"/>
              <a:t>Положителна атмосфера, в която детето може да се чувства безопасно и комфортно, да установи връзка с терапевта (J.Aires го описа като „връзка на удоволствието“)</a:t>
            </a:r>
          </a:p>
          <a:p>
            <a:r>
              <a:rPr lang="ru-RU" dirty="0"/>
              <a:t>Скеле - процес, при който родителите подкрепят постиженията на детето извън сегашната им способност да развива уменията и компетенциите, необходими за растеж</a:t>
            </a:r>
          </a:p>
          <a:p>
            <a:r>
              <a:rPr lang="ru-RU" dirty="0"/>
              <a:t>Това е: „процесът, чрез който терапевт или друг асистент коригира и контролира елементи от задача, които не съответстват на уменията на детето, позволявайки на детето да се съсредоточи върху елементи, които са в рамките на неговите или нейните способности, като по този начин постига успех в задачата. " </a:t>
            </a:r>
            <a:endParaRPr lang="en-GB" dirty="0" smtClean="0"/>
          </a:p>
          <a:p>
            <a:r>
              <a:rPr lang="en-US" sz="2400" i="1" dirty="0" smtClean="0">
                <a:hlinkClick r:id="rId3"/>
              </a:rPr>
              <a:t>Sensory </a:t>
            </a:r>
            <a:r>
              <a:rPr lang="en-US" sz="2400" i="1" dirty="0">
                <a:hlinkClick r:id="rId3"/>
              </a:rPr>
              <a:t>integration: Theory and practice. FA Davis. </a:t>
            </a:r>
            <a:r>
              <a:rPr lang="lv-LV" sz="2400" i="1" dirty="0" smtClean="0">
                <a:hlinkClick r:id="rId3"/>
              </a:rPr>
              <a:t>(</a:t>
            </a:r>
            <a:r>
              <a:rPr lang="lv-LV" sz="2400" i="1" dirty="0" err="1">
                <a:hlinkClick r:id="rId3"/>
              </a:rPr>
              <a:t>Bundy</a:t>
            </a:r>
            <a:r>
              <a:rPr lang="lv-LV" sz="2400" i="1" dirty="0">
                <a:hlinkClick r:id="rId3"/>
              </a:rPr>
              <a:t>, </a:t>
            </a:r>
            <a:r>
              <a:rPr lang="lv-LV" sz="2400" i="1" dirty="0" err="1">
                <a:hlinkClick r:id="rId3"/>
              </a:rPr>
              <a:t>Lane</a:t>
            </a:r>
            <a:r>
              <a:rPr lang="lv-LV" sz="2400" i="1" dirty="0">
                <a:hlinkClick r:id="rId3"/>
              </a:rPr>
              <a:t>, &amp; </a:t>
            </a:r>
            <a:r>
              <a:rPr lang="lv-LV" sz="2400" i="1" dirty="0" err="1">
                <a:hlinkClick r:id="rId3"/>
              </a:rPr>
              <a:t>Marray</a:t>
            </a:r>
            <a:r>
              <a:rPr lang="lv-LV" sz="2400" i="1" dirty="0">
                <a:hlinkClick r:id="rId3"/>
              </a:rPr>
              <a:t>, </a:t>
            </a:r>
            <a:r>
              <a:rPr lang="lv-LV" sz="2400" i="1" dirty="0" smtClean="0">
                <a:hlinkClick r:id="rId3"/>
              </a:rPr>
              <a:t>2002)  </a:t>
            </a:r>
            <a:endParaRPr lang="lv-LV" sz="2400" i="1" dirty="0" smtClean="0"/>
          </a:p>
          <a:p>
            <a:endParaRPr lang="en-US" dirty="0"/>
          </a:p>
        </p:txBody>
      </p:sp>
    </p:spTree>
    <p:extLst>
      <p:ext uri="{BB962C8B-B14F-4D97-AF65-F5344CB8AC3E}">
        <p14:creationId xmlns:p14="http://schemas.microsoft.com/office/powerpoint/2010/main" val="3931268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M</a:t>
            </a:r>
            <a:r>
              <a:rPr lang="bg-BG" dirty="0" smtClean="0"/>
              <a:t>ултисензорна околна среда</a:t>
            </a:r>
            <a:endParaRPr lang="en-US" dirty="0"/>
          </a:p>
        </p:txBody>
      </p:sp>
      <p:sp>
        <p:nvSpPr>
          <p:cNvPr id="3" name="Content Placeholder 2"/>
          <p:cNvSpPr>
            <a:spLocks noGrp="1"/>
          </p:cNvSpPr>
          <p:nvPr>
            <p:ph idx="1"/>
          </p:nvPr>
        </p:nvSpPr>
        <p:spPr/>
        <p:txBody>
          <a:bodyPr/>
          <a:lstStyle/>
          <a:p>
            <a:r>
              <a:rPr lang="ru-RU" dirty="0"/>
              <a:t>Изкуствено създаден, посветен на стимулиране на всички сетива.</a:t>
            </a:r>
          </a:p>
          <a:p>
            <a:r>
              <a:rPr lang="ru-RU" dirty="0"/>
              <a:t>Стаята е безопасна, удобна, свободна от търсенето среда, предназначена да даде възможност на индивида чрез предоставяне на собствен избор.</a:t>
            </a:r>
          </a:p>
          <a:p>
            <a:r>
              <a:rPr lang="ru-RU" dirty="0"/>
              <a:t>Стаята или пространството могат да бъдат пасивни и/или интерактивни, осигуряващи причинно-следствени връзки.</a:t>
            </a:r>
          </a:p>
          <a:p>
            <a:r>
              <a:rPr lang="ru-RU" dirty="0"/>
              <a:t>Действието в стаята се улеснява от тристранно взаимодействие между участника, опитния спътник и самата среда. </a:t>
            </a:r>
            <a:endParaRPr lang="en-US" dirty="0"/>
          </a:p>
        </p:txBody>
      </p:sp>
    </p:spTree>
    <p:extLst>
      <p:ext uri="{BB962C8B-B14F-4D97-AF65-F5344CB8AC3E}">
        <p14:creationId xmlns:p14="http://schemas.microsoft.com/office/powerpoint/2010/main" val="615693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Мултисензорна околна среда</a:t>
            </a:r>
            <a:endParaRPr lang="en-US" dirty="0"/>
          </a:p>
        </p:txBody>
      </p:sp>
      <p:sp>
        <p:nvSpPr>
          <p:cNvPr id="3" name="Content Placeholder 2"/>
          <p:cNvSpPr>
            <a:spLocks noGrp="1"/>
          </p:cNvSpPr>
          <p:nvPr>
            <p:ph idx="1"/>
          </p:nvPr>
        </p:nvSpPr>
        <p:spPr/>
        <p:txBody>
          <a:bodyPr>
            <a:normAutofit fontScale="92500" lnSpcReduction="10000"/>
          </a:bodyPr>
          <a:lstStyle/>
          <a:p>
            <a:r>
              <a:rPr lang="ru-RU" dirty="0"/>
              <a:t>Най-важното средство за сензорна интеграция в практическото развитие е осигуряването на подходящо ниво на среда</a:t>
            </a:r>
          </a:p>
          <a:p>
            <a:r>
              <a:rPr lang="ru-RU" dirty="0"/>
              <a:t>Достъпност – средата и оборудването мотивират и улесняват комуникацията</a:t>
            </a:r>
          </a:p>
          <a:p>
            <a:r>
              <a:rPr lang="ru-RU" dirty="0"/>
              <a:t>Да работи в зоната на "близко развитие", като се набляга на вниманието към докосването (фини двигателни умения), поддържане на баланс и проприорецепция</a:t>
            </a:r>
          </a:p>
          <a:p>
            <a:r>
              <a:rPr lang="ru-RU" dirty="0"/>
              <a:t>Безопасността е най-важният аспект </a:t>
            </a:r>
            <a:endParaRPr lang="ru-RU" dirty="0" smtClean="0"/>
          </a:p>
          <a:p>
            <a:pPr marL="0" indent="0">
              <a:buNone/>
            </a:pPr>
            <a:endParaRPr lang="ru-RU" sz="2400" i="1" dirty="0">
              <a:hlinkClick r:id="rId3"/>
            </a:endParaRPr>
          </a:p>
          <a:p>
            <a:pPr marL="0" indent="0">
              <a:buNone/>
            </a:pPr>
            <a:r>
              <a:rPr lang="en-US" sz="2400" i="1" dirty="0" smtClean="0">
                <a:hlinkClick r:id="rId3"/>
              </a:rPr>
              <a:t>The </a:t>
            </a:r>
            <a:r>
              <a:rPr lang="en-US" sz="2400" i="1" dirty="0">
                <a:hlinkClick r:id="rId3"/>
              </a:rPr>
              <a:t>Sensory Modulation Program for Adolescents &amp; </a:t>
            </a:r>
            <a:r>
              <a:rPr lang="en-US" sz="2400" i="1" dirty="0" smtClean="0">
                <a:hlinkClick r:id="rId3"/>
              </a:rPr>
              <a:t>Adults</a:t>
            </a:r>
            <a:r>
              <a:rPr lang="lv-LV" sz="2400" i="1" dirty="0" smtClean="0">
                <a:hlinkClick r:id="rId3"/>
              </a:rPr>
              <a:t> (</a:t>
            </a:r>
            <a:r>
              <a:rPr lang="en-US" sz="2400" i="1" dirty="0" smtClean="0">
                <a:hlinkClick r:id="rId3"/>
              </a:rPr>
              <a:t>Champagne</a:t>
            </a:r>
            <a:r>
              <a:rPr lang="lv-LV" sz="2400" i="1" dirty="0" smtClean="0">
                <a:hlinkClick r:id="rId3"/>
              </a:rPr>
              <a:t>, 2017)</a:t>
            </a:r>
            <a:r>
              <a:rPr lang="en-US" dirty="0"/>
              <a:t/>
            </a:r>
            <a:br>
              <a:rPr lang="en-US" dirty="0"/>
            </a:br>
            <a:endParaRPr lang="en-US" dirty="0"/>
          </a:p>
        </p:txBody>
      </p:sp>
    </p:spTree>
    <p:extLst>
      <p:ext uri="{BB962C8B-B14F-4D97-AF65-F5344CB8AC3E}">
        <p14:creationId xmlns:p14="http://schemas.microsoft.com/office/powerpoint/2010/main" val="4009401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Мултисензорна </a:t>
            </a:r>
            <a:r>
              <a:rPr lang="bg-BG" dirty="0"/>
              <a:t>околна среда</a:t>
            </a:r>
            <a:endParaRPr lang="en-US" dirty="0"/>
          </a:p>
        </p:txBody>
      </p:sp>
      <p:sp>
        <p:nvSpPr>
          <p:cNvPr id="3" name="Content Placeholder 2"/>
          <p:cNvSpPr>
            <a:spLocks noGrp="1"/>
          </p:cNvSpPr>
          <p:nvPr>
            <p:ph idx="1"/>
          </p:nvPr>
        </p:nvSpPr>
        <p:spPr/>
        <p:txBody>
          <a:bodyPr/>
          <a:lstStyle/>
          <a:p>
            <a:r>
              <a:rPr lang="en-US" dirty="0"/>
              <a:t> </a:t>
            </a:r>
            <a:r>
              <a:rPr lang="ru-RU" dirty="0"/>
              <a:t>Мултисензорната стимулация, която се произвежда с достатъчна честота, интензивност и продължителност, повишава мозъчната възбуда, което води до по-организиран мозък, който позволява повишена функционална активност и учене</a:t>
            </a:r>
          </a:p>
          <a:p>
            <a:r>
              <a:rPr lang="ru-RU" dirty="0"/>
              <a:t>Интензивните периоди на сензорна стимулация, които използват повтарящи се движения, звук, докосване и визуални упражнения, помагат бавно да се създадат нови невро пътеки в мозъка, където са били увредени или недоразвити </a:t>
            </a:r>
            <a:r>
              <a:rPr lang="en-US" dirty="0" smtClean="0"/>
              <a:t>(</a:t>
            </a:r>
            <a:r>
              <a:rPr lang="en-US" dirty="0" err="1"/>
              <a:t>DeBoer</a:t>
            </a:r>
            <a:r>
              <a:rPr lang="en-US" dirty="0"/>
              <a:t> &amp; </a:t>
            </a:r>
            <a:r>
              <a:rPr lang="en-US" dirty="0" err="1"/>
              <a:t>Sutanto</a:t>
            </a:r>
            <a:r>
              <a:rPr lang="en-US" dirty="0"/>
              <a:t>, 1997; Robbins, 2000</a:t>
            </a:r>
            <a:r>
              <a:rPr lang="en-US" dirty="0" smtClean="0"/>
              <a:t>)</a:t>
            </a:r>
            <a:endParaRPr lang="en-US" dirty="0"/>
          </a:p>
        </p:txBody>
      </p:sp>
    </p:spTree>
    <p:extLst>
      <p:ext uri="{BB962C8B-B14F-4D97-AF65-F5344CB8AC3E}">
        <p14:creationId xmlns:p14="http://schemas.microsoft.com/office/powerpoint/2010/main" val="2571297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a:t>Намеса, ориентирана към детето </a:t>
            </a:r>
            <a:endParaRPr lang="en-US" dirty="0"/>
          </a:p>
        </p:txBody>
      </p:sp>
      <p:sp>
        <p:nvSpPr>
          <p:cNvPr id="3" name="Content Placeholder 2"/>
          <p:cNvSpPr>
            <a:spLocks noGrp="1"/>
          </p:cNvSpPr>
          <p:nvPr>
            <p:ph idx="1"/>
          </p:nvPr>
        </p:nvSpPr>
        <p:spPr>
          <a:xfrm>
            <a:off x="838200" y="1349115"/>
            <a:ext cx="10515600" cy="5366478"/>
          </a:xfrm>
        </p:spPr>
        <p:txBody>
          <a:bodyPr>
            <a:normAutofit lnSpcReduction="10000"/>
          </a:bodyPr>
          <a:lstStyle/>
          <a:p>
            <a:r>
              <a:rPr lang="ru-RU" dirty="0"/>
              <a:t>При сесия, насочена към детето, реакцията на детето се определя от дейността и комуникацията, а не от напътствията на възрастните</a:t>
            </a:r>
          </a:p>
          <a:p>
            <a:r>
              <a:rPr lang="ru-RU" dirty="0"/>
              <a:t>Терапевтът осигурява адаптирана среда за тези деца, които имат минимални възможности да създават свои собствени игри, среда или комуникация. В тази структура детето има възможност да прави избор и да планира своите взаимодействия</a:t>
            </a:r>
          </a:p>
          <a:p>
            <a:r>
              <a:rPr lang="ru-RU" dirty="0"/>
              <a:t>Дейностите се променят според нуждите, за да позволят на детето да поддържа оптимално ниво на възбуда, внимание и положително емоционално състояние, като същевременно предизвиква неговите двигателни умения, организационни умения и способност да планира и организира своите дейности и </a:t>
            </a:r>
            <a:r>
              <a:rPr lang="ru-RU" dirty="0" smtClean="0"/>
              <a:t>среда</a:t>
            </a:r>
            <a:r>
              <a:rPr lang="en-US" dirty="0" smtClean="0"/>
              <a:t>.</a:t>
            </a:r>
            <a:r>
              <a:rPr lang="en-US" sz="2000" i="1" dirty="0" smtClean="0">
                <a:hlinkClick r:id="rId3"/>
              </a:rPr>
              <a:t>The </a:t>
            </a:r>
            <a:r>
              <a:rPr lang="en-US" sz="2000" i="1" dirty="0">
                <a:hlinkClick r:id="rId3"/>
              </a:rPr>
              <a:t>everyday routines of families of children with autism: Examining the impact of sensory processing difficulties on the </a:t>
            </a:r>
            <a:r>
              <a:rPr lang="en-US" sz="2000" i="1" dirty="0" smtClean="0">
                <a:hlinkClick r:id="rId3"/>
              </a:rPr>
              <a:t>family</a:t>
            </a:r>
            <a:r>
              <a:rPr lang="en-US" sz="2000" dirty="0">
                <a:hlinkClick r:id="rId3"/>
              </a:rPr>
              <a:t> </a:t>
            </a:r>
            <a:r>
              <a:rPr lang="lv-LV" sz="2000" dirty="0" smtClean="0">
                <a:hlinkClick r:id="rId3"/>
              </a:rPr>
              <a:t>(</a:t>
            </a:r>
            <a:r>
              <a:rPr lang="en-US" sz="2000" dirty="0" err="1" smtClean="0">
                <a:hlinkClick r:id="rId3"/>
              </a:rPr>
              <a:t>Schaaf</a:t>
            </a:r>
            <a:r>
              <a:rPr lang="lv-LV" sz="2000" dirty="0" smtClean="0">
                <a:hlinkClick r:id="rId3"/>
              </a:rPr>
              <a:t> </a:t>
            </a:r>
            <a:r>
              <a:rPr lang="lv-LV" sz="2000" dirty="0" err="1" smtClean="0">
                <a:hlinkClick r:id="rId3"/>
              </a:rPr>
              <a:t>et</a:t>
            </a:r>
            <a:r>
              <a:rPr lang="lv-LV" sz="2000" dirty="0" smtClean="0">
                <a:hlinkClick r:id="rId3"/>
              </a:rPr>
              <a:t> </a:t>
            </a:r>
            <a:r>
              <a:rPr lang="lv-LV" sz="2000" dirty="0" err="1" smtClean="0">
                <a:hlinkClick r:id="rId3"/>
              </a:rPr>
              <a:t>al</a:t>
            </a:r>
            <a:r>
              <a:rPr lang="lv-LV" sz="2000" dirty="0" smtClean="0">
                <a:hlinkClick r:id="rId3"/>
              </a:rPr>
              <a:t>., 2011)</a:t>
            </a:r>
            <a:endParaRPr lang="en-US" sz="2000" dirty="0"/>
          </a:p>
        </p:txBody>
      </p:sp>
    </p:spTree>
    <p:extLst>
      <p:ext uri="{BB962C8B-B14F-4D97-AF65-F5344CB8AC3E}">
        <p14:creationId xmlns:p14="http://schemas.microsoft.com/office/powerpoint/2010/main" val="1993058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Игра като интервенция</a:t>
            </a:r>
            <a:endParaRPr lang="en-US" b="1" dirty="0"/>
          </a:p>
        </p:txBody>
      </p:sp>
      <p:sp>
        <p:nvSpPr>
          <p:cNvPr id="3" name="Content Placeholder 2"/>
          <p:cNvSpPr>
            <a:spLocks noGrp="1"/>
          </p:cNvSpPr>
          <p:nvPr>
            <p:ph idx="1"/>
          </p:nvPr>
        </p:nvSpPr>
        <p:spPr/>
        <p:txBody>
          <a:bodyPr>
            <a:normAutofit/>
          </a:bodyPr>
          <a:lstStyle/>
          <a:p>
            <a:r>
              <a:rPr lang="ru-RU" dirty="0"/>
              <a:t>Терапевтът включва детето като активен партньор в лечебния процес, разширявайки идеите, които детето предлага</a:t>
            </a:r>
          </a:p>
          <a:p>
            <a:r>
              <a:rPr lang="ru-RU" dirty="0"/>
              <a:t>Ролеви игри и творчески теми</a:t>
            </a:r>
          </a:p>
          <a:p>
            <a:r>
              <a:rPr lang="ru-RU" dirty="0"/>
              <a:t>Вземете предвид нивото на способности на детето, сензорната чувствителност и сензорния избор</a:t>
            </a:r>
          </a:p>
          <a:p>
            <a:r>
              <a:rPr lang="ru-RU" dirty="0"/>
              <a:t>Дейностите често са забавни и вълнуващи, така че се мотивират и възнаграждават </a:t>
            </a:r>
            <a:endParaRPr lang="ru-RU" dirty="0" smtClean="0"/>
          </a:p>
          <a:p>
            <a:pPr marL="0" indent="0">
              <a:buNone/>
            </a:pPr>
            <a:r>
              <a:rPr lang="en-US" sz="2400" i="1" dirty="0" smtClean="0">
                <a:hlinkClick r:id="rId3"/>
              </a:rPr>
              <a:t>A </a:t>
            </a:r>
            <a:r>
              <a:rPr lang="en-US" sz="2400" i="1" dirty="0">
                <a:hlinkClick r:id="rId3"/>
              </a:rPr>
              <a:t>motion-sensing game-based therapy to foster the learning of children with sensory integration </a:t>
            </a:r>
            <a:r>
              <a:rPr lang="en-US" sz="2400" i="1" dirty="0" smtClean="0">
                <a:hlinkClick r:id="rId3"/>
              </a:rPr>
              <a:t>dysfunction</a:t>
            </a:r>
            <a:r>
              <a:rPr lang="lv-LV" sz="2400" i="1" dirty="0" smtClean="0">
                <a:hlinkClick r:id="rId3"/>
              </a:rPr>
              <a:t> (</a:t>
            </a:r>
            <a:r>
              <a:rPr lang="en-US" sz="2400" i="1" dirty="0" smtClean="0">
                <a:hlinkClick r:id="rId3"/>
              </a:rPr>
              <a:t>Chuang &amp; </a:t>
            </a:r>
            <a:r>
              <a:rPr lang="en-US" sz="2400" i="1" dirty="0" err="1" smtClean="0">
                <a:hlinkClick r:id="rId3"/>
              </a:rPr>
              <a:t>Kuo</a:t>
            </a:r>
            <a:r>
              <a:rPr lang="en-US" sz="2400" i="1" dirty="0" smtClean="0">
                <a:hlinkClick r:id="rId3"/>
              </a:rPr>
              <a:t>,</a:t>
            </a:r>
            <a:r>
              <a:rPr lang="lv-LV" sz="2400" i="1" dirty="0" smtClean="0">
                <a:hlinkClick r:id="rId3"/>
              </a:rPr>
              <a:t> </a:t>
            </a:r>
            <a:r>
              <a:rPr lang="en-US" sz="2400" i="1" dirty="0" smtClean="0">
                <a:hlinkClick r:id="rId3"/>
              </a:rPr>
              <a:t>2016)</a:t>
            </a:r>
            <a:r>
              <a:rPr lang="en-US" sz="2400" i="1" dirty="0">
                <a:hlinkClick r:id="rId3"/>
              </a:rPr>
              <a:t> </a:t>
            </a:r>
            <a:endParaRPr lang="en-US" sz="2400" i="1" dirty="0"/>
          </a:p>
        </p:txBody>
      </p:sp>
    </p:spTree>
    <p:extLst>
      <p:ext uri="{BB962C8B-B14F-4D97-AF65-F5344CB8AC3E}">
        <p14:creationId xmlns:p14="http://schemas.microsoft.com/office/powerpoint/2010/main" val="14771505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dirty="0" smtClean="0"/>
              <a:t>Стратегия на предизвикателство</a:t>
            </a:r>
            <a:endParaRPr lang="en-US" dirty="0"/>
          </a:p>
        </p:txBody>
      </p:sp>
      <p:sp>
        <p:nvSpPr>
          <p:cNvPr id="3" name="Content Placeholder 2"/>
          <p:cNvSpPr>
            <a:spLocks noGrp="1"/>
          </p:cNvSpPr>
          <p:nvPr>
            <p:ph idx="1"/>
          </p:nvPr>
        </p:nvSpPr>
        <p:spPr/>
        <p:txBody>
          <a:bodyPr>
            <a:normAutofit lnSpcReduction="10000"/>
          </a:bodyPr>
          <a:lstStyle/>
          <a:p>
            <a:r>
              <a:rPr lang="ru-RU" dirty="0"/>
              <a:t>Необходимо е да се предвиди способността на детето да изпълнява определени дейности, за да се осигури подходяща подкрепа на детето, така че то да може да извършва по-сложни дейности от преди.</a:t>
            </a:r>
          </a:p>
          <a:p>
            <a:r>
              <a:rPr lang="ru-RU" dirty="0"/>
              <a:t>Да насърчава успеха на детето чрез адаптиране към социалната и физическа среда, нивото на теста и правилата на играта</a:t>
            </a:r>
          </a:p>
          <a:p>
            <a:r>
              <a:rPr lang="ru-RU" dirty="0"/>
              <a:t>Трябва да се създаде постоянна серия от адаптивни реакции, за да се отговори ефективно и по подходящ начин на динамичните изисквания на средата </a:t>
            </a:r>
            <a:endParaRPr lang="ru-RU" dirty="0" smtClean="0"/>
          </a:p>
          <a:p>
            <a:pPr marL="0" indent="0">
              <a:buNone/>
            </a:pPr>
            <a:r>
              <a:rPr lang="en-US" sz="2400" i="1" dirty="0" smtClean="0"/>
              <a:t>Sensory </a:t>
            </a:r>
            <a:r>
              <a:rPr lang="en-US" sz="2400" i="1" dirty="0"/>
              <a:t>Strategies to Calm and Engage Children with Autism Spectrum </a:t>
            </a:r>
            <a:r>
              <a:rPr lang="en-US" sz="2400" i="1" dirty="0" smtClean="0"/>
              <a:t>Disorder</a:t>
            </a:r>
            <a:r>
              <a:rPr lang="lv-LV" sz="2400" i="1" dirty="0" smtClean="0"/>
              <a:t>. (</a:t>
            </a:r>
            <a:r>
              <a:rPr lang="en-US" sz="2400" i="1" dirty="0" err="1" smtClean="0">
                <a:hlinkClick r:id="rId3" tooltip="Aimee Piller"/>
              </a:rPr>
              <a:t>Piller</a:t>
            </a:r>
            <a:r>
              <a:rPr lang="lv-LV" sz="2400" i="1" dirty="0" smtClean="0"/>
              <a:t> &amp; </a:t>
            </a:r>
            <a:r>
              <a:rPr lang="en-US" sz="2400" i="1" dirty="0" err="1" smtClean="0">
                <a:hlinkClick r:id="rId3" tooltip="Joseph Barimo"/>
              </a:rPr>
              <a:t>Barimo</a:t>
            </a:r>
            <a:r>
              <a:rPr lang="lv-LV" sz="2400" i="1" dirty="0" smtClean="0"/>
              <a:t>, 2019)</a:t>
            </a:r>
            <a:endParaRPr lang="en-US" sz="2400" i="1" dirty="0"/>
          </a:p>
          <a:p>
            <a:pPr marL="0" indent="0">
              <a:buNone/>
            </a:pPr>
            <a:endParaRPr lang="en-US" dirty="0"/>
          </a:p>
          <a:p>
            <a:endParaRPr lang="en-US" dirty="0"/>
          </a:p>
        </p:txBody>
      </p:sp>
    </p:spTree>
    <p:extLst>
      <p:ext uri="{BB962C8B-B14F-4D97-AF65-F5344CB8AC3E}">
        <p14:creationId xmlns:p14="http://schemas.microsoft.com/office/powerpoint/2010/main" val="28227395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1569</TotalTime>
  <Words>3960</Words>
  <Application>Microsoft Office PowerPoint</Application>
  <PresentationFormat>Widescreen</PresentationFormat>
  <Paragraphs>257</Paragraphs>
  <Slides>21</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Lucida Sans Unicode</vt:lpstr>
      <vt:lpstr>Times New Roman</vt:lpstr>
      <vt:lpstr>Office Theme</vt:lpstr>
      <vt:lpstr>Основни принципи на терапията за сензорна интеграция </vt:lpstr>
      <vt:lpstr>Сензорна интеграция</vt:lpstr>
      <vt:lpstr>Терапевтична и професионална подкрепа </vt:lpstr>
      <vt:lpstr>Mултисензорна околна среда</vt:lpstr>
      <vt:lpstr>Мултисензорна околна среда</vt:lpstr>
      <vt:lpstr>Мултисензорна околна среда</vt:lpstr>
      <vt:lpstr>Намеса, ориентирана към детето </vt:lpstr>
      <vt:lpstr>Игра като интервенция</vt:lpstr>
      <vt:lpstr>Стратегия на предизвикателство</vt:lpstr>
      <vt:lpstr>Интервенция, базирана на теорията за сензорна интеграция </vt:lpstr>
      <vt:lpstr>Проектиране на средата и подпомагане на дейностите на детето </vt:lpstr>
      <vt:lpstr>Модифициране на сензорни предизвикателства </vt:lpstr>
      <vt:lpstr>PowerPoint Presentation</vt:lpstr>
      <vt:lpstr>Модифициране на сензорни предизвикателства </vt:lpstr>
      <vt:lpstr>Комбиниране на сетивата с двигателни и практически умения </vt:lpstr>
      <vt:lpstr>Combining the senses with motor and practical skills</vt:lpstr>
      <vt:lpstr>Combining the senses with motor and practical skills</vt:lpstr>
      <vt:lpstr>Комбиниране на сетивата с двигателни и практически умения </vt:lpstr>
      <vt:lpstr>Комбиниране на сетивата с двигателни и практически умения </vt:lpstr>
      <vt:lpstr>PEO модел </vt:lpstr>
      <vt:lpstr>Препратки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Sensorās integrācijas  terapijas pamatprincipi</dc:title>
  <dc:creator>Aivars.Kaupuzs</dc:creator>
  <cp:lastModifiedBy>Owner</cp:lastModifiedBy>
  <cp:revision>116</cp:revision>
  <dcterms:created xsi:type="dcterms:W3CDTF">2020-02-29T12:02:28Z</dcterms:created>
  <dcterms:modified xsi:type="dcterms:W3CDTF">2022-03-14T04:57:46Z</dcterms:modified>
</cp:coreProperties>
</file>