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2" roundtripDataSignature="AMtx7mhq0xJ2z1Coj8aoGilEqO30agFE+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customschemas.google.com/relationships/presentationmetadata" Target="metadata"/><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2" name="Google Shape;192;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0" name="Google Shape;200;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titolo" type="title">
  <p:cSld name="TITLE">
    <p:spTree>
      <p:nvGrpSpPr>
        <p:cNvPr id="15" name="Shape 15"/>
        <p:cNvGrpSpPr/>
        <p:nvPr/>
      </p:nvGrpSpPr>
      <p:grpSpPr>
        <a:xfrm>
          <a:off x="0" y="0"/>
          <a:ext cx="0" cy="0"/>
          <a:chOff x="0" y="0"/>
          <a:chExt cx="0" cy="0"/>
        </a:xfrm>
      </p:grpSpPr>
      <p:sp>
        <p:nvSpPr>
          <p:cNvPr id="16" name="Google Shape;16;p18"/>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8"/>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testo verticale" type="vertTx">
  <p:cSld name="VERTICAL_TEXT">
    <p:spTree>
      <p:nvGrpSpPr>
        <p:cNvPr id="72" name="Shape 72"/>
        <p:cNvGrpSpPr/>
        <p:nvPr/>
      </p:nvGrpSpPr>
      <p:grpSpPr>
        <a:xfrm>
          <a:off x="0" y="0"/>
          <a:ext cx="0" cy="0"/>
          <a:chOff x="0" y="0"/>
          <a:chExt cx="0" cy="0"/>
        </a:xfrm>
      </p:grpSpPr>
      <p:sp>
        <p:nvSpPr>
          <p:cNvPr id="73" name="Google Shape;73;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7"/>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testo verticale" type="vertTitleAndTx">
  <p:cSld name="VERTICAL_TITLE_AND_VERTICAL_TEXT">
    <p:spTree>
      <p:nvGrpSpPr>
        <p:cNvPr id="78" name="Shape 78"/>
        <p:cNvGrpSpPr/>
        <p:nvPr/>
      </p:nvGrpSpPr>
      <p:grpSpPr>
        <a:xfrm>
          <a:off x="0" y="0"/>
          <a:ext cx="0" cy="0"/>
          <a:chOff x="0" y="0"/>
          <a:chExt cx="0" cy="0"/>
        </a:xfrm>
      </p:grpSpPr>
      <p:sp>
        <p:nvSpPr>
          <p:cNvPr id="79" name="Google Shape;79;p28"/>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8"/>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contenuto" type="obj">
  <p:cSld name="OBJECT">
    <p:spTree>
      <p:nvGrpSpPr>
        <p:cNvPr id="21" name="Shape 21"/>
        <p:cNvGrpSpPr/>
        <p:nvPr/>
      </p:nvGrpSpPr>
      <p:grpSpPr>
        <a:xfrm>
          <a:off x="0" y="0"/>
          <a:ext cx="0" cy="0"/>
          <a:chOff x="0" y="0"/>
          <a:chExt cx="0" cy="0"/>
        </a:xfrm>
      </p:grpSpPr>
      <p:sp>
        <p:nvSpPr>
          <p:cNvPr id="22" name="Google Shape;22;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testazione sezione" type="secHead">
  <p:cSld name="SECTION_HEADER">
    <p:spTree>
      <p:nvGrpSpPr>
        <p:cNvPr id="27" name="Shape 27"/>
        <p:cNvGrpSpPr/>
        <p:nvPr/>
      </p:nvGrpSpPr>
      <p:grpSpPr>
        <a:xfrm>
          <a:off x="0" y="0"/>
          <a:ext cx="0" cy="0"/>
          <a:chOff x="0" y="0"/>
          <a:chExt cx="0" cy="0"/>
        </a:xfrm>
      </p:grpSpPr>
      <p:sp>
        <p:nvSpPr>
          <p:cNvPr id="28" name="Google Shape;28;p20"/>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0"/>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e contenuti" type="twoObj">
  <p:cSld name="TWO_OBJECTS">
    <p:spTree>
      <p:nvGrpSpPr>
        <p:cNvPr id="33" name="Shape 33"/>
        <p:cNvGrpSpPr/>
        <p:nvPr/>
      </p:nvGrpSpPr>
      <p:grpSpPr>
        <a:xfrm>
          <a:off x="0" y="0"/>
          <a:ext cx="0" cy="0"/>
          <a:chOff x="0" y="0"/>
          <a:chExt cx="0" cy="0"/>
        </a:xfrm>
      </p:grpSpPr>
      <p:sp>
        <p:nvSpPr>
          <p:cNvPr id="34" name="Google Shape;34;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2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2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ronto" type="twoTxTwoObj">
  <p:cSld name="TWO_OBJECTS_WITH_TEXT">
    <p:spTree>
      <p:nvGrpSpPr>
        <p:cNvPr id="40" name="Shape 40"/>
        <p:cNvGrpSpPr/>
        <p:nvPr/>
      </p:nvGrpSpPr>
      <p:grpSpPr>
        <a:xfrm>
          <a:off x="0" y="0"/>
          <a:ext cx="0" cy="0"/>
          <a:chOff x="0" y="0"/>
          <a:chExt cx="0" cy="0"/>
        </a:xfrm>
      </p:grpSpPr>
      <p:sp>
        <p:nvSpPr>
          <p:cNvPr id="41" name="Google Shape;41;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2"/>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22"/>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22"/>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22"/>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titolo" type="titleOnly">
  <p:cSld name="TITLE_ONLY">
    <p:spTree>
      <p:nvGrpSpPr>
        <p:cNvPr id="49" name="Shape 49"/>
        <p:cNvGrpSpPr/>
        <p:nvPr/>
      </p:nvGrpSpPr>
      <p:grpSpPr>
        <a:xfrm>
          <a:off x="0" y="0"/>
          <a:ext cx="0" cy="0"/>
          <a:chOff x="0" y="0"/>
          <a:chExt cx="0" cy="0"/>
        </a:xfrm>
      </p:grpSpPr>
      <p:sp>
        <p:nvSpPr>
          <p:cNvPr id="50" name="Google Shape;50;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uota" type="blank">
  <p:cSld name="BLANK">
    <p:spTree>
      <p:nvGrpSpPr>
        <p:cNvPr id="54" name="Shape 54"/>
        <p:cNvGrpSpPr/>
        <p:nvPr/>
      </p:nvGrpSpPr>
      <p:grpSpPr>
        <a:xfrm>
          <a:off x="0" y="0"/>
          <a:ext cx="0" cy="0"/>
          <a:chOff x="0" y="0"/>
          <a:chExt cx="0" cy="0"/>
        </a:xfrm>
      </p:grpSpPr>
      <p:sp>
        <p:nvSpPr>
          <p:cNvPr id="55" name="Google Shape;55;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to con didascalia" type="objTx">
  <p:cSld name="OBJECT_WITH_CAPTION_TEXT">
    <p:spTree>
      <p:nvGrpSpPr>
        <p:cNvPr id="58" name="Shape 58"/>
        <p:cNvGrpSpPr/>
        <p:nvPr/>
      </p:nvGrpSpPr>
      <p:grpSpPr>
        <a:xfrm>
          <a:off x="0" y="0"/>
          <a:ext cx="0" cy="0"/>
          <a:chOff x="0" y="0"/>
          <a:chExt cx="0" cy="0"/>
        </a:xfrm>
      </p:grpSpPr>
      <p:sp>
        <p:nvSpPr>
          <p:cNvPr id="59" name="Google Shape;59;p25"/>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5"/>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5"/>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magine con didascalia" type="picTx">
  <p:cSld name="PICTURE_WITH_CAPTION_TEXT">
    <p:spTree>
      <p:nvGrpSpPr>
        <p:cNvPr id="65" name="Shape 65"/>
        <p:cNvGrpSpPr/>
        <p:nvPr/>
      </p:nvGrpSpPr>
      <p:grpSpPr>
        <a:xfrm>
          <a:off x="0" y="0"/>
          <a:ext cx="0" cy="0"/>
          <a:chOff x="0" y="0"/>
          <a:chExt cx="0" cy="0"/>
        </a:xfrm>
      </p:grpSpPr>
      <p:sp>
        <p:nvSpPr>
          <p:cNvPr id="66" name="Google Shape;66;p2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6"/>
          <p:cNvSpPr/>
          <p:nvPr>
            <p:ph idx="2" type="pic"/>
          </p:nvPr>
        </p:nvSpPr>
        <p:spPr>
          <a:xfrm>
            <a:off x="1792288" y="612775"/>
            <a:ext cx="5486400" cy="4114800"/>
          </a:xfrm>
          <a:prstGeom prst="rect">
            <a:avLst/>
          </a:prstGeom>
          <a:noFill/>
          <a:ln>
            <a:noFill/>
          </a:ln>
        </p:spPr>
      </p:sp>
      <p:sp>
        <p:nvSpPr>
          <p:cNvPr id="68" name="Google Shape;68;p2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6.png"/><Relationship Id="rId5"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89" name="Google Shape;89;p1"/>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marR="38100" rtl="0" algn="ctr">
              <a:lnSpc>
                <a:spcPct val="128571"/>
              </a:lnSpc>
              <a:spcBef>
                <a:spcPts val="0"/>
              </a:spcBef>
              <a:spcAft>
                <a:spcPts val="0"/>
              </a:spcAft>
              <a:buClr>
                <a:schemeClr val="dk1"/>
              </a:buClr>
              <a:buSzPts val="1100"/>
              <a:buFont typeface="Arial"/>
              <a:buNone/>
            </a:pPr>
            <a:r>
              <a:rPr lang="en-US" sz="2600">
                <a:solidFill>
                  <a:srgbClr val="202124"/>
                </a:solidFill>
                <a:highlight>
                  <a:srgbClr val="F8F9FA"/>
                </a:highlight>
                <a:latin typeface="Impact"/>
                <a:ea typeface="Impact"/>
                <a:cs typeface="Impact"/>
                <a:sym typeface="Impact"/>
              </a:rPr>
              <a:t>Εξάλειψη του κοινωνικού αποκλεισμού (EliSE)</a:t>
            </a:r>
            <a:endParaRPr sz="2600">
              <a:solidFill>
                <a:srgbClr val="202124"/>
              </a:solidFill>
              <a:highlight>
                <a:srgbClr val="F8F9FA"/>
              </a:highlight>
              <a:latin typeface="Impact"/>
              <a:ea typeface="Impact"/>
              <a:cs typeface="Impact"/>
              <a:sym typeface="Impact"/>
            </a:endParaRPr>
          </a:p>
          <a:p>
            <a:pPr indent="0" lvl="0" marL="0" rtl="0" algn="ctr">
              <a:spcBef>
                <a:spcPts val="0"/>
              </a:spcBef>
              <a:spcAft>
                <a:spcPts val="0"/>
              </a:spcAft>
              <a:buClr>
                <a:schemeClr val="dk1"/>
              </a:buClr>
              <a:buSzPts val="3200"/>
              <a:buNone/>
            </a:pPr>
            <a:r>
              <a:t/>
            </a:r>
            <a:endParaRPr>
              <a:solidFill>
                <a:schemeClr val="dk1"/>
              </a:solidFill>
            </a:endParaRPr>
          </a:p>
          <a:p>
            <a:pPr indent="0" lvl="0" marL="0" rtl="0" algn="ctr">
              <a:spcBef>
                <a:spcPts val="400"/>
              </a:spcBef>
              <a:spcAft>
                <a:spcPts val="0"/>
              </a:spcAft>
              <a:buClr>
                <a:schemeClr val="dk1"/>
              </a:buClr>
              <a:buSzPts val="2000"/>
              <a:buNone/>
            </a:pPr>
            <a:r>
              <a:rPr lang="en-US" sz="2000">
                <a:solidFill>
                  <a:schemeClr val="dk1"/>
                </a:solidFill>
              </a:rPr>
              <a:t>Project number: 2019-1-LV01-KA204-060427</a:t>
            </a:r>
            <a:endParaRPr sz="2000">
              <a:solidFill>
                <a:schemeClr val="dk1"/>
              </a:solidFill>
            </a:endParaRPr>
          </a:p>
          <a:p>
            <a:pPr indent="0" lvl="0" marL="0" rtl="0" algn="ctr">
              <a:spcBef>
                <a:spcPts val="640"/>
              </a:spcBef>
              <a:spcAft>
                <a:spcPts val="0"/>
              </a:spcAft>
              <a:buClr>
                <a:srgbClr val="888888"/>
              </a:buClr>
              <a:buSzPts val="3200"/>
              <a:buNone/>
            </a:pPr>
            <a:r>
              <a:t/>
            </a:r>
            <a:endParaRPr>
              <a:solidFill>
                <a:schemeClr val="dk1"/>
              </a:solidFill>
            </a:endParaRPr>
          </a:p>
          <a:p>
            <a:pPr indent="0" lvl="0" marL="0" rtl="0" algn="ctr">
              <a:spcBef>
                <a:spcPts val="640"/>
              </a:spcBef>
              <a:spcAft>
                <a:spcPts val="0"/>
              </a:spcAft>
              <a:buClr>
                <a:srgbClr val="888888"/>
              </a:buClr>
              <a:buSzPts val="3200"/>
              <a:buNone/>
            </a:pPr>
            <a:r>
              <a:t/>
            </a:r>
            <a:endParaRPr sz="3500">
              <a:solidFill>
                <a:srgbClr val="0070C0"/>
              </a:solidFill>
            </a:endParaRPr>
          </a:p>
          <a:p>
            <a:pPr indent="0" lvl="0" marL="0" marR="38100" rtl="0" algn="ctr">
              <a:lnSpc>
                <a:spcPct val="128571"/>
              </a:lnSpc>
              <a:spcBef>
                <a:spcPts val="0"/>
              </a:spcBef>
              <a:spcAft>
                <a:spcPts val="0"/>
              </a:spcAft>
              <a:buClr>
                <a:schemeClr val="dk1"/>
              </a:buClr>
              <a:buSzPts val="1100"/>
              <a:buFont typeface="Arial"/>
              <a:buNone/>
            </a:pPr>
            <a:r>
              <a:rPr lang="en-US" sz="2400">
                <a:solidFill>
                  <a:srgbClr val="202124"/>
                </a:solidFill>
                <a:highlight>
                  <a:srgbClr val="F8F9FA"/>
                </a:highlight>
                <a:latin typeface="Arial"/>
                <a:ea typeface="Arial"/>
                <a:cs typeface="Arial"/>
                <a:sym typeface="Arial"/>
              </a:rPr>
              <a:t>Οικολογικό ινστιτούτο Friuli Venezia Giulia</a:t>
            </a:r>
            <a:endParaRPr sz="2400">
              <a:solidFill>
                <a:srgbClr val="202124"/>
              </a:solidFill>
              <a:highlight>
                <a:srgbClr val="F8F9FA"/>
              </a:highlight>
              <a:latin typeface="Arial"/>
              <a:ea typeface="Arial"/>
              <a:cs typeface="Arial"/>
              <a:sym typeface="Arial"/>
            </a:endParaRPr>
          </a:p>
          <a:p>
            <a:pPr indent="0" lvl="0" marL="0" rtl="0" algn="ctr">
              <a:spcBef>
                <a:spcPts val="560"/>
              </a:spcBef>
              <a:spcAft>
                <a:spcPts val="0"/>
              </a:spcAft>
              <a:buClr>
                <a:srgbClr val="00B050"/>
              </a:buClr>
              <a:buSzPts val="2800"/>
              <a:buNone/>
            </a:pPr>
            <a:r>
              <a:t/>
            </a:r>
            <a:endParaRPr sz="2800">
              <a:solidFill>
                <a:srgbClr val="00B050"/>
              </a:solidFill>
            </a:endParaRPr>
          </a:p>
          <a:p>
            <a:pPr indent="0" lvl="0" marL="0" rtl="0" algn="ctr">
              <a:spcBef>
                <a:spcPts val="480"/>
              </a:spcBef>
              <a:spcAft>
                <a:spcPts val="0"/>
              </a:spcAft>
              <a:buClr>
                <a:schemeClr val="dk1"/>
              </a:buClr>
              <a:buSzPts val="2400"/>
              <a:buNone/>
            </a:pPr>
            <a:r>
              <a:rPr i="1" lang="en-US" sz="2400">
                <a:solidFill>
                  <a:schemeClr val="dk1"/>
                </a:solidFill>
              </a:rPr>
              <a:t>Gilberto Marzano</a:t>
            </a:r>
            <a:endParaRPr/>
          </a:p>
          <a:p>
            <a:pPr indent="0" lvl="0" marL="0" rtl="0" algn="ctr">
              <a:spcBef>
                <a:spcPts val="480"/>
              </a:spcBef>
              <a:spcAft>
                <a:spcPts val="0"/>
              </a:spcAft>
              <a:buClr>
                <a:srgbClr val="888888"/>
              </a:buClr>
              <a:buSzPts val="2400"/>
              <a:buNone/>
            </a:pPr>
            <a:r>
              <a:t/>
            </a:r>
            <a:endParaRPr i="1" sz="2400">
              <a:solidFill>
                <a:schemeClr val="dk1"/>
              </a:solidFill>
            </a:endParaRPr>
          </a:p>
          <a:p>
            <a:pPr indent="0" lvl="0" marL="0" rtl="0" algn="ctr">
              <a:spcBef>
                <a:spcPts val="480"/>
              </a:spcBef>
              <a:spcAft>
                <a:spcPts val="0"/>
              </a:spcAft>
              <a:buClr>
                <a:srgbClr val="888888"/>
              </a:buClr>
              <a:buSzPts val="2400"/>
              <a:buNone/>
            </a:pPr>
            <a:r>
              <a:t/>
            </a:r>
            <a:endParaRPr i="1" sz="2400">
              <a:solidFill>
                <a:schemeClr val="dk1"/>
              </a:solidFill>
            </a:endParaRPr>
          </a:p>
        </p:txBody>
      </p:sp>
      <p:pic>
        <p:nvPicPr>
          <p:cNvPr id="90" name="Google Shape;90;p1"/>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91" name="Google Shape;91;p1"/>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pic>
        <p:nvPicPr>
          <p:cNvPr descr="https://lh3.googleusercontent.com/IRd8i_lxpi711h50Pbu45cHh6rC-VU5h836AJt-XBEofLnHMJHDSbaFs552x55b6fBaypLKZyLEwcOjpwVZefPL541ggS7g5tlTijW-qUlJNuPHa8pwdPppDCdtzldRGjM3gF_QjGgWVnjSx88YBL5E" id="92" name="Google Shape;92;p1"/>
          <p:cNvPicPr preferRelativeResize="0"/>
          <p:nvPr/>
        </p:nvPicPr>
        <p:blipFill rotWithShape="1">
          <a:blip r:embed="rId5">
            <a:alphaModFix/>
          </a:blip>
          <a:srcRect b="0" l="0" r="0" t="0"/>
          <a:stretch/>
        </p:blipFill>
        <p:spPr>
          <a:xfrm>
            <a:off x="4297350" y="2815700"/>
            <a:ext cx="549303" cy="6133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0"/>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163" name="Google Shape;163;p10"/>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lnSpcReduction="20000"/>
          </a:bodyPr>
          <a:lstStyle/>
          <a:p>
            <a:pPr indent="0" lvl="0" marL="0" marR="38100" rtl="0" algn="ctr">
              <a:lnSpc>
                <a:spcPct val="128571"/>
              </a:lnSpc>
              <a:spcBef>
                <a:spcPts val="0"/>
              </a:spcBef>
              <a:spcAft>
                <a:spcPts val="0"/>
              </a:spcAft>
              <a:buClr>
                <a:schemeClr val="dk1"/>
              </a:buClr>
              <a:buSzPts val="1100"/>
              <a:buFont typeface="Arial"/>
              <a:buNone/>
            </a:pPr>
            <a:r>
              <a:rPr lang="en-US" sz="2400">
                <a:solidFill>
                  <a:srgbClr val="202124"/>
                </a:solidFill>
                <a:highlight>
                  <a:srgbClr val="F8F9FA"/>
                </a:highlight>
                <a:latin typeface="Impact"/>
                <a:ea typeface="Impact"/>
                <a:cs typeface="Impact"/>
                <a:sym typeface="Impact"/>
              </a:rPr>
              <a:t>Η στρατηγική του εκπαιδευτικού στην επίλυση προβλημάτων</a:t>
            </a:r>
            <a:endParaRPr sz="2400">
              <a:solidFill>
                <a:srgbClr val="202124"/>
              </a:solidFill>
              <a:highlight>
                <a:srgbClr val="F8F9FA"/>
              </a:highlight>
              <a:latin typeface="Impact"/>
              <a:ea typeface="Impact"/>
              <a:cs typeface="Impact"/>
              <a:sym typeface="Impact"/>
            </a:endParaRPr>
          </a:p>
          <a:p>
            <a:pPr indent="0" lvl="0" marL="0" rtl="0" algn="ctr">
              <a:spcBef>
                <a:spcPts val="0"/>
              </a:spcBef>
              <a:spcAft>
                <a:spcPts val="0"/>
              </a:spcAft>
              <a:buClr>
                <a:schemeClr val="dk1"/>
              </a:buClr>
              <a:buSzPts val="2400"/>
              <a:buNone/>
            </a:pPr>
            <a:r>
              <a:t/>
            </a:r>
            <a:endParaRPr b="1" sz="2400">
              <a:solidFill>
                <a:schemeClr val="dk1"/>
              </a:solidFill>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Ένας εκπαιδευτικός, ο οποίος υιοθετεί μια προσέγγιση επίλυσης προβλημάτων σε μια παρέμβαση εκπαίδευσης γονέων, θα πρέπει να διασφαλίσει ότι οι προσπάθειες επίλυσης προβλημάτων των γονέων είναι επιτυχείς. Ο εκπαιδευτικός θα πρέπει να υποστηρίζει τους γονείς να επανεξετάζουν τη διαδικασία επίλυσης προβλημάτων βήμα προς βήμα.</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Οι γονείς πρέπει να συμφωνήσουν με τη λύση, τότε ο εκπαιδευτικός θα τους βοηθήσει να προσδιορίσουν, χωριστά, πώς να επιδιώξουν τη λύση. Ο εκπαιδευτικός θα πρέπει να ενθαρρύνει τη συζήτηση των γονέων για τα βήματα που είναι απαραίτητα για την επίτευξη της λύσης. Ο εκπαιδευτικός θα πρέπει να αποφεύγει οι γονείς να επιχειρούν να λύσουν το πρόβλημα σε βιαστική και χαοτική στιγμή, να συζητούν το πρόβλημα με αόριστη γλώσσα, να αντιμετωπίζουν πολλά προβλήματα ταυτόχρονα, να αποτυγχάνουν να προσδιορίσουν εάν η λύση λειτουργεί πραγματικά.</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t/>
            </a:r>
            <a:endParaRPr sz="2400">
              <a:solidFill>
                <a:schemeClr val="dk1"/>
              </a:solidFill>
            </a:endParaRPr>
          </a:p>
        </p:txBody>
      </p:sp>
      <p:pic>
        <p:nvPicPr>
          <p:cNvPr id="164" name="Google Shape;164;p10"/>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65" name="Google Shape;165;p10"/>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1"/>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171" name="Google Shape;171;p11"/>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lnSpcReduction="20000"/>
          </a:bodyPr>
          <a:lstStyle/>
          <a:p>
            <a:pPr indent="0" lvl="0" marL="0" marR="38100" rtl="0" algn="ctr">
              <a:lnSpc>
                <a:spcPct val="128571"/>
              </a:lnSpc>
              <a:spcBef>
                <a:spcPts val="0"/>
              </a:spcBef>
              <a:spcAft>
                <a:spcPts val="0"/>
              </a:spcAft>
              <a:buClr>
                <a:schemeClr val="dk1"/>
              </a:buClr>
              <a:buSzPts val="1100"/>
              <a:buFont typeface="Arial"/>
              <a:buNone/>
            </a:pPr>
            <a:r>
              <a:rPr lang="en-US" sz="2600">
                <a:solidFill>
                  <a:srgbClr val="202124"/>
                </a:solidFill>
                <a:highlight>
                  <a:srgbClr val="F8F9FA"/>
                </a:highlight>
                <a:latin typeface="Impact"/>
                <a:ea typeface="Impact"/>
                <a:cs typeface="Impact"/>
                <a:sym typeface="Impact"/>
              </a:rPr>
              <a:t>Θεραπεία επίλυσης προβλημάτων</a:t>
            </a:r>
            <a:endParaRPr sz="2600">
              <a:solidFill>
                <a:srgbClr val="202124"/>
              </a:solidFill>
              <a:highlight>
                <a:srgbClr val="F8F9FA"/>
              </a:highlight>
              <a:latin typeface="Impact"/>
              <a:ea typeface="Impact"/>
              <a:cs typeface="Impact"/>
              <a:sym typeface="Impact"/>
            </a:endParaRPr>
          </a:p>
          <a:p>
            <a:pPr indent="0" lvl="0" marL="0" rtl="0" algn="ctr">
              <a:spcBef>
                <a:spcPts val="0"/>
              </a:spcBef>
              <a:spcAft>
                <a:spcPts val="0"/>
              </a:spcAft>
              <a:buClr>
                <a:schemeClr val="dk1"/>
              </a:buClr>
              <a:buSzPts val="2400"/>
              <a:buNone/>
            </a:pPr>
            <a:r>
              <a:t/>
            </a:r>
            <a:endParaRPr b="1" sz="2400">
              <a:solidFill>
                <a:schemeClr val="dk1"/>
              </a:solidFill>
            </a:endParaRPr>
          </a:p>
          <a:p>
            <a:pPr indent="0" lvl="0" marL="0" rtl="0" algn="l">
              <a:spcBef>
                <a:spcPts val="400"/>
              </a:spcBef>
              <a:spcAft>
                <a:spcPts val="0"/>
              </a:spcAft>
              <a:buClr>
                <a:schemeClr val="dk1"/>
              </a:buClr>
              <a:buSzPts val="2000"/>
              <a:buNone/>
            </a:pPr>
            <a:r>
              <a:t/>
            </a:r>
            <a:endParaRPr/>
          </a:p>
          <a:p>
            <a:pPr indent="0" lvl="0" marL="0" rtl="0" algn="l">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Η θεραπεία επίλυσης προβλημάτων διατυπώθηκε από τους D'Zurilla και Goldfried το 1971.</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Αυτοί οι συγγραφείς δημοσίευσαν ένα άρθρο που πρότεινε την εφαρμογή της θεωρίας επίλυσης προβλημάτων και της έρευνας στην τροποποίηση συμπεριφοράς. Στόχος τους ήταν να διευκολύνουν τη «γενικευμένη» αλλαγή συμπεριφοράς.</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Για το σκοπό αυτό, αντιλήφθηκαν τη θεραπεία επίλυσης προβλημάτων ως μια μορφή εκπαίδευσης αυτοελέγχου, τονίζοντας τη σημασία της εκπαίδευσης του πελάτη ώστε να λειτουργεί ως θεραπευτής του.</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rgbClr val="888888"/>
              </a:buClr>
              <a:buSzPts val="2400"/>
              <a:buNone/>
            </a:pPr>
            <a:r>
              <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D'Zurilla, T. J., &amp; Goldfried, M. R. (1971). Επίλυση προβλημάτων και τροποποίηση συμπεριφοράς. Journal of Abnormal Psychology, 78(1), 107–126.</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rgbClr val="888888"/>
              </a:buClr>
              <a:buSzPts val="2400"/>
              <a:buNone/>
            </a:pPr>
            <a:r>
              <a:t/>
            </a:r>
            <a:endParaRPr sz="2400">
              <a:solidFill>
                <a:schemeClr val="dk1"/>
              </a:solidFill>
            </a:endParaRPr>
          </a:p>
        </p:txBody>
      </p:sp>
      <p:pic>
        <p:nvPicPr>
          <p:cNvPr id="172" name="Google Shape;172;p11"/>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73" name="Google Shape;173;p11"/>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2"/>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179" name="Google Shape;179;p12"/>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lnSpcReduction="10000"/>
          </a:bodyPr>
          <a:lstStyle/>
          <a:p>
            <a:pPr indent="0" lvl="0" marL="0" marR="38100" rtl="0" algn="ctr">
              <a:lnSpc>
                <a:spcPct val="128571"/>
              </a:lnSpc>
              <a:spcBef>
                <a:spcPts val="0"/>
              </a:spcBef>
              <a:spcAft>
                <a:spcPts val="0"/>
              </a:spcAft>
              <a:buClr>
                <a:schemeClr val="dk1"/>
              </a:buClr>
              <a:buSzPts val="1100"/>
              <a:buFont typeface="Arial"/>
              <a:buNone/>
            </a:pPr>
            <a:r>
              <a:rPr lang="en-US" sz="2600">
                <a:solidFill>
                  <a:srgbClr val="202124"/>
                </a:solidFill>
                <a:highlight>
                  <a:srgbClr val="F8F9FA"/>
                </a:highlight>
                <a:latin typeface="Impact"/>
                <a:ea typeface="Impact"/>
                <a:cs typeface="Impact"/>
                <a:sym typeface="Impact"/>
              </a:rPr>
              <a:t>Θεραπεία επίλυσης προβλημάτων</a:t>
            </a:r>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Οι D'Zurilla και Goldfried συνόψισαν το σκεπτικό αυτής της προσέγγισης ως εξής:</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Η αναποτελεσματικότητα στην αντιμετώπιση προβληματικών καταστάσεων, μαζί με τις προσωπικές και κοινωνικές συνέπειές της, είναι συχνά απαραίτητη και επαρκής προϋπόθεση για μια συναισθηματική διαταραχή ή διαταραχή συμπεριφοράς που απαιτεί ψυχολογική θεραπεία. . . . Η γενική αποτελεσματικότητα μπορεί να διευκολυνθεί πιο αποτελεσματικά με την εκπαίδευση των ατόμων σε γενικές διαδικασίες ή δεξιότητες που θα τους επιτρέψουν να αντιμετωπίσουν ανεξάρτητα τις κρίσιμες προβληματικές καταστάσεις που αντιμετωπίζουν στην καθημερινή τους ζωή. (D’Zurilla and Goldfried, 1971, σελ. 109)</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t/>
            </a:r>
            <a:endParaRPr sz="2400">
              <a:solidFill>
                <a:schemeClr val="dk1"/>
              </a:solidFill>
            </a:endParaRPr>
          </a:p>
        </p:txBody>
      </p:sp>
      <p:pic>
        <p:nvPicPr>
          <p:cNvPr id="180" name="Google Shape;180;p12"/>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81" name="Google Shape;181;p12"/>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3"/>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187" name="Google Shape;187;p13"/>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marR="38100" rtl="0" algn="ctr">
              <a:lnSpc>
                <a:spcPct val="128571"/>
              </a:lnSpc>
              <a:spcBef>
                <a:spcPts val="0"/>
              </a:spcBef>
              <a:spcAft>
                <a:spcPts val="0"/>
              </a:spcAft>
              <a:buClr>
                <a:schemeClr val="dk1"/>
              </a:buClr>
              <a:buSzPts val="1100"/>
              <a:buFont typeface="Arial"/>
              <a:buNone/>
            </a:pPr>
            <a:r>
              <a:rPr lang="en-US" sz="2600">
                <a:solidFill>
                  <a:srgbClr val="202124"/>
                </a:solidFill>
                <a:highlight>
                  <a:srgbClr val="F8F9FA"/>
                </a:highlight>
                <a:latin typeface="Impact"/>
                <a:ea typeface="Impact"/>
                <a:cs typeface="Impact"/>
                <a:sym typeface="Impact"/>
              </a:rPr>
              <a:t>Θεραπεία επίλυσης προβλημάτων</a:t>
            </a:r>
            <a:endParaRPr/>
          </a:p>
          <a:p>
            <a:pPr indent="0" lvl="0" marL="0" marR="38100" rtl="0" algn="l">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Σύμφωνα με τους D'Zurilla και Goldfried, η «επίλυση προβλημάτων» αναφέρεται σε μια φανερή ή γνωστική διαδικασία που καθιστά διαθέσιμες μια ποικιλία αποτελεσματικών εναλλακτικών λύσεων για την αντιμετώπιση μιας προβληματικής κατάστασης και αυξάνει την πιθανότητα επιλογής της πιο αποτελεσματικής διαθέσιμης απάντησης (Dobson, &amp; Dozois, 2010).</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t/>
            </a:r>
            <a:endParaRPr sz="2400">
              <a:solidFill>
                <a:schemeClr val="dk1"/>
              </a:solidFill>
            </a:endParaRPr>
          </a:p>
        </p:txBody>
      </p:sp>
      <p:pic>
        <p:nvPicPr>
          <p:cNvPr id="188" name="Google Shape;188;p13"/>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89" name="Google Shape;189;p13"/>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4"/>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195" name="Google Shape;195;p14"/>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marR="38100" rtl="0" algn="ctr">
              <a:lnSpc>
                <a:spcPct val="128571"/>
              </a:lnSpc>
              <a:spcBef>
                <a:spcPts val="0"/>
              </a:spcBef>
              <a:spcAft>
                <a:spcPts val="0"/>
              </a:spcAft>
              <a:buClr>
                <a:schemeClr val="dk1"/>
              </a:buClr>
              <a:buSzPts val="1100"/>
              <a:buFont typeface="Arial"/>
              <a:buNone/>
            </a:pPr>
            <a:r>
              <a:rPr lang="en-US" sz="2600">
                <a:solidFill>
                  <a:srgbClr val="202124"/>
                </a:solidFill>
                <a:highlight>
                  <a:srgbClr val="F8F9FA"/>
                </a:highlight>
                <a:latin typeface="Impact"/>
                <a:ea typeface="Impact"/>
                <a:cs typeface="Impact"/>
                <a:sym typeface="Impact"/>
              </a:rPr>
              <a:t>Θεραπεία επίλυσης προβλημάτων</a:t>
            </a:r>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Οι D'Zurilla και Goldfried προσδιόρισαν πέντε επικαλυπτόμενα στάδια ως αντιπροσωπευτικά της διαδικασίας επίλυσης προβλημάτων:</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γενικός προσανατολισμός ή σύνολο?</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ορισμός και διατύπωση προβλήματος.</a:t>
            </a:r>
            <a:endParaRPr sz="2100">
              <a:solidFill>
                <a:srgbClr val="202124"/>
              </a:solidFill>
              <a:highlight>
                <a:srgbClr val="F8F9FA"/>
              </a:highlight>
              <a:latin typeface="Impact"/>
              <a:ea typeface="Impact"/>
              <a:cs typeface="Impact"/>
              <a:sym typeface="Impact"/>
            </a:endParaRPr>
          </a:p>
          <a:p>
            <a:pPr indent="-361950" lvl="0" marL="457200" rtl="0" algn="l">
              <a:spcBef>
                <a:spcPts val="480"/>
              </a:spcBef>
              <a:spcAft>
                <a:spcPts val="0"/>
              </a:spcAft>
              <a:buClr>
                <a:srgbClr val="202124"/>
              </a:buClr>
              <a:buSzPts val="2100"/>
              <a:buFont typeface="Impact"/>
              <a:buChar char="●"/>
            </a:pPr>
            <a:r>
              <a:rPr lang="en-US" sz="2100">
                <a:solidFill>
                  <a:srgbClr val="202124"/>
                </a:solidFill>
                <a:highlight>
                  <a:srgbClr val="F8F9FA"/>
                </a:highlight>
                <a:latin typeface="Impact"/>
                <a:ea typeface="Impact"/>
                <a:cs typeface="Impact"/>
                <a:sym typeface="Impact"/>
              </a:rPr>
              <a:t>δημιουργία εναλλακτικών λύσεων</a:t>
            </a:r>
            <a:endParaRPr sz="2100">
              <a:solidFill>
                <a:srgbClr val="202124"/>
              </a:solidFill>
              <a:highlight>
                <a:srgbClr val="F8F9FA"/>
              </a:highlight>
              <a:latin typeface="Impact"/>
              <a:ea typeface="Impact"/>
              <a:cs typeface="Impact"/>
              <a:sym typeface="Impact"/>
            </a:endParaRPr>
          </a:p>
          <a:p>
            <a:pPr indent="-361950" lvl="0" marL="457200" rtl="0" algn="l">
              <a:spcBef>
                <a:spcPts val="0"/>
              </a:spcBef>
              <a:spcAft>
                <a:spcPts val="0"/>
              </a:spcAft>
              <a:buClr>
                <a:srgbClr val="202124"/>
              </a:buClr>
              <a:buSzPts val="2100"/>
              <a:buFont typeface="Impact"/>
              <a:buChar char="●"/>
            </a:pPr>
            <a:r>
              <a:rPr lang="en-US" sz="2100">
                <a:solidFill>
                  <a:srgbClr val="202124"/>
                </a:solidFill>
                <a:highlight>
                  <a:srgbClr val="F8F9FA"/>
                </a:highlight>
                <a:latin typeface="Impact"/>
                <a:ea typeface="Impact"/>
                <a:cs typeface="Impact"/>
                <a:sym typeface="Impact"/>
              </a:rPr>
              <a:t>λήψη </a:t>
            </a:r>
            <a:r>
              <a:rPr lang="en-US" sz="2100">
                <a:solidFill>
                  <a:srgbClr val="202124"/>
                </a:solidFill>
                <a:highlight>
                  <a:srgbClr val="F8F9FA"/>
                </a:highlight>
                <a:latin typeface="Impact"/>
                <a:ea typeface="Impact"/>
                <a:cs typeface="Impact"/>
                <a:sym typeface="Impact"/>
              </a:rPr>
              <a:t>απόφασης</a:t>
            </a:r>
            <a:r>
              <a:rPr lang="en-US" sz="2100">
                <a:solidFill>
                  <a:srgbClr val="202124"/>
                </a:solidFill>
                <a:highlight>
                  <a:srgbClr val="F8F9FA"/>
                </a:highlight>
                <a:latin typeface="Impact"/>
                <a:ea typeface="Impact"/>
                <a:cs typeface="Impact"/>
                <a:sym typeface="Impact"/>
              </a:rPr>
              <a:t>;</a:t>
            </a:r>
            <a:endParaRPr sz="2100">
              <a:solidFill>
                <a:srgbClr val="202124"/>
              </a:solidFill>
              <a:highlight>
                <a:srgbClr val="F8F9FA"/>
              </a:highlight>
              <a:latin typeface="Impact"/>
              <a:ea typeface="Impact"/>
              <a:cs typeface="Impact"/>
              <a:sym typeface="Impact"/>
            </a:endParaRPr>
          </a:p>
          <a:p>
            <a:pPr indent="-361950" lvl="0" marL="457200" rtl="0" algn="l">
              <a:spcBef>
                <a:spcPts val="0"/>
              </a:spcBef>
              <a:spcAft>
                <a:spcPts val="0"/>
              </a:spcAft>
              <a:buClr>
                <a:srgbClr val="202124"/>
              </a:buClr>
              <a:buSzPts val="2100"/>
              <a:buFont typeface="Impact"/>
              <a:buChar char="●"/>
            </a:pPr>
            <a:r>
              <a:rPr lang="en-US" sz="2100">
                <a:solidFill>
                  <a:srgbClr val="202124"/>
                </a:solidFill>
                <a:highlight>
                  <a:srgbClr val="F8F9FA"/>
                </a:highlight>
                <a:latin typeface="Impact"/>
                <a:ea typeface="Impact"/>
                <a:cs typeface="Impact"/>
                <a:sym typeface="Impact"/>
              </a:rPr>
              <a:t>επαλήθευση.</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Η εκπαίδευση στην επίλυση προβλημάτων περιλαμβάνει τη διδασκαλία αυτών των βασικών δεξιοτήτων στους πελάτες και την καθοδήγηση της εφαρμογής τους σε πραγματικές προβληματικές καταστάσεις.</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t/>
            </a:r>
            <a:endParaRPr sz="2400">
              <a:solidFill>
                <a:schemeClr val="dk1"/>
              </a:solidFill>
            </a:endParaRPr>
          </a:p>
        </p:txBody>
      </p:sp>
      <p:pic>
        <p:nvPicPr>
          <p:cNvPr id="196" name="Google Shape;196;p14"/>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97" name="Google Shape;197;p14"/>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5"/>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203" name="Google Shape;203;p15"/>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fontScale="85000" lnSpcReduction="20000"/>
          </a:bodyPr>
          <a:lstStyle/>
          <a:p>
            <a:pPr indent="0" lvl="0" marL="0" marR="38100" rtl="0" algn="ctr">
              <a:lnSpc>
                <a:spcPct val="128571"/>
              </a:lnSpc>
              <a:spcBef>
                <a:spcPts val="0"/>
              </a:spcBef>
              <a:spcAft>
                <a:spcPts val="0"/>
              </a:spcAft>
              <a:buClr>
                <a:schemeClr val="dk1"/>
              </a:buClr>
              <a:buSzPct val="43436"/>
              <a:buFont typeface="Arial"/>
              <a:buNone/>
            </a:pPr>
            <a:r>
              <a:rPr lang="en-US" sz="2532">
                <a:solidFill>
                  <a:srgbClr val="202124"/>
                </a:solidFill>
                <a:highlight>
                  <a:srgbClr val="F8F9FA"/>
                </a:highlight>
                <a:latin typeface="Impact"/>
                <a:ea typeface="Impact"/>
                <a:cs typeface="Impact"/>
                <a:sym typeface="Impact"/>
              </a:rPr>
              <a:t>Η διαδικασία επίλυσης προβλημάτων του Basadur</a:t>
            </a:r>
            <a:endParaRPr sz="2532">
              <a:solidFill>
                <a:srgbClr val="202124"/>
              </a:solidFill>
              <a:highlight>
                <a:srgbClr val="F8F9FA"/>
              </a:highlight>
              <a:latin typeface="Impact"/>
              <a:ea typeface="Impact"/>
              <a:cs typeface="Impact"/>
              <a:sym typeface="Impact"/>
            </a:endParaRPr>
          </a:p>
          <a:p>
            <a:pPr indent="0" lvl="0" marL="0" rtl="0" algn="ctr">
              <a:spcBef>
                <a:spcPts val="0"/>
              </a:spcBef>
              <a:spcAft>
                <a:spcPts val="0"/>
              </a:spcAft>
              <a:buClr>
                <a:schemeClr val="dk1"/>
              </a:buClr>
              <a:buSzPct val="114285"/>
              <a:buNone/>
            </a:pPr>
            <a:r>
              <a:t/>
            </a:r>
            <a:endParaRPr sz="2100">
              <a:solidFill>
                <a:srgbClr val="202124"/>
              </a:solidFill>
              <a:highlight>
                <a:srgbClr val="F8F9FA"/>
              </a:highlight>
              <a:latin typeface="Impact"/>
              <a:ea typeface="Impact"/>
              <a:cs typeface="Impact"/>
              <a:sym typeface="Impact"/>
            </a:endParaRPr>
          </a:p>
          <a:p>
            <a:pPr indent="0" lvl="0" marL="0" rtl="0" algn="ctr">
              <a:spcBef>
                <a:spcPts val="0"/>
              </a:spcBef>
              <a:spcAft>
                <a:spcPts val="0"/>
              </a:spcAft>
              <a:buClr>
                <a:schemeClr val="dk1"/>
              </a:buClr>
              <a:buSzPct val="114285"/>
              <a:buNone/>
            </a:pPr>
            <a:r>
              <a:t/>
            </a:r>
            <a:endParaRPr sz="2100">
              <a:solidFill>
                <a:srgbClr val="202124"/>
              </a:solidFill>
              <a:highlight>
                <a:srgbClr val="F8F9FA"/>
              </a:highlight>
              <a:latin typeface="Impact"/>
              <a:ea typeface="Impact"/>
              <a:cs typeface="Impact"/>
              <a:sym typeface="Impact"/>
            </a:endParaRPr>
          </a:p>
          <a:p>
            <a:pPr indent="0" lvl="0" marL="0" rtl="0" algn="ctr">
              <a:spcBef>
                <a:spcPts val="0"/>
              </a:spcBef>
              <a:spcAft>
                <a:spcPts val="0"/>
              </a:spcAft>
              <a:buClr>
                <a:schemeClr val="dk1"/>
              </a:buClr>
              <a:buSzPct val="114285"/>
              <a:buNone/>
            </a:pPr>
            <a:r>
              <a:t/>
            </a:r>
            <a:endParaRPr sz="2100">
              <a:solidFill>
                <a:srgbClr val="202124"/>
              </a:solidFill>
              <a:highlight>
                <a:srgbClr val="F8F9FA"/>
              </a:highlight>
              <a:latin typeface="Impact"/>
              <a:ea typeface="Impact"/>
              <a:cs typeface="Impact"/>
              <a:sym typeface="Impact"/>
            </a:endParaRPr>
          </a:p>
          <a:p>
            <a:pPr indent="0" lvl="0" marL="0" rtl="0" algn="ctr">
              <a:spcBef>
                <a:spcPts val="0"/>
              </a:spcBef>
              <a:spcAft>
                <a:spcPts val="0"/>
              </a:spcAft>
              <a:buClr>
                <a:schemeClr val="dk1"/>
              </a:buClr>
              <a:buSzPct val="114285"/>
              <a:buNone/>
            </a:pPr>
            <a:r>
              <a:rPr lang="en-US" sz="2100">
                <a:solidFill>
                  <a:srgbClr val="202124"/>
                </a:solidFill>
                <a:highlight>
                  <a:srgbClr val="F8F9FA"/>
                </a:highlight>
                <a:latin typeface="Impact"/>
                <a:ea typeface="Impact"/>
                <a:cs typeface="Impact"/>
                <a:sym typeface="Impact"/>
              </a:rPr>
              <a:t>Κατά τον ορισμό της διαδικασίας δημιουργικής επίλυσης προβλημάτων simplex, ο Basadur (1997) χρησιμοποίησε τους όρους καινοτόμος σκέψη, δημιουργική επίλυση προβλημάτων, δημιουργία αλλαγών, δημιουργική σκέψη, δημιουργικότητα και καινοτομία αρκετά εναλλακτικά.</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ct val="52380"/>
              <a:buFont typeface="Arial"/>
              <a:buNone/>
            </a:pPr>
            <a:r>
              <a:rPr lang="en-US" sz="2100">
                <a:solidFill>
                  <a:srgbClr val="202124"/>
                </a:solidFill>
                <a:highlight>
                  <a:srgbClr val="F8F9FA"/>
                </a:highlight>
                <a:latin typeface="Impact"/>
                <a:ea typeface="Impact"/>
                <a:cs typeface="Impact"/>
                <a:sym typeface="Impact"/>
              </a:rPr>
              <a:t>Ο Basadur (1998) όρισε μια κυκλική διαδικασία οκτώ βημάτων για τη δημιουργικότητα επίλυσης προβλημάτων:</a:t>
            </a:r>
            <a:endParaRPr sz="2100">
              <a:solidFill>
                <a:srgbClr val="202124"/>
              </a:solidFill>
              <a:highlight>
                <a:srgbClr val="F8F9FA"/>
              </a:highlight>
              <a:latin typeface="Impact"/>
              <a:ea typeface="Impact"/>
              <a:cs typeface="Impact"/>
              <a:sym typeface="Impact"/>
            </a:endParaRPr>
          </a:p>
          <a:p>
            <a:pPr indent="0" lvl="0" marL="0" rtl="0" algn="ctr">
              <a:spcBef>
                <a:spcPts val="0"/>
              </a:spcBef>
              <a:spcAft>
                <a:spcPts val="0"/>
              </a:spcAft>
              <a:buClr>
                <a:schemeClr val="dk1"/>
              </a:buClr>
              <a:buSzPct val="100000"/>
              <a:buNone/>
            </a:pPr>
            <a:r>
              <a:t/>
            </a:r>
            <a:endParaRPr b="1" sz="2400">
              <a:solidFill>
                <a:schemeClr val="dk1"/>
              </a:solidFill>
              <a:latin typeface="Impact"/>
              <a:ea typeface="Impact"/>
              <a:cs typeface="Impact"/>
              <a:sym typeface="Impact"/>
            </a:endParaRPr>
          </a:p>
          <a:p>
            <a:pPr indent="-445769" lvl="0" marL="457200" rtl="0" algn="l">
              <a:spcBef>
                <a:spcPts val="444"/>
              </a:spcBef>
              <a:spcAft>
                <a:spcPts val="0"/>
              </a:spcAft>
              <a:buClr>
                <a:schemeClr val="dk1"/>
              </a:buClr>
              <a:buSzPct val="114285"/>
              <a:buFont typeface="Impact"/>
              <a:buAutoNum type="arabicPeriod"/>
            </a:pPr>
            <a:r>
              <a:rPr lang="en-US" sz="2100">
                <a:solidFill>
                  <a:srgbClr val="202124"/>
                </a:solidFill>
                <a:highlight>
                  <a:srgbClr val="F8F9FA"/>
                </a:highlight>
                <a:latin typeface="Impact"/>
                <a:ea typeface="Impact"/>
                <a:cs typeface="Impact"/>
                <a:sym typeface="Impact"/>
              </a:rPr>
              <a:t>εύρεση προβλημάτων (πρόβλεψη μελλοντικών προβλημάτων και αναζήτηση τρεχόντων προβλημάτων).</a:t>
            </a:r>
            <a:endParaRPr sz="2100">
              <a:solidFill>
                <a:srgbClr val="202124"/>
              </a:solidFill>
              <a:highlight>
                <a:srgbClr val="F8F9FA"/>
              </a:highlight>
              <a:latin typeface="Impact"/>
              <a:ea typeface="Impact"/>
              <a:cs typeface="Impact"/>
              <a:sym typeface="Impact"/>
            </a:endParaRPr>
          </a:p>
          <a:p>
            <a:pPr indent="-445769" lvl="0" marL="457200" rtl="0" algn="l">
              <a:spcBef>
                <a:spcPts val="444"/>
              </a:spcBef>
              <a:spcAft>
                <a:spcPts val="0"/>
              </a:spcAft>
              <a:buClr>
                <a:schemeClr val="dk1"/>
              </a:buClr>
              <a:buSzPct val="114285"/>
              <a:buFont typeface="Impact"/>
              <a:buAutoNum type="arabicPeriod"/>
            </a:pPr>
            <a:r>
              <a:rPr lang="en-US" sz="2100">
                <a:solidFill>
                  <a:srgbClr val="202124"/>
                </a:solidFill>
                <a:highlight>
                  <a:srgbClr val="F8F9FA"/>
                </a:highlight>
                <a:latin typeface="Impact"/>
                <a:ea typeface="Impact"/>
                <a:cs typeface="Impact"/>
                <a:sym typeface="Impact"/>
              </a:rPr>
              <a:t>διαπίστωση γεγονότων?</a:t>
            </a:r>
            <a:endParaRPr sz="2100">
              <a:solidFill>
                <a:srgbClr val="202124"/>
              </a:solidFill>
              <a:highlight>
                <a:srgbClr val="F8F9FA"/>
              </a:highlight>
              <a:latin typeface="Impact"/>
              <a:ea typeface="Impact"/>
              <a:cs typeface="Impact"/>
              <a:sym typeface="Impact"/>
            </a:endParaRPr>
          </a:p>
          <a:p>
            <a:pPr indent="-445769" lvl="0" marL="457200" rtl="0" algn="l">
              <a:spcBef>
                <a:spcPts val="444"/>
              </a:spcBef>
              <a:spcAft>
                <a:spcPts val="0"/>
              </a:spcAft>
              <a:buClr>
                <a:schemeClr val="dk1"/>
              </a:buClr>
              <a:buSzPct val="114285"/>
              <a:buFont typeface="Impact"/>
              <a:buAutoNum type="arabicPeriod"/>
            </a:pPr>
            <a:r>
              <a:rPr lang="en-US" sz="2100">
                <a:solidFill>
                  <a:srgbClr val="202124"/>
                </a:solidFill>
                <a:highlight>
                  <a:srgbClr val="F8F9FA"/>
                </a:highlight>
                <a:latin typeface="Impact"/>
                <a:ea typeface="Impact"/>
                <a:cs typeface="Impact"/>
                <a:sym typeface="Impact"/>
              </a:rPr>
              <a:t>καθορισμός προβλήματος.</a:t>
            </a:r>
            <a:endParaRPr sz="2100">
              <a:solidFill>
                <a:srgbClr val="202124"/>
              </a:solidFill>
              <a:highlight>
                <a:srgbClr val="F8F9FA"/>
              </a:highlight>
              <a:latin typeface="Impact"/>
              <a:ea typeface="Impact"/>
              <a:cs typeface="Impact"/>
              <a:sym typeface="Impact"/>
            </a:endParaRPr>
          </a:p>
          <a:p>
            <a:pPr indent="-445769" lvl="0" marL="457200" rtl="0" algn="l">
              <a:spcBef>
                <a:spcPts val="444"/>
              </a:spcBef>
              <a:spcAft>
                <a:spcPts val="0"/>
              </a:spcAft>
              <a:buClr>
                <a:schemeClr val="dk1"/>
              </a:buClr>
              <a:buSzPct val="114285"/>
              <a:buFont typeface="Impact"/>
              <a:buAutoNum type="arabicPeriod"/>
            </a:pPr>
            <a:r>
              <a:rPr lang="en-US" sz="2100">
                <a:solidFill>
                  <a:srgbClr val="202124"/>
                </a:solidFill>
                <a:highlight>
                  <a:srgbClr val="F8F9FA"/>
                </a:highlight>
                <a:latin typeface="Impact"/>
                <a:ea typeface="Impact"/>
                <a:cs typeface="Impact"/>
                <a:sym typeface="Impact"/>
              </a:rPr>
              <a:t>δημιουργία πιθανών λύσεων,</a:t>
            </a:r>
            <a:endParaRPr sz="2100">
              <a:solidFill>
                <a:srgbClr val="202124"/>
              </a:solidFill>
              <a:highlight>
                <a:srgbClr val="F8F9FA"/>
              </a:highlight>
              <a:latin typeface="Impact"/>
              <a:ea typeface="Impact"/>
              <a:cs typeface="Impact"/>
              <a:sym typeface="Impact"/>
            </a:endParaRPr>
          </a:p>
          <a:p>
            <a:pPr indent="-445769" lvl="0" marL="457200" rtl="0" algn="l">
              <a:spcBef>
                <a:spcPts val="444"/>
              </a:spcBef>
              <a:spcAft>
                <a:spcPts val="0"/>
              </a:spcAft>
              <a:buClr>
                <a:schemeClr val="dk1"/>
              </a:buClr>
              <a:buSzPct val="114285"/>
              <a:buFont typeface="Impact"/>
              <a:buAutoNum type="arabicPeriod"/>
            </a:pPr>
            <a:r>
              <a:rPr lang="en-US" sz="2100">
                <a:solidFill>
                  <a:srgbClr val="202124"/>
                </a:solidFill>
                <a:highlight>
                  <a:srgbClr val="F8F9FA"/>
                </a:highlight>
                <a:latin typeface="Impact"/>
                <a:ea typeface="Impact"/>
                <a:cs typeface="Impact"/>
                <a:sym typeface="Impact"/>
              </a:rPr>
              <a:t>αξιολόγηση πιθανών λύσεων·</a:t>
            </a:r>
            <a:endParaRPr sz="2100">
              <a:solidFill>
                <a:srgbClr val="202124"/>
              </a:solidFill>
              <a:highlight>
                <a:srgbClr val="F8F9FA"/>
              </a:highlight>
              <a:latin typeface="Impact"/>
              <a:ea typeface="Impact"/>
              <a:cs typeface="Impact"/>
              <a:sym typeface="Impact"/>
            </a:endParaRPr>
          </a:p>
          <a:p>
            <a:pPr indent="-445769" lvl="0" marL="457200" rtl="0" algn="l">
              <a:spcBef>
                <a:spcPts val="444"/>
              </a:spcBef>
              <a:spcAft>
                <a:spcPts val="0"/>
              </a:spcAft>
              <a:buClr>
                <a:schemeClr val="dk1"/>
              </a:buClr>
              <a:buSzPct val="114285"/>
              <a:buFont typeface="Impact"/>
              <a:buAutoNum type="arabicPeriod"/>
            </a:pPr>
            <a:r>
              <a:rPr lang="en-US" sz="2100">
                <a:solidFill>
                  <a:srgbClr val="202124"/>
                </a:solidFill>
                <a:highlight>
                  <a:srgbClr val="F8F9FA"/>
                </a:highlight>
                <a:latin typeface="Impact"/>
                <a:ea typeface="Impact"/>
                <a:cs typeface="Impact"/>
                <a:sym typeface="Impact"/>
              </a:rPr>
              <a:t>σχεδιασμός δράσης·</a:t>
            </a:r>
            <a:endParaRPr sz="2100">
              <a:solidFill>
                <a:srgbClr val="202124"/>
              </a:solidFill>
              <a:highlight>
                <a:srgbClr val="F8F9FA"/>
              </a:highlight>
              <a:latin typeface="Impact"/>
              <a:ea typeface="Impact"/>
              <a:cs typeface="Impact"/>
              <a:sym typeface="Impact"/>
            </a:endParaRPr>
          </a:p>
          <a:p>
            <a:pPr indent="-445769" lvl="0" marL="457200" rtl="0" algn="l">
              <a:spcBef>
                <a:spcPts val="444"/>
              </a:spcBef>
              <a:spcAft>
                <a:spcPts val="0"/>
              </a:spcAft>
              <a:buClr>
                <a:schemeClr val="dk1"/>
              </a:buClr>
              <a:buSzPct val="114285"/>
              <a:buFont typeface="Impact"/>
              <a:buAutoNum type="arabicPeriod"/>
            </a:pPr>
            <a:r>
              <a:rPr lang="en-US" sz="2100">
                <a:solidFill>
                  <a:srgbClr val="202124"/>
                </a:solidFill>
                <a:highlight>
                  <a:srgbClr val="F8F9FA"/>
                </a:highlight>
                <a:latin typeface="Impact"/>
                <a:ea typeface="Impact"/>
                <a:cs typeface="Impact"/>
                <a:sym typeface="Impact"/>
              </a:rPr>
              <a:t>κερδίζοντας αποδοχή?</a:t>
            </a:r>
            <a:endParaRPr sz="2100">
              <a:solidFill>
                <a:srgbClr val="202124"/>
              </a:solidFill>
              <a:highlight>
                <a:srgbClr val="F8F9FA"/>
              </a:highlight>
              <a:latin typeface="Impact"/>
              <a:ea typeface="Impact"/>
              <a:cs typeface="Impact"/>
              <a:sym typeface="Impact"/>
            </a:endParaRPr>
          </a:p>
          <a:p>
            <a:pPr indent="-129540" lvl="0" marL="0" marR="38100" rtl="0" algn="l">
              <a:lnSpc>
                <a:spcPct val="128571"/>
              </a:lnSpc>
              <a:spcBef>
                <a:spcPts val="0"/>
              </a:spcBef>
              <a:spcAft>
                <a:spcPts val="0"/>
              </a:spcAft>
              <a:buClr>
                <a:schemeClr val="dk1"/>
              </a:buClr>
              <a:buSzPct val="114285"/>
              <a:buFont typeface="Impact"/>
              <a:buAutoNum type="arabicPeriod"/>
            </a:pPr>
            <a:r>
              <a:rPr lang="en-US" sz="2100">
                <a:solidFill>
                  <a:srgbClr val="202124"/>
                </a:solidFill>
                <a:highlight>
                  <a:srgbClr val="F8F9FA"/>
                </a:highlight>
                <a:latin typeface="Impact"/>
                <a:ea typeface="Impact"/>
                <a:cs typeface="Impact"/>
                <a:sym typeface="Impact"/>
              </a:rPr>
              <a:t>αναλαμβάνοντας δράση.</a:t>
            </a:r>
            <a:r>
              <a:rPr lang="en-US" sz="2400">
                <a:solidFill>
                  <a:schemeClr val="dk1"/>
                </a:solidFill>
              </a:rPr>
              <a:t> </a:t>
            </a:r>
            <a:endParaRPr/>
          </a:p>
        </p:txBody>
      </p:sp>
      <p:pic>
        <p:nvPicPr>
          <p:cNvPr id="204" name="Google Shape;204;p15"/>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205" name="Google Shape;205;p15"/>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6"/>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211" name="Google Shape;211;p16"/>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dk1"/>
              </a:buClr>
              <a:buSzPts val="2400"/>
              <a:buNone/>
            </a:pPr>
            <a:r>
              <a:rPr lang="en-US" sz="2532">
                <a:solidFill>
                  <a:srgbClr val="202124"/>
                </a:solidFill>
                <a:highlight>
                  <a:srgbClr val="F8F9FA"/>
                </a:highlight>
                <a:latin typeface="Impact"/>
                <a:ea typeface="Impact"/>
                <a:cs typeface="Impact"/>
                <a:sym typeface="Impact"/>
              </a:rPr>
              <a:t>Η διαδικασία επίλυσης προβλημάτων του Basadur</a:t>
            </a:r>
            <a:r>
              <a:rPr b="1" lang="en-US" sz="2400">
                <a:solidFill>
                  <a:schemeClr val="dk1"/>
                </a:solidFill>
              </a:rPr>
              <a:t> </a:t>
            </a:r>
            <a:endParaRPr sz="2400">
              <a:solidFill>
                <a:schemeClr val="dk1"/>
              </a:solidFill>
            </a:endParaRPr>
          </a:p>
          <a:p>
            <a:pPr indent="0" lvl="0" marL="0" rtl="0" algn="ctr">
              <a:spcBef>
                <a:spcPts val="480"/>
              </a:spcBef>
              <a:spcAft>
                <a:spcPts val="0"/>
              </a:spcAft>
              <a:buClr>
                <a:srgbClr val="888888"/>
              </a:buClr>
              <a:buSzPts val="2400"/>
              <a:buNone/>
            </a:pPr>
            <a:r>
              <a:t/>
            </a:r>
            <a:endParaRPr sz="2400">
              <a:solidFill>
                <a:schemeClr val="dk1"/>
              </a:solidFill>
            </a:endParaRPr>
          </a:p>
        </p:txBody>
      </p:sp>
      <p:pic>
        <p:nvPicPr>
          <p:cNvPr id="212" name="Google Shape;212;p16"/>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213" name="Google Shape;213;p16"/>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pic>
        <p:nvPicPr>
          <p:cNvPr id="214" name="Google Shape;214;p16"/>
          <p:cNvPicPr preferRelativeResize="0"/>
          <p:nvPr/>
        </p:nvPicPr>
        <p:blipFill rotWithShape="1">
          <a:blip r:embed="rId5">
            <a:alphaModFix/>
          </a:blip>
          <a:srcRect b="0" l="0" r="0" t="0"/>
          <a:stretch/>
        </p:blipFill>
        <p:spPr>
          <a:xfrm>
            <a:off x="1811020" y="2133600"/>
            <a:ext cx="5680392" cy="42957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98" name="Google Shape;98;p2"/>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t/>
            </a:r>
            <a:endParaRPr b="1"/>
          </a:p>
          <a:p>
            <a:pPr indent="0" lvl="0" marL="0" rtl="0" algn="ctr">
              <a:spcBef>
                <a:spcPts val="640"/>
              </a:spcBef>
              <a:spcAft>
                <a:spcPts val="0"/>
              </a:spcAft>
              <a:buClr>
                <a:srgbClr val="888888"/>
              </a:buClr>
              <a:buSzPts val="3200"/>
              <a:buNone/>
            </a:pPr>
            <a:r>
              <a:t/>
            </a:r>
            <a:endParaRPr b="1"/>
          </a:p>
          <a:p>
            <a:pPr indent="0" lvl="0" marL="0" rtl="0" algn="ctr">
              <a:spcBef>
                <a:spcPts val="640"/>
              </a:spcBef>
              <a:spcAft>
                <a:spcPts val="0"/>
              </a:spcAft>
              <a:buClr>
                <a:srgbClr val="888888"/>
              </a:buClr>
              <a:buSzPts val="3200"/>
              <a:buNone/>
            </a:pPr>
            <a:r>
              <a:t/>
            </a:r>
            <a:endParaRPr b="1"/>
          </a:p>
          <a:p>
            <a:pPr indent="0" lvl="0" marL="0" marR="38100" rtl="0" algn="ctr">
              <a:lnSpc>
                <a:spcPct val="128571"/>
              </a:lnSpc>
              <a:spcBef>
                <a:spcPts val="0"/>
              </a:spcBef>
              <a:spcAft>
                <a:spcPts val="0"/>
              </a:spcAft>
              <a:buClr>
                <a:schemeClr val="dk1"/>
              </a:buClr>
              <a:buSzPts val="1100"/>
              <a:buFont typeface="Arial"/>
              <a:buNone/>
            </a:pPr>
            <a:r>
              <a:rPr lang="en-US" sz="3600">
                <a:solidFill>
                  <a:srgbClr val="202124"/>
                </a:solidFill>
                <a:highlight>
                  <a:srgbClr val="F8F9FA"/>
                </a:highlight>
                <a:latin typeface="Impact"/>
                <a:ea typeface="Impact"/>
                <a:cs typeface="Impact"/>
                <a:sym typeface="Impact"/>
              </a:rPr>
              <a:t>Επίλυση προβλημάτων για «Δίκαια ταξίδια»</a:t>
            </a:r>
            <a:endParaRPr sz="3600">
              <a:solidFill>
                <a:srgbClr val="202124"/>
              </a:solidFill>
              <a:highlight>
                <a:srgbClr val="F8F9FA"/>
              </a:highlight>
              <a:latin typeface="Impact"/>
              <a:ea typeface="Impact"/>
              <a:cs typeface="Impact"/>
              <a:sym typeface="Impact"/>
            </a:endParaRPr>
          </a:p>
          <a:p>
            <a:pPr indent="0" lvl="0" marL="0" rtl="0" algn="ctr">
              <a:spcBef>
                <a:spcPts val="880"/>
              </a:spcBef>
              <a:spcAft>
                <a:spcPts val="0"/>
              </a:spcAft>
              <a:buClr>
                <a:srgbClr val="00B0F0"/>
              </a:buClr>
              <a:buSzPts val="4400"/>
              <a:buNone/>
            </a:pPr>
            <a:r>
              <a:t/>
            </a:r>
            <a:endParaRPr b="1" sz="4400">
              <a:solidFill>
                <a:srgbClr val="00B0F0"/>
              </a:solidFill>
            </a:endParaRPr>
          </a:p>
          <a:p>
            <a:pPr indent="0" lvl="0" marL="0" rtl="0" algn="ctr">
              <a:spcBef>
                <a:spcPts val="480"/>
              </a:spcBef>
              <a:spcAft>
                <a:spcPts val="0"/>
              </a:spcAft>
              <a:buClr>
                <a:srgbClr val="888888"/>
              </a:buClr>
              <a:buSzPts val="2400"/>
              <a:buNone/>
            </a:pPr>
            <a:r>
              <a:t/>
            </a:r>
            <a:endParaRPr i="1" sz="2400">
              <a:solidFill>
                <a:schemeClr val="dk1"/>
              </a:solidFill>
            </a:endParaRPr>
          </a:p>
          <a:p>
            <a:pPr indent="0" lvl="0" marL="0" rtl="0" algn="ctr">
              <a:spcBef>
                <a:spcPts val="480"/>
              </a:spcBef>
              <a:spcAft>
                <a:spcPts val="0"/>
              </a:spcAft>
              <a:buClr>
                <a:srgbClr val="888888"/>
              </a:buClr>
              <a:buSzPts val="2400"/>
              <a:buNone/>
            </a:pPr>
            <a:r>
              <a:t/>
            </a:r>
            <a:endParaRPr i="1" sz="2400">
              <a:solidFill>
                <a:schemeClr val="dk1"/>
              </a:solidFill>
            </a:endParaRPr>
          </a:p>
        </p:txBody>
      </p:sp>
      <p:pic>
        <p:nvPicPr>
          <p:cNvPr id="99" name="Google Shape;99;p2"/>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00" name="Google Shape;100;p2"/>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3"/>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106" name="Google Shape;106;p3"/>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lnSpcReduction="10000"/>
          </a:bodyPr>
          <a:lstStyle/>
          <a:p>
            <a:pPr indent="0" lvl="0" marL="0" rtl="0" algn="ctr">
              <a:spcBef>
                <a:spcPts val="480"/>
              </a:spcBef>
              <a:spcAft>
                <a:spcPts val="0"/>
              </a:spcAft>
              <a:buClr>
                <a:srgbClr val="888888"/>
              </a:buClr>
              <a:buSzPts val="2400"/>
              <a:buNone/>
            </a:pPr>
            <a:r>
              <a:t/>
            </a:r>
            <a:endParaRPr i="1" sz="2400">
              <a:solidFill>
                <a:schemeClr val="dk1"/>
              </a:solidFill>
            </a:endParaRPr>
          </a:p>
          <a:p>
            <a:pPr indent="0" lvl="0" marL="0" rtl="0" algn="ctr">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Περίληψη</a:t>
            </a:r>
            <a:endParaRPr sz="2100">
              <a:solidFill>
                <a:srgbClr val="202124"/>
              </a:solidFill>
              <a:highlight>
                <a:srgbClr val="F8F9FA"/>
              </a:highlight>
              <a:latin typeface="Impact"/>
              <a:ea typeface="Impact"/>
              <a:cs typeface="Impact"/>
              <a:sym typeface="Impact"/>
            </a:endParaRPr>
          </a:p>
          <a:p>
            <a:pPr indent="0" lvl="0" marL="0" rtl="0" algn="ctr">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Αυτή η μαθησιακή ενότητα εστιάζει στην επίλυση προβλημάτων στην εκπαίδευση, διαμορφώνοντάς την για την επίλυση προβλημάτων οικογενειών με παιδιά με διαταραχές συμπεριφοράς όταν ταξιδεύουν.</a:t>
            </a:r>
            <a:endParaRPr sz="2100">
              <a:solidFill>
                <a:srgbClr val="202124"/>
              </a:solidFill>
              <a:highlight>
                <a:srgbClr val="F8F9FA"/>
              </a:highlight>
              <a:latin typeface="Impact"/>
              <a:ea typeface="Impact"/>
              <a:cs typeface="Impact"/>
              <a:sym typeface="Impact"/>
            </a:endParaRPr>
          </a:p>
          <a:p>
            <a:pPr indent="0" lvl="0" marL="0" rtl="0" algn="ctr">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Η δομή της μαθησιακής μονάδας περιλαμβάνει τα αναμενόμενα επιτεύγματα.</a:t>
            </a:r>
            <a:endParaRPr sz="2100">
              <a:solidFill>
                <a:srgbClr val="202124"/>
              </a:solidFill>
              <a:highlight>
                <a:srgbClr val="F8F9FA"/>
              </a:highlight>
              <a:latin typeface="Impact"/>
              <a:ea typeface="Impact"/>
              <a:cs typeface="Impact"/>
              <a:sym typeface="Impact"/>
            </a:endParaRPr>
          </a:p>
          <a:p>
            <a:pPr indent="0" lvl="0" marL="0" rtl="0" algn="ctr">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Τα περιεχόμενα ομαδοποιούνται και παρέχονται πρόσθετες πληροφορίες.</a:t>
            </a:r>
            <a:endParaRPr sz="2100">
              <a:solidFill>
                <a:srgbClr val="202124"/>
              </a:solidFill>
              <a:highlight>
                <a:srgbClr val="F8F9FA"/>
              </a:highlight>
              <a:latin typeface="Impact"/>
              <a:ea typeface="Impact"/>
              <a:cs typeface="Impact"/>
              <a:sym typeface="Impact"/>
            </a:endParaRPr>
          </a:p>
          <a:p>
            <a:pPr indent="0" lvl="0" marL="0" rtl="0" algn="ctr">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Τα περιεχόμενα επισημαίνονται προκειμένου να μειωθεί η αβεβαιότητα για τους μαθητές και να βελτιωθεί η αποτελεσματικότητα της μαθησιακής διαδικασίας.</a:t>
            </a:r>
            <a:endParaRPr sz="2100">
              <a:solidFill>
                <a:srgbClr val="202124"/>
              </a:solidFill>
              <a:highlight>
                <a:srgbClr val="F8F9FA"/>
              </a:highlight>
              <a:latin typeface="Impact"/>
              <a:ea typeface="Impact"/>
              <a:cs typeface="Impact"/>
              <a:sym typeface="Impact"/>
            </a:endParaRPr>
          </a:p>
          <a:p>
            <a:pPr indent="0" lvl="0" marL="0" rtl="0" algn="ctr">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Τέλος, γίνονται προτάσεις για την αξιολόγηση του εκπαιδευτικού προγράμματος.</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ts val="1100"/>
              <a:buFont typeface="Arial"/>
              <a:buNone/>
            </a:pPr>
            <a:r>
              <a:t/>
            </a:r>
            <a:endParaRPr sz="2100">
              <a:solidFill>
                <a:srgbClr val="202124"/>
              </a:solidFill>
              <a:highlight>
                <a:srgbClr val="F8F9FA"/>
              </a:highlight>
              <a:latin typeface="Arial"/>
              <a:ea typeface="Arial"/>
              <a:cs typeface="Arial"/>
              <a:sym typeface="Arial"/>
            </a:endParaRPr>
          </a:p>
          <a:p>
            <a:pPr indent="0" lvl="0" marL="0" rtl="0" algn="ctr">
              <a:spcBef>
                <a:spcPts val="480"/>
              </a:spcBef>
              <a:spcAft>
                <a:spcPts val="0"/>
              </a:spcAft>
              <a:buClr>
                <a:srgbClr val="888888"/>
              </a:buClr>
              <a:buSzPts val="2400"/>
              <a:buNone/>
            </a:pPr>
            <a:r>
              <a:t/>
            </a:r>
            <a:endParaRPr i="1" sz="2400">
              <a:solidFill>
                <a:schemeClr val="dk1"/>
              </a:solidFill>
            </a:endParaRPr>
          </a:p>
        </p:txBody>
      </p:sp>
      <p:pic>
        <p:nvPicPr>
          <p:cNvPr id="107" name="Google Shape;107;p3"/>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08" name="Google Shape;108;p3"/>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4"/>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114" name="Google Shape;114;p4"/>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rtl="0" algn="l">
              <a:spcBef>
                <a:spcPts val="480"/>
              </a:spcBef>
              <a:spcAft>
                <a:spcPts val="0"/>
              </a:spcAft>
              <a:buClr>
                <a:schemeClr val="dk1"/>
              </a:buClr>
              <a:buSzPts val="2400"/>
              <a:buNone/>
            </a:pPr>
            <a:r>
              <a:t/>
            </a:r>
            <a:endParaRPr/>
          </a:p>
          <a:p>
            <a:pPr indent="0" lvl="0" marL="0" rtl="0" algn="ctr">
              <a:spcBef>
                <a:spcPts val="480"/>
              </a:spcBef>
              <a:spcAft>
                <a:spcPts val="0"/>
              </a:spcAft>
              <a:buClr>
                <a:srgbClr val="888888"/>
              </a:buClr>
              <a:buSzPts val="2400"/>
              <a:buNone/>
            </a:pPr>
            <a:r>
              <a:rPr b="1" lang="en-US" sz="2400">
                <a:solidFill>
                  <a:srgbClr val="202124"/>
                </a:solidFill>
                <a:highlight>
                  <a:srgbClr val="F8F9FA"/>
                </a:highlight>
                <a:latin typeface="Impact"/>
                <a:ea typeface="Impact"/>
                <a:cs typeface="Impact"/>
                <a:sym typeface="Impact"/>
              </a:rPr>
              <a:t>Αναμενόμενα επιτεύγματα</a:t>
            </a:r>
            <a:endParaRPr b="1" sz="2400">
              <a:solidFill>
                <a:srgbClr val="202124"/>
              </a:solidFill>
              <a:highlight>
                <a:srgbClr val="F8F9FA"/>
              </a:highlight>
              <a:latin typeface="Impact"/>
              <a:ea typeface="Impact"/>
              <a:cs typeface="Impact"/>
              <a:sym typeface="Impact"/>
            </a:endParaRPr>
          </a:p>
          <a:p>
            <a:pPr indent="0" lvl="0" marL="0" rtl="0" algn="ctr">
              <a:spcBef>
                <a:spcPts val="480"/>
              </a:spcBef>
              <a:spcAft>
                <a:spcPts val="0"/>
              </a:spcAft>
              <a:buClr>
                <a:srgbClr val="888888"/>
              </a:buClr>
              <a:buSzPts val="2400"/>
              <a:buNone/>
            </a:pPr>
            <a:r>
              <a:rPr lang="en-US" sz="2100">
                <a:solidFill>
                  <a:srgbClr val="202124"/>
                </a:solidFill>
                <a:highlight>
                  <a:srgbClr val="F8F9FA"/>
                </a:highlight>
                <a:latin typeface="Impact"/>
                <a:ea typeface="Impact"/>
                <a:cs typeface="Impact"/>
                <a:sym typeface="Impact"/>
              </a:rPr>
              <a:t>Αυτή η μαθησιακή ενότητα θα διδάξει τους γονείς παιδιών με Διαταραχή Αυτιστικού Φάσματος να αντιμετωπίζουν και να λύνουν προβλήματα που παρουσιάζονται όταν ταξιδεύουν με τα παιδιά τους.</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Οι μαθητές θα μάθουν πώς μια προσέγγιση επίλυσης προβλημάτων μπορεί να τους βοηθήσει να αναπτύξουν αποτελεσματικές πρακτικές λύσεις.</a:t>
            </a:r>
            <a:endParaRPr sz="2100">
              <a:solidFill>
                <a:srgbClr val="202124"/>
              </a:solidFill>
              <a:highlight>
                <a:srgbClr val="F8F9FA"/>
              </a:highlight>
              <a:latin typeface="Impact"/>
              <a:ea typeface="Impact"/>
              <a:cs typeface="Impact"/>
              <a:sym typeface="Impact"/>
            </a:endParaRPr>
          </a:p>
          <a:p>
            <a:pPr indent="0" lvl="0" marL="0" rtl="0" algn="ctr">
              <a:spcBef>
                <a:spcPts val="480"/>
              </a:spcBef>
              <a:spcAft>
                <a:spcPts val="0"/>
              </a:spcAft>
              <a:buClr>
                <a:srgbClr val="888888"/>
              </a:buClr>
              <a:buSzPts val="2400"/>
              <a:buNone/>
            </a:pPr>
            <a:r>
              <a:t/>
            </a:r>
            <a:endParaRPr i="1" sz="2400">
              <a:solidFill>
                <a:schemeClr val="dk1"/>
              </a:solidFill>
            </a:endParaRPr>
          </a:p>
          <a:p>
            <a:pPr indent="0" lvl="0" marL="0" rtl="0" algn="ctr">
              <a:spcBef>
                <a:spcPts val="480"/>
              </a:spcBef>
              <a:spcAft>
                <a:spcPts val="0"/>
              </a:spcAft>
              <a:buClr>
                <a:srgbClr val="888888"/>
              </a:buClr>
              <a:buSzPts val="2400"/>
              <a:buNone/>
            </a:pPr>
            <a:r>
              <a:t/>
            </a:r>
            <a:endParaRPr i="1" sz="2400">
              <a:solidFill>
                <a:schemeClr val="dk1"/>
              </a:solidFill>
            </a:endParaRPr>
          </a:p>
        </p:txBody>
      </p:sp>
      <p:pic>
        <p:nvPicPr>
          <p:cNvPr id="115" name="Google Shape;115;p4"/>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16" name="Google Shape;116;p4"/>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5"/>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122" name="Google Shape;122;p5"/>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rtl="0" algn="l">
              <a:spcBef>
                <a:spcPts val="480"/>
              </a:spcBef>
              <a:spcAft>
                <a:spcPts val="0"/>
              </a:spcAft>
              <a:buClr>
                <a:schemeClr val="dk1"/>
              </a:buClr>
              <a:buSzPts val="2400"/>
              <a:buNone/>
            </a:pPr>
            <a:r>
              <a:rPr lang="en-US" sz="2400">
                <a:solidFill>
                  <a:schemeClr val="dk1"/>
                </a:solidFill>
              </a:rPr>
              <a:t> </a:t>
            </a:r>
            <a:endParaRPr i="1" sz="2400">
              <a:solidFill>
                <a:schemeClr val="dk1"/>
              </a:solidFill>
            </a:endParaRPr>
          </a:p>
          <a:p>
            <a:pPr indent="0" lvl="0" marL="0" rtl="0" algn="ctr">
              <a:spcBef>
                <a:spcPts val="480"/>
              </a:spcBef>
              <a:spcAft>
                <a:spcPts val="0"/>
              </a:spcAft>
              <a:buClr>
                <a:srgbClr val="888888"/>
              </a:buClr>
              <a:buSzPts val="2400"/>
              <a:buNone/>
            </a:pPr>
            <a:r>
              <a:rPr lang="en-US" sz="2200">
                <a:solidFill>
                  <a:srgbClr val="202124"/>
                </a:solidFill>
                <a:highlight>
                  <a:srgbClr val="F8F9FA"/>
                </a:highlight>
                <a:latin typeface="Impact"/>
                <a:ea typeface="Impact"/>
                <a:cs typeface="Impact"/>
                <a:sym typeface="Impact"/>
              </a:rPr>
              <a:t>Ταξιδέψτε με αυτισμό</a:t>
            </a:r>
            <a:endParaRPr sz="2200">
              <a:solidFill>
                <a:srgbClr val="202124"/>
              </a:solidFill>
              <a:highlight>
                <a:srgbClr val="F8F9FA"/>
              </a:highlight>
              <a:latin typeface="Impact"/>
              <a:ea typeface="Impact"/>
              <a:cs typeface="Impact"/>
              <a:sym typeface="Impact"/>
            </a:endParaRPr>
          </a:p>
          <a:p>
            <a:pPr indent="0" lvl="0" marL="0" rtl="0" algn="ctr">
              <a:spcBef>
                <a:spcPts val="480"/>
              </a:spcBef>
              <a:spcAft>
                <a:spcPts val="0"/>
              </a:spcAft>
              <a:buClr>
                <a:srgbClr val="888888"/>
              </a:buClr>
              <a:buSzPts val="2400"/>
              <a:buNone/>
            </a:pPr>
            <a:r>
              <a:rPr lang="en-US" sz="2200">
                <a:solidFill>
                  <a:srgbClr val="202124"/>
                </a:solidFill>
                <a:highlight>
                  <a:srgbClr val="F8F9FA"/>
                </a:highlight>
                <a:latin typeface="Impact"/>
                <a:ea typeface="Impact"/>
                <a:cs typeface="Impact"/>
                <a:sym typeface="Impact"/>
              </a:rPr>
              <a:t>Το ταξίδι μπορεί να είναι δύσκολο για οικογένειες με παιδιά με Διαταραχή Αυτιστικού Φάσματος (ΔΑΦ). Οι αλλαγές στη ρουτίνα, το απρόβλεπτο, τα πλήθη, οι νέοι θόρυβοι και τα αξιοθέατα μπορούν όλα να κάνουν την εμπειρία δύσκολη για τα παιδιά με ΔΑΦ και τις οικογένειές τους.</a:t>
            </a:r>
            <a:endParaRPr sz="2200">
              <a:solidFill>
                <a:srgbClr val="202124"/>
              </a:solidFill>
              <a:highlight>
                <a:srgbClr val="F8F9FA"/>
              </a:highlight>
              <a:latin typeface="Impact"/>
              <a:ea typeface="Impact"/>
              <a:cs typeface="Impact"/>
              <a:sym typeface="Impact"/>
            </a:endParaRPr>
          </a:p>
          <a:p>
            <a:pPr indent="0" lvl="0" marL="0" marR="38100" rtl="0" algn="ctr">
              <a:lnSpc>
                <a:spcPct val="128571"/>
              </a:lnSpc>
              <a:spcBef>
                <a:spcPts val="0"/>
              </a:spcBef>
              <a:spcAft>
                <a:spcPts val="0"/>
              </a:spcAft>
              <a:buClr>
                <a:schemeClr val="dk1"/>
              </a:buClr>
              <a:buSzPts val="1100"/>
              <a:buFont typeface="Arial"/>
              <a:buNone/>
            </a:pPr>
            <a:r>
              <a:rPr lang="en-US" sz="2200">
                <a:solidFill>
                  <a:srgbClr val="202124"/>
                </a:solidFill>
                <a:highlight>
                  <a:srgbClr val="F8F9FA"/>
                </a:highlight>
                <a:latin typeface="Impact"/>
                <a:ea typeface="Impact"/>
                <a:cs typeface="Impact"/>
                <a:sym typeface="Impact"/>
              </a:rPr>
              <a:t>Ως εκ τούτου, είναι σημαντικό να επιλέξετε τον σωστό προορισμό και να προγραμματίσετε προσεκτικά το ταξίδι. Μπορεί κανείς να αναζητήσει τον ιδανικό προορισμό στο διαδίκτυο και στα μέσα κοινωνικής δικτύωσης. Κάποιος πρέπει να είναι σίγουρος ότι ένα μέρος είναι κατάλληλο για τα παιδιά με ΔΑΦ.</a:t>
            </a:r>
            <a:endParaRPr sz="2200">
              <a:solidFill>
                <a:srgbClr val="202124"/>
              </a:solidFill>
              <a:highlight>
                <a:srgbClr val="F8F9FA"/>
              </a:highlight>
              <a:latin typeface="Impact"/>
              <a:ea typeface="Impact"/>
              <a:cs typeface="Impact"/>
              <a:sym typeface="Impact"/>
            </a:endParaRPr>
          </a:p>
          <a:p>
            <a:pPr indent="0" lvl="0" marL="0" rtl="0" algn="ctr">
              <a:spcBef>
                <a:spcPts val="480"/>
              </a:spcBef>
              <a:spcAft>
                <a:spcPts val="0"/>
              </a:spcAft>
              <a:buClr>
                <a:srgbClr val="888888"/>
              </a:buClr>
              <a:buSzPts val="2400"/>
              <a:buNone/>
            </a:pPr>
            <a:r>
              <a:t/>
            </a:r>
            <a:endParaRPr i="1" sz="2400">
              <a:solidFill>
                <a:schemeClr val="dk1"/>
              </a:solidFill>
            </a:endParaRPr>
          </a:p>
        </p:txBody>
      </p:sp>
      <p:pic>
        <p:nvPicPr>
          <p:cNvPr id="123" name="Google Shape;123;p5"/>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24" name="Google Shape;124;p5"/>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6"/>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130" name="Google Shape;130;p6"/>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Ταξιδέψτε με αυτισμό</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Το πρώτο πράγμα που πρέπει να ελέγξετε είναι η διαθεσιμότητα των βασικών διευκολύνσεων για μια οικογένεια με παιδιά με ΔΑΦ, π.χ., εάν υπάρχει η δυνατότητα να κλείσετε ένα ξενοδοχείο με πιο ήσυχη περιοχή.</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Μόλις κλείσετε το ξενοδοχείο, θα πρέπει να ξεκινήσετε να προγραμματίζετε το ταξίδι. Επειδή τα άτομα με αυτισμό μπορεί να θεωρήσουν δύσκολη την αλλαγή, αυτό μπορεί να οδηγήσει σε υψηλό άγχος, κατάρρευση ή συμπεριφορά που προκαλεί πρόκληση.</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br>
              <a:rPr lang="en-US" sz="2400">
                <a:solidFill>
                  <a:schemeClr val="dk1"/>
                </a:solidFill>
              </a:rPr>
            </a:br>
            <a:endParaRPr i="1" sz="2400">
              <a:solidFill>
                <a:schemeClr val="dk1"/>
              </a:solidFill>
            </a:endParaRPr>
          </a:p>
        </p:txBody>
      </p:sp>
      <p:pic>
        <p:nvPicPr>
          <p:cNvPr id="131" name="Google Shape;131;p6"/>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32" name="Google Shape;132;p6"/>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7"/>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138" name="Google Shape;138;p7"/>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Ταξιδέψτε με αυτισμό</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Τα παιδιά πρέπει να είναι προετοιμασμένα για αλλαγή. Ακολουθούν τα παρακάτω για να διαχειριστείτε την αλλαγή δύσκολη:</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περνούν χρόνο με τα παιδιά κοιτάζοντας φωτογραφίες σε ένα φυλλάδιο ή στον ιστότοπο των εταιρειών διακοπών.</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συντάξτε μια οπτική υποστήριξη, όπως ένα φυλλάδιο με φωτογραφίες, για να τα βοηθήσετε να θυμούνται πού πηγαίνουν και πώς θα είναι όταν φτάσουν εκεί.</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ετοιμάστε ένα χρονοδιάγραμμα εκ των προτέρων, λαμβάνοντας υπόψη τυχόν εμμονές, επαναλαμβανόμενες συμπεριφορές ή ρουτίνες που έχουν τα παιδιά.</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σκεφτείτε ποιες καταστάσεις μπορεί να χρειαστεί να κατανοήσουν (όπως καθυστερήσεις ή αναπόφευκτες αλλαγές στα ταξιδιωτικά σχέδια).</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t/>
            </a:r>
            <a:endParaRPr b="1" sz="2400">
              <a:solidFill>
                <a:schemeClr val="dk1"/>
              </a:solidFill>
            </a:endParaRPr>
          </a:p>
        </p:txBody>
      </p:sp>
      <p:pic>
        <p:nvPicPr>
          <p:cNvPr id="139" name="Google Shape;139;p7"/>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40" name="Google Shape;140;p7"/>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8"/>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146" name="Google Shape;146;p8"/>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lnSpcReduction="10000"/>
          </a:bodyPr>
          <a:lstStyle/>
          <a:p>
            <a:pPr indent="0" lvl="0" marL="0" rtl="0" algn="ctr">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Επίλυση προβλήματος</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Η επίλυση προβλημάτων συνίσταται στον ορισμό ενός προβλήματος, τον εντοπισμό, την ιεράρχηση και την επιλογή εναλλακτικών λύσεων. Η επίλυση προβλημάτων περιλαμβάνει την εφαρμογή της λύσης του προβλήματος.</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Η επίλυση προβλημάτων θα πρέπει να διασφαλίζει ότι οι γονείς θα κάνουν πρόβες, κυριαρχούν και μεταφέρουν τις αποκτηθείσες γνώσεις εφαρμόζοντάς τις για την επίλυση προβλημάτων που σχετίζονται με διαταραχές συμπεριφοράς των παιδιών τους σε περιστάσεις ταξιδιού.</a:t>
            </a:r>
            <a:endParaRPr sz="2100">
              <a:solidFill>
                <a:srgbClr val="202124"/>
              </a:solidFill>
              <a:highlight>
                <a:srgbClr val="F8F9FA"/>
              </a:highlight>
              <a:latin typeface="Impact"/>
              <a:ea typeface="Impact"/>
              <a:cs typeface="Impact"/>
              <a:sym typeface="Impact"/>
            </a:endParaRPr>
          </a:p>
          <a:p>
            <a:pPr indent="0" lvl="0" marL="0" marR="38100" rtl="0" algn="l">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Γενικά, η επίλυση προβλημάτων μπορεί να χρησιμοποιηθεί για τον καθορισμό και την ιεράρχηση προβλημάτων, για την επίλυση σύνθετων προβλημάτων επιλύοντας ένα πρόβλημα τη φορά, για τη δημιουργία εναλλακτικών λύσεων, για την επιλογή της καλύτερης εναλλακτικής και για την αξιολόγηση των αποτελεσμάτων.</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t/>
            </a:r>
            <a:endParaRPr b="1" sz="2400">
              <a:solidFill>
                <a:schemeClr val="dk1"/>
              </a:solidFill>
            </a:endParaRPr>
          </a:p>
        </p:txBody>
      </p:sp>
      <p:pic>
        <p:nvPicPr>
          <p:cNvPr id="147" name="Google Shape;147;p8"/>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48" name="Google Shape;148;p8"/>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9"/>
          <p:cNvSpPr txBox="1"/>
          <p:nvPr>
            <p:ph type="ctrTitle"/>
          </p:nvPr>
        </p:nvSpPr>
        <p:spPr>
          <a:xfrm>
            <a:off x="304800" y="152400"/>
            <a:ext cx="8534400" cy="90487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t> </a:t>
            </a:r>
            <a:endParaRPr/>
          </a:p>
        </p:txBody>
      </p:sp>
      <p:sp>
        <p:nvSpPr>
          <p:cNvPr id="154" name="Google Shape;154;p9"/>
          <p:cNvSpPr txBox="1"/>
          <p:nvPr>
            <p:ph idx="1" type="subTitle"/>
          </p:nvPr>
        </p:nvSpPr>
        <p:spPr>
          <a:xfrm>
            <a:off x="381000" y="1143000"/>
            <a:ext cx="8458200" cy="5486400"/>
          </a:xfrm>
          <a:prstGeom prst="rect">
            <a:avLst/>
          </a:prstGeom>
          <a:noFill/>
          <a:ln>
            <a:noFill/>
          </a:ln>
        </p:spPr>
        <p:txBody>
          <a:bodyPr anchorCtr="0" anchor="t" bIns="45700" lIns="91425" spcFirstLastPara="1" rIns="91425" wrap="square" tIns="45700">
            <a:normAutofit/>
          </a:bodyPr>
          <a:lstStyle/>
          <a:p>
            <a:pPr indent="0" lvl="0" marL="0" rtl="0" algn="ctr">
              <a:spcBef>
                <a:spcPts val="480"/>
              </a:spcBef>
              <a:spcAft>
                <a:spcPts val="0"/>
              </a:spcAft>
              <a:buClr>
                <a:schemeClr val="dk1"/>
              </a:buClr>
              <a:buSzPts val="2400"/>
              <a:buNone/>
            </a:pPr>
            <a:r>
              <a:rPr lang="en-US" sz="2100">
                <a:solidFill>
                  <a:srgbClr val="202124"/>
                </a:solidFill>
                <a:highlight>
                  <a:srgbClr val="F8F9FA"/>
                </a:highlight>
                <a:latin typeface="Impact"/>
                <a:ea typeface="Impact"/>
                <a:cs typeface="Impact"/>
                <a:sym typeface="Impact"/>
              </a:rPr>
              <a:t>Διαδικασία επίλυσης προβλημάτων</a:t>
            </a:r>
            <a:endParaRPr sz="2100">
              <a:solidFill>
                <a:srgbClr val="202124"/>
              </a:solidFill>
              <a:highlight>
                <a:srgbClr val="F8F9FA"/>
              </a:highlight>
              <a:latin typeface="Impact"/>
              <a:ea typeface="Impact"/>
              <a:cs typeface="Impact"/>
              <a:sym typeface="Impact"/>
            </a:endParaRPr>
          </a:p>
          <a:p>
            <a:pPr indent="0" lvl="0" marL="0" marR="38100" rtl="0" algn="ctr">
              <a:lnSpc>
                <a:spcPct val="128571"/>
              </a:lnSpc>
              <a:spcBef>
                <a:spcPts val="0"/>
              </a:spcBef>
              <a:spcAft>
                <a:spcPts val="0"/>
              </a:spcAft>
              <a:buClr>
                <a:schemeClr val="dk1"/>
              </a:buClr>
              <a:buSzPts val="1100"/>
              <a:buFont typeface="Arial"/>
              <a:buNone/>
            </a:pPr>
            <a:r>
              <a:rPr lang="en-US" sz="2100">
                <a:solidFill>
                  <a:srgbClr val="202124"/>
                </a:solidFill>
                <a:highlight>
                  <a:srgbClr val="F8F9FA"/>
                </a:highlight>
                <a:latin typeface="Impact"/>
                <a:ea typeface="Impact"/>
                <a:cs typeface="Impact"/>
                <a:sym typeface="Impact"/>
              </a:rPr>
              <a:t>Προκειμένου να βρεθεί αποτελεσματικά μια κατάλληλη λύση σε ένα πρόβλημα, μπορεί να υιοθετηθεί μια επίλυση προβλημάτων τεσσάρων βημάτων.</a:t>
            </a:r>
            <a:endParaRPr sz="2100">
              <a:solidFill>
                <a:srgbClr val="202124"/>
              </a:solidFill>
              <a:highlight>
                <a:srgbClr val="F8F9FA"/>
              </a:highlight>
              <a:latin typeface="Impact"/>
              <a:ea typeface="Impact"/>
              <a:cs typeface="Impact"/>
              <a:sym typeface="Impact"/>
            </a:endParaRPr>
          </a:p>
          <a:p>
            <a:pPr indent="0" lvl="0" marL="0" rtl="0" algn="l">
              <a:spcBef>
                <a:spcPts val="480"/>
              </a:spcBef>
              <a:spcAft>
                <a:spcPts val="0"/>
              </a:spcAft>
              <a:buClr>
                <a:schemeClr val="dk1"/>
              </a:buClr>
              <a:buSzPts val="2400"/>
              <a:buNone/>
            </a:pPr>
            <a:r>
              <a:t/>
            </a:r>
            <a:endParaRPr b="1" sz="2400">
              <a:solidFill>
                <a:schemeClr val="dk1"/>
              </a:solidFill>
            </a:endParaRPr>
          </a:p>
        </p:txBody>
      </p:sp>
      <p:pic>
        <p:nvPicPr>
          <p:cNvPr id="155" name="Google Shape;155;p9"/>
          <p:cNvPicPr preferRelativeResize="0"/>
          <p:nvPr/>
        </p:nvPicPr>
        <p:blipFill rotWithShape="1">
          <a:blip r:embed="rId3">
            <a:alphaModFix/>
          </a:blip>
          <a:srcRect b="0" l="0" r="0" t="0"/>
          <a:stretch/>
        </p:blipFill>
        <p:spPr>
          <a:xfrm>
            <a:off x="609600" y="228600"/>
            <a:ext cx="1095375" cy="828675"/>
          </a:xfrm>
          <a:prstGeom prst="rect">
            <a:avLst/>
          </a:prstGeom>
          <a:noFill/>
          <a:ln>
            <a:noFill/>
          </a:ln>
        </p:spPr>
      </p:pic>
      <p:pic>
        <p:nvPicPr>
          <p:cNvPr id="156" name="Google Shape;156;p9"/>
          <p:cNvPicPr preferRelativeResize="0"/>
          <p:nvPr/>
        </p:nvPicPr>
        <p:blipFill rotWithShape="1">
          <a:blip r:embed="rId4">
            <a:alphaModFix/>
          </a:blip>
          <a:srcRect b="0" l="0" r="0" t="0"/>
          <a:stretch/>
        </p:blipFill>
        <p:spPr>
          <a:xfrm>
            <a:off x="6324600" y="228600"/>
            <a:ext cx="2333625" cy="504825"/>
          </a:xfrm>
          <a:prstGeom prst="rect">
            <a:avLst/>
          </a:prstGeom>
          <a:noFill/>
          <a:ln>
            <a:noFill/>
          </a:ln>
        </p:spPr>
      </p:pic>
      <p:pic>
        <p:nvPicPr>
          <p:cNvPr id="157" name="Google Shape;157;p9"/>
          <p:cNvPicPr preferRelativeResize="0"/>
          <p:nvPr/>
        </p:nvPicPr>
        <p:blipFill rotWithShape="1">
          <a:blip r:embed="rId5">
            <a:alphaModFix/>
          </a:blip>
          <a:srcRect b="0" l="0" r="0" t="0"/>
          <a:stretch/>
        </p:blipFill>
        <p:spPr>
          <a:xfrm>
            <a:off x="904875" y="2769300"/>
            <a:ext cx="7410450" cy="40100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2019-11-05T11:47:45Z</dcterms:created>
  <dc:creator>gilberto</dc:creator>
</cp:coreProperties>
</file>