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7559675" cy="10691813"/>
  <p:defaultTextStyle>
    <a:defPPr>
      <a:defRPr lang="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28" name="PlaceHolder 2"/>
          <p:cNvSpPr>
            <a:spLocks noGrp="1"/>
          </p:cNvSpPr>
          <p:nvPr>
            <p:ph type="body"/>
          </p:nvPr>
        </p:nvSpPr>
        <p:spPr>
          <a:xfrm>
            <a:off x="609480" y="1604520"/>
            <a:ext cx="10972440" cy="1896840"/>
          </a:xfrm>
          <a:prstGeom prst="rect">
            <a:avLst/>
          </a:prstGeom>
        </p:spPr>
        <p:txBody>
          <a:bodyPr wrap="none" lIns="0" tIns="0" rIns="0" bIns="0"/>
          <a:lstStyle/>
          <a:p>
            <a:endParaRPr/>
          </a:p>
        </p:txBody>
      </p:sp>
      <p:sp>
        <p:nvSpPr>
          <p:cNvPr id="29" name="PlaceHolder 3"/>
          <p:cNvSpPr>
            <a:spLocks noGrp="1"/>
          </p:cNvSpPr>
          <p:nvPr>
            <p:ph type="body"/>
          </p:nvPr>
        </p:nvSpPr>
        <p:spPr>
          <a:xfrm>
            <a:off x="609480" y="3681720"/>
            <a:ext cx="109724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31"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32"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33"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
        <p:nvSpPr>
          <p:cNvPr id="34" name="PlaceHolder 5"/>
          <p:cNvSpPr>
            <a:spLocks noGrp="1"/>
          </p:cNvSpPr>
          <p:nvPr>
            <p:ph type="body"/>
          </p:nvPr>
        </p:nvSpPr>
        <p:spPr>
          <a:xfrm>
            <a:off x="609480" y="3681720"/>
            <a:ext cx="535428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36"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37"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pic>
        <p:nvPicPr>
          <p:cNvPr id="38" name="Resim 37"/>
          <p:cNvPicPr/>
          <p:nvPr/>
        </p:nvPicPr>
        <p:blipFill>
          <a:blip r:embed="rId2"/>
          <a:stretch>
            <a:fillRect/>
          </a:stretch>
        </p:blipFill>
        <p:spPr>
          <a:xfrm>
            <a:off x="7719840" y="3681360"/>
            <a:ext cx="2377440" cy="1896840"/>
          </a:xfrm>
          <a:prstGeom prst="rect">
            <a:avLst/>
          </a:prstGeom>
          <a:ln>
            <a:noFill/>
          </a:ln>
        </p:spPr>
      </p:pic>
      <p:pic>
        <p:nvPicPr>
          <p:cNvPr id="39" name="Resim 38"/>
          <p:cNvPicPr/>
          <p:nvPr/>
        </p:nvPicPr>
        <p:blipFill>
          <a:blip r:embed="rId2"/>
          <a:stretch>
            <a:fillRect/>
          </a:stretch>
        </p:blipFill>
        <p:spPr>
          <a:xfrm>
            <a:off x="2097720" y="3681360"/>
            <a:ext cx="2377440" cy="1896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45" name="PlaceHolder 2"/>
          <p:cNvSpPr>
            <a:spLocks noGrp="1"/>
          </p:cNvSpPr>
          <p:nvPr>
            <p:ph type="subTitle"/>
          </p:nvPr>
        </p:nvSpPr>
        <p:spPr>
          <a:xfrm>
            <a:off x="609480" y="1604520"/>
            <a:ext cx="109724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609480" y="1604520"/>
            <a:ext cx="109724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49"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50" name="PlaceHolder 3"/>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55" name="PlaceHolder 3"/>
          <p:cNvSpPr>
            <a:spLocks noGrp="1"/>
          </p:cNvSpPr>
          <p:nvPr>
            <p:ph type="body"/>
          </p:nvPr>
        </p:nvSpPr>
        <p:spPr>
          <a:xfrm>
            <a:off x="609480" y="3681720"/>
            <a:ext cx="5354280" cy="1896840"/>
          </a:xfrm>
          <a:prstGeom prst="rect">
            <a:avLst/>
          </a:prstGeom>
        </p:spPr>
        <p:txBody>
          <a:bodyPr wrap="none" lIns="0" tIns="0" rIns="0" bIns="0"/>
          <a:lstStyle/>
          <a:p>
            <a:endParaRPr/>
          </a:p>
        </p:txBody>
      </p:sp>
      <p:sp>
        <p:nvSpPr>
          <p:cNvPr id="56" name="PlaceHolder 4"/>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7" name="PlaceHolder 2"/>
          <p:cNvSpPr>
            <a:spLocks noGrp="1"/>
          </p:cNvSpPr>
          <p:nvPr>
            <p:ph type="subTitle"/>
          </p:nvPr>
        </p:nvSpPr>
        <p:spPr>
          <a:xfrm>
            <a:off x="609480" y="1604520"/>
            <a:ext cx="109724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59"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60"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62"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63"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64" name="PlaceHolder 4"/>
          <p:cNvSpPr>
            <a:spLocks noGrp="1"/>
          </p:cNvSpPr>
          <p:nvPr>
            <p:ph type="body"/>
          </p:nvPr>
        </p:nvSpPr>
        <p:spPr>
          <a:xfrm>
            <a:off x="609480" y="3681720"/>
            <a:ext cx="1097208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609480" y="1604520"/>
            <a:ext cx="10972440" cy="1896840"/>
          </a:xfrm>
          <a:prstGeom prst="rect">
            <a:avLst/>
          </a:prstGeom>
        </p:spPr>
        <p:txBody>
          <a:bodyPr wrap="none" lIns="0" tIns="0" rIns="0" bIns="0"/>
          <a:lstStyle/>
          <a:p>
            <a:endParaRPr/>
          </a:p>
        </p:txBody>
      </p:sp>
      <p:sp>
        <p:nvSpPr>
          <p:cNvPr id="67" name="PlaceHolder 3"/>
          <p:cNvSpPr>
            <a:spLocks noGrp="1"/>
          </p:cNvSpPr>
          <p:nvPr>
            <p:ph type="body"/>
          </p:nvPr>
        </p:nvSpPr>
        <p:spPr>
          <a:xfrm>
            <a:off x="609480" y="3681720"/>
            <a:ext cx="109724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69"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70"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71"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
        <p:nvSpPr>
          <p:cNvPr id="72" name="PlaceHolder 5"/>
          <p:cNvSpPr>
            <a:spLocks noGrp="1"/>
          </p:cNvSpPr>
          <p:nvPr>
            <p:ph type="body"/>
          </p:nvPr>
        </p:nvSpPr>
        <p:spPr>
          <a:xfrm>
            <a:off x="609480" y="3681720"/>
            <a:ext cx="535428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74"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75"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pic>
        <p:nvPicPr>
          <p:cNvPr id="76" name="Resim 75"/>
          <p:cNvPicPr/>
          <p:nvPr/>
        </p:nvPicPr>
        <p:blipFill>
          <a:blip r:embed="rId2"/>
          <a:stretch>
            <a:fillRect/>
          </a:stretch>
        </p:blipFill>
        <p:spPr>
          <a:xfrm>
            <a:off x="7719840" y="3681360"/>
            <a:ext cx="2377440" cy="1896840"/>
          </a:xfrm>
          <a:prstGeom prst="rect">
            <a:avLst/>
          </a:prstGeom>
          <a:ln>
            <a:noFill/>
          </a:ln>
        </p:spPr>
      </p:pic>
      <p:pic>
        <p:nvPicPr>
          <p:cNvPr id="77" name="Resim 76"/>
          <p:cNvPicPr/>
          <p:nvPr/>
        </p:nvPicPr>
        <p:blipFill>
          <a:blip r:embed="rId2"/>
          <a:stretch>
            <a:fillRect/>
          </a:stretch>
        </p:blipFill>
        <p:spPr>
          <a:xfrm>
            <a:off x="2097720" y="3681360"/>
            <a:ext cx="2377440" cy="18968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84" name="PlaceHolder 2"/>
          <p:cNvSpPr>
            <a:spLocks noGrp="1"/>
          </p:cNvSpPr>
          <p:nvPr>
            <p:ph type="subTitle"/>
          </p:nvPr>
        </p:nvSpPr>
        <p:spPr>
          <a:xfrm>
            <a:off x="609480" y="1604520"/>
            <a:ext cx="1097244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86" name="PlaceHolder 2"/>
          <p:cNvSpPr>
            <a:spLocks noGrp="1"/>
          </p:cNvSpPr>
          <p:nvPr>
            <p:ph type="body"/>
          </p:nvPr>
        </p:nvSpPr>
        <p:spPr>
          <a:xfrm>
            <a:off x="609480" y="1604520"/>
            <a:ext cx="1097244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88"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89" name="PlaceHolder 3"/>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9" name="PlaceHolder 2"/>
          <p:cNvSpPr>
            <a:spLocks noGrp="1"/>
          </p:cNvSpPr>
          <p:nvPr>
            <p:ph type="body"/>
          </p:nvPr>
        </p:nvSpPr>
        <p:spPr>
          <a:xfrm>
            <a:off x="609480" y="1604520"/>
            <a:ext cx="1097244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94" name="PlaceHolder 3"/>
          <p:cNvSpPr>
            <a:spLocks noGrp="1"/>
          </p:cNvSpPr>
          <p:nvPr>
            <p:ph type="body"/>
          </p:nvPr>
        </p:nvSpPr>
        <p:spPr>
          <a:xfrm>
            <a:off x="609480" y="3681720"/>
            <a:ext cx="5354280" cy="1896840"/>
          </a:xfrm>
          <a:prstGeom prst="rect">
            <a:avLst/>
          </a:prstGeom>
        </p:spPr>
        <p:txBody>
          <a:bodyPr wrap="none" lIns="0" tIns="0" rIns="0" bIns="0"/>
          <a:lstStyle/>
          <a:p>
            <a:endParaRPr/>
          </a:p>
        </p:txBody>
      </p:sp>
      <p:sp>
        <p:nvSpPr>
          <p:cNvPr id="95" name="PlaceHolder 4"/>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98"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99"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02"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103" name="PlaceHolder 4"/>
          <p:cNvSpPr>
            <a:spLocks noGrp="1"/>
          </p:cNvSpPr>
          <p:nvPr>
            <p:ph type="body"/>
          </p:nvPr>
        </p:nvSpPr>
        <p:spPr>
          <a:xfrm>
            <a:off x="609480" y="3681720"/>
            <a:ext cx="1097208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05" name="PlaceHolder 2"/>
          <p:cNvSpPr>
            <a:spLocks noGrp="1"/>
          </p:cNvSpPr>
          <p:nvPr>
            <p:ph type="body"/>
          </p:nvPr>
        </p:nvSpPr>
        <p:spPr>
          <a:xfrm>
            <a:off x="609480" y="1604520"/>
            <a:ext cx="10972440" cy="1896840"/>
          </a:xfrm>
          <a:prstGeom prst="rect">
            <a:avLst/>
          </a:prstGeom>
        </p:spPr>
        <p:txBody>
          <a:bodyPr wrap="none" lIns="0" tIns="0" rIns="0" bIns="0"/>
          <a:lstStyle/>
          <a:p>
            <a:endParaRPr/>
          </a:p>
        </p:txBody>
      </p:sp>
      <p:sp>
        <p:nvSpPr>
          <p:cNvPr id="106" name="PlaceHolder 3"/>
          <p:cNvSpPr>
            <a:spLocks noGrp="1"/>
          </p:cNvSpPr>
          <p:nvPr>
            <p:ph type="body"/>
          </p:nvPr>
        </p:nvSpPr>
        <p:spPr>
          <a:xfrm>
            <a:off x="609480" y="3681720"/>
            <a:ext cx="1097244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08"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09"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110"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
        <p:nvSpPr>
          <p:cNvPr id="111" name="PlaceHolder 5"/>
          <p:cNvSpPr>
            <a:spLocks noGrp="1"/>
          </p:cNvSpPr>
          <p:nvPr>
            <p:ph type="body"/>
          </p:nvPr>
        </p:nvSpPr>
        <p:spPr>
          <a:xfrm>
            <a:off x="609480" y="3681720"/>
            <a:ext cx="535428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13"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14"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pic>
        <p:nvPicPr>
          <p:cNvPr id="115" name="Resim 114"/>
          <p:cNvPicPr/>
          <p:nvPr/>
        </p:nvPicPr>
        <p:blipFill>
          <a:blip r:embed="rId2"/>
          <a:stretch>
            <a:fillRect/>
          </a:stretch>
        </p:blipFill>
        <p:spPr>
          <a:xfrm>
            <a:off x="7719840" y="3681360"/>
            <a:ext cx="2377440" cy="1896840"/>
          </a:xfrm>
          <a:prstGeom prst="rect">
            <a:avLst/>
          </a:prstGeom>
          <a:ln>
            <a:noFill/>
          </a:ln>
        </p:spPr>
      </p:pic>
      <p:pic>
        <p:nvPicPr>
          <p:cNvPr id="116" name="Resim 115"/>
          <p:cNvPicPr/>
          <p:nvPr/>
        </p:nvPicPr>
        <p:blipFill>
          <a:blip r:embed="rId2"/>
          <a:stretch>
            <a:fillRect/>
          </a:stretch>
        </p:blipFill>
        <p:spPr>
          <a:xfrm>
            <a:off x="2097720" y="3681360"/>
            <a:ext cx="2377440" cy="189684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22" name="PlaceHolder 2"/>
          <p:cNvSpPr>
            <a:spLocks noGrp="1"/>
          </p:cNvSpPr>
          <p:nvPr>
            <p:ph type="subTitle"/>
          </p:nvPr>
        </p:nvSpPr>
        <p:spPr>
          <a:xfrm>
            <a:off x="609480" y="1604520"/>
            <a:ext cx="1097244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24" name="PlaceHolder 2"/>
          <p:cNvSpPr>
            <a:spLocks noGrp="1"/>
          </p:cNvSpPr>
          <p:nvPr>
            <p:ph type="body"/>
          </p:nvPr>
        </p:nvSpPr>
        <p:spPr>
          <a:xfrm>
            <a:off x="609480" y="1604520"/>
            <a:ext cx="109724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1"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12" name="PlaceHolder 3"/>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26"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127" name="PlaceHolder 3"/>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31"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32" name="PlaceHolder 3"/>
          <p:cNvSpPr>
            <a:spLocks noGrp="1"/>
          </p:cNvSpPr>
          <p:nvPr>
            <p:ph type="body"/>
          </p:nvPr>
        </p:nvSpPr>
        <p:spPr>
          <a:xfrm>
            <a:off x="609480" y="3681720"/>
            <a:ext cx="5354280" cy="1896840"/>
          </a:xfrm>
          <a:prstGeom prst="rect">
            <a:avLst/>
          </a:prstGeom>
        </p:spPr>
        <p:txBody>
          <a:bodyPr wrap="none" lIns="0" tIns="0" rIns="0" bIns="0"/>
          <a:lstStyle/>
          <a:p>
            <a:endParaRPr/>
          </a:p>
        </p:txBody>
      </p:sp>
      <p:sp>
        <p:nvSpPr>
          <p:cNvPr id="133" name="PlaceHolder 4"/>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35"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136"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137"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39"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40"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141" name="PlaceHolder 4"/>
          <p:cNvSpPr>
            <a:spLocks noGrp="1"/>
          </p:cNvSpPr>
          <p:nvPr>
            <p:ph type="body"/>
          </p:nvPr>
        </p:nvSpPr>
        <p:spPr>
          <a:xfrm>
            <a:off x="609480" y="3681720"/>
            <a:ext cx="1097208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43" name="PlaceHolder 2"/>
          <p:cNvSpPr>
            <a:spLocks noGrp="1"/>
          </p:cNvSpPr>
          <p:nvPr>
            <p:ph type="body"/>
          </p:nvPr>
        </p:nvSpPr>
        <p:spPr>
          <a:xfrm>
            <a:off x="609480" y="1604520"/>
            <a:ext cx="10972440" cy="1896840"/>
          </a:xfrm>
          <a:prstGeom prst="rect">
            <a:avLst/>
          </a:prstGeom>
        </p:spPr>
        <p:txBody>
          <a:bodyPr wrap="none" lIns="0" tIns="0" rIns="0" bIns="0"/>
          <a:lstStyle/>
          <a:p>
            <a:endParaRPr/>
          </a:p>
        </p:txBody>
      </p:sp>
      <p:sp>
        <p:nvSpPr>
          <p:cNvPr id="144" name="PlaceHolder 3"/>
          <p:cNvSpPr>
            <a:spLocks noGrp="1"/>
          </p:cNvSpPr>
          <p:nvPr>
            <p:ph type="body"/>
          </p:nvPr>
        </p:nvSpPr>
        <p:spPr>
          <a:xfrm>
            <a:off x="609480" y="3681720"/>
            <a:ext cx="1097244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46"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47"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148"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
        <p:nvSpPr>
          <p:cNvPr id="149" name="PlaceHolder 5"/>
          <p:cNvSpPr>
            <a:spLocks noGrp="1"/>
          </p:cNvSpPr>
          <p:nvPr>
            <p:ph type="body"/>
          </p:nvPr>
        </p:nvSpPr>
        <p:spPr>
          <a:xfrm>
            <a:off x="609480" y="3681720"/>
            <a:ext cx="535428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51"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52"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pic>
        <p:nvPicPr>
          <p:cNvPr id="153" name="Resim 152"/>
          <p:cNvPicPr/>
          <p:nvPr/>
        </p:nvPicPr>
        <p:blipFill>
          <a:blip r:embed="rId2"/>
          <a:stretch>
            <a:fillRect/>
          </a:stretch>
        </p:blipFill>
        <p:spPr>
          <a:xfrm>
            <a:off x="7719840" y="3681360"/>
            <a:ext cx="2377440" cy="1896840"/>
          </a:xfrm>
          <a:prstGeom prst="rect">
            <a:avLst/>
          </a:prstGeom>
          <a:ln>
            <a:noFill/>
          </a:ln>
        </p:spPr>
      </p:pic>
      <p:pic>
        <p:nvPicPr>
          <p:cNvPr id="154" name="Resim 153"/>
          <p:cNvPicPr/>
          <p:nvPr/>
        </p:nvPicPr>
        <p:blipFill>
          <a:blip r:embed="rId2"/>
          <a:stretch>
            <a:fillRect/>
          </a:stretch>
        </p:blipFill>
        <p:spPr>
          <a:xfrm>
            <a:off x="2097720" y="3681360"/>
            <a:ext cx="2377440" cy="189684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17" name="PlaceHolder 3"/>
          <p:cNvSpPr>
            <a:spLocks noGrp="1"/>
          </p:cNvSpPr>
          <p:nvPr>
            <p:ph type="body"/>
          </p:nvPr>
        </p:nvSpPr>
        <p:spPr>
          <a:xfrm>
            <a:off x="609480" y="3681720"/>
            <a:ext cx="5354280" cy="1896840"/>
          </a:xfrm>
          <a:prstGeom prst="rect">
            <a:avLst/>
          </a:prstGeom>
        </p:spPr>
        <p:txBody>
          <a:bodyPr wrap="none" lIns="0" tIns="0" rIns="0" bIns="0"/>
          <a:lstStyle/>
          <a:p>
            <a:endParaRPr/>
          </a:p>
        </p:txBody>
      </p:sp>
      <p:sp>
        <p:nvSpPr>
          <p:cNvPr id="18" name="PlaceHolder 4"/>
          <p:cNvSpPr>
            <a:spLocks noGrp="1"/>
          </p:cNvSpPr>
          <p:nvPr>
            <p:ph type="body"/>
          </p:nvPr>
        </p:nvSpPr>
        <p:spPr>
          <a:xfrm>
            <a:off x="6231600" y="1604520"/>
            <a:ext cx="535428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609480" y="1604520"/>
            <a:ext cx="5354280" cy="3977280"/>
          </a:xfrm>
          <a:prstGeom prst="rect">
            <a:avLst/>
          </a:prstGeom>
        </p:spPr>
        <p:txBody>
          <a:bodyPr wrap="none" lIns="0" tIns="0" rIns="0" bIns="0"/>
          <a:lstStyle/>
          <a:p>
            <a:endParaRPr/>
          </a:p>
        </p:txBody>
      </p:sp>
      <p:sp>
        <p:nvSpPr>
          <p:cNvPr id="21"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22" name="PlaceHolder 4"/>
          <p:cNvSpPr>
            <a:spLocks noGrp="1"/>
          </p:cNvSpPr>
          <p:nvPr>
            <p:ph type="body"/>
          </p:nvPr>
        </p:nvSpPr>
        <p:spPr>
          <a:xfrm>
            <a:off x="6231600" y="3681720"/>
            <a:ext cx="535428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609480" y="1604520"/>
            <a:ext cx="5354280" cy="1896840"/>
          </a:xfrm>
          <a:prstGeom prst="rect">
            <a:avLst/>
          </a:prstGeom>
        </p:spPr>
        <p:txBody>
          <a:bodyPr wrap="none" lIns="0" tIns="0" rIns="0" bIns="0"/>
          <a:lstStyle/>
          <a:p>
            <a:endParaRPr/>
          </a:p>
        </p:txBody>
      </p:sp>
      <p:sp>
        <p:nvSpPr>
          <p:cNvPr id="25" name="PlaceHolder 3"/>
          <p:cNvSpPr>
            <a:spLocks noGrp="1"/>
          </p:cNvSpPr>
          <p:nvPr>
            <p:ph type="body"/>
          </p:nvPr>
        </p:nvSpPr>
        <p:spPr>
          <a:xfrm>
            <a:off x="6231600" y="1604520"/>
            <a:ext cx="5354280" cy="1896840"/>
          </a:xfrm>
          <a:prstGeom prst="rect">
            <a:avLst/>
          </a:prstGeom>
        </p:spPr>
        <p:txBody>
          <a:bodyPr wrap="none" lIns="0" tIns="0" rIns="0" bIns="0"/>
          <a:lstStyle/>
          <a:p>
            <a:endParaRPr/>
          </a:p>
        </p:txBody>
      </p:sp>
      <p:sp>
        <p:nvSpPr>
          <p:cNvPr id="26" name="PlaceHolder 4"/>
          <p:cNvSpPr>
            <a:spLocks noGrp="1"/>
          </p:cNvSpPr>
          <p:nvPr>
            <p:ph type="body"/>
          </p:nvPr>
        </p:nvSpPr>
        <p:spPr>
          <a:xfrm>
            <a:off x="609480" y="3681720"/>
            <a:ext cx="1097208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B323"/>
        </a:solidFill>
        <a:effectLst/>
      </p:bgPr>
    </p:bg>
    <p:spTree>
      <p:nvGrpSpPr>
        <p:cNvPr id="1" name=""/>
        <p:cNvGrpSpPr/>
        <p:nvPr/>
      </p:nvGrpSpPr>
      <p:grpSpPr>
        <a:xfrm>
          <a:off x="0" y="0"/>
          <a:ext cx="0" cy="0"/>
          <a:chOff x="0" y="0"/>
          <a:chExt cx="0" cy="0"/>
        </a:xfrm>
      </p:grpSpPr>
      <p:sp>
        <p:nvSpPr>
          <p:cNvPr id="6" name="CustomShape 1"/>
          <p:cNvSpPr/>
          <p:nvPr/>
        </p:nvSpPr>
        <p:spPr>
          <a:xfrm>
            <a:off x="0" y="0"/>
            <a:ext cx="884880" cy="6856920"/>
          </a:xfrm>
          <a:prstGeom prst="rect">
            <a:avLst/>
          </a:prstGeom>
          <a:solidFill>
            <a:srgbClr val="2A1A00"/>
          </a:solidFill>
          <a:ln>
            <a:noFill/>
          </a:ln>
        </p:spPr>
      </p:sp>
      <p:sp>
        <p:nvSpPr>
          <p:cNvPr id="7" name="CustomShape 2"/>
          <p:cNvSpPr/>
          <p:nvPr/>
        </p:nvSpPr>
        <p:spPr>
          <a:xfrm>
            <a:off x="11908440" y="0"/>
            <a:ext cx="282240" cy="6856920"/>
          </a:xfrm>
          <a:prstGeom prst="rect">
            <a:avLst/>
          </a:prstGeom>
          <a:solidFill>
            <a:srgbClr val="F8B323"/>
          </a:solidFill>
          <a:ln w="25560">
            <a:noFill/>
          </a:ln>
        </p:spPr>
      </p:sp>
      <p:sp>
        <p:nvSpPr>
          <p:cNvPr id="2" name="CustomShape 3"/>
          <p:cNvSpPr/>
          <p:nvPr/>
        </p:nvSpPr>
        <p:spPr>
          <a:xfrm>
            <a:off x="3557160" y="631080"/>
            <a:ext cx="5234400" cy="5228280"/>
          </a:xfrm>
          <a:prstGeom prst="rect">
            <a:avLst/>
          </a:prstGeom>
          <a:solidFill>
            <a:srgbClr val="F3F3F2"/>
          </a:solidFill>
          <a:ln>
            <a:noFill/>
          </a:ln>
        </p:spPr>
      </p:sp>
      <p:sp>
        <p:nvSpPr>
          <p:cNvPr id="3" name="CustomShape 4"/>
          <p:cNvSpPr/>
          <p:nvPr/>
        </p:nvSpPr>
        <p:spPr>
          <a:xfrm>
            <a:off x="0" y="0"/>
            <a:ext cx="282240" cy="6856920"/>
          </a:xfrm>
          <a:prstGeom prst="rect">
            <a:avLst/>
          </a:prstGeom>
          <a:solidFill>
            <a:srgbClr val="2A1A00"/>
          </a:solidFill>
          <a:ln w="25560">
            <a:noFill/>
          </a:ln>
        </p:spPr>
      </p:sp>
      <p:sp>
        <p:nvSpPr>
          <p:cNvPr id="4" name="PlaceHolder 5"/>
          <p:cNvSpPr>
            <a:spLocks noGrp="1"/>
          </p:cNvSpPr>
          <p:nvPr>
            <p:ph type="title"/>
          </p:nvPr>
        </p:nvSpPr>
        <p:spPr>
          <a:xfrm>
            <a:off x="609480" y="273600"/>
            <a:ext cx="10972080" cy="1144800"/>
          </a:xfrm>
          <a:prstGeom prst="rect">
            <a:avLst/>
          </a:prstGeom>
        </p:spPr>
        <p:txBody>
          <a:bodyPr wrap="none" lIns="0" tIns="0" rIns="0" bIns="0" anchor="ctr"/>
          <a:lstStyle/>
          <a:p>
            <a:r>
              <a:rPr lang="tr"/>
              <a:t>Kliknij, aby edytować formatı tekstu tytułu</a:t>
            </a:r>
            <a:endParaRPr/>
          </a:p>
        </p:txBody>
      </p:sp>
      <p:sp>
        <p:nvSpPr>
          <p:cNvPr id="5" name="PlaceHolder 6"/>
          <p:cNvSpPr>
            <a:spLocks noGrp="1"/>
          </p:cNvSpPr>
          <p:nvPr>
            <p:ph type="body"/>
          </p:nvPr>
        </p:nvSpPr>
        <p:spPr>
          <a:xfrm>
            <a:off x="609480" y="1604520"/>
            <a:ext cx="10972080" cy="3976920"/>
          </a:xfrm>
          <a:prstGeom prst="rect">
            <a:avLst/>
          </a:prstGeom>
        </p:spPr>
        <p:txBody>
          <a:bodyPr wrap="none" lIns="0" tIns="0" rIns="0" bIns="0"/>
          <a:lstStyle/>
          <a:p>
            <a:pPr>
              <a:buSzPct val="25000"/>
              <a:buFont typeface="StarSymbol"/>
              <a:buChar char=""/>
            </a:pPr>
            <a:r>
              <a:rPr lang="tr"/>
              <a:t>Kliknij, aby edytować format tekstu konspektu</a:t>
            </a:r>
            <a:endParaRPr/>
          </a:p>
          <a:p>
            <a:pPr lvl="1">
              <a:buSzPct val="25000"/>
              <a:buFont typeface="StarSymbol"/>
              <a:buChar char=""/>
            </a:pPr>
            <a:r>
              <a:rPr lang="tr"/>
              <a:t>Drugi poziom konspektu</a:t>
            </a:r>
            <a:endParaRPr/>
          </a:p>
          <a:p>
            <a:pPr lvl="2">
              <a:buSzPct val="25000"/>
              <a:buFont typeface="StarSymbol"/>
              <a:buChar char=""/>
            </a:pPr>
            <a:r>
              <a:rPr lang="tr"/>
              <a:t>Trzeci poziom konspektu</a:t>
            </a:r>
            <a:endParaRPr/>
          </a:p>
          <a:p>
            <a:pPr lvl="3">
              <a:buSzPct val="25000"/>
              <a:buFont typeface="StarSymbol"/>
              <a:buChar char=""/>
            </a:pPr>
            <a:r>
              <a:rPr lang="tr"/>
              <a:t>Czwarty poziom konspektu</a:t>
            </a:r>
            <a:endParaRPr/>
          </a:p>
          <a:p>
            <a:pPr lvl="4">
              <a:buSzPct val="25000"/>
              <a:buFont typeface="StarSymbol"/>
              <a:buChar char=""/>
            </a:pPr>
            <a:r>
              <a:rPr lang="tr"/>
              <a:t>Piąty poziom konspektu</a:t>
            </a:r>
            <a:endParaRPr/>
          </a:p>
          <a:p>
            <a:pPr lvl="5">
              <a:buSzPct val="25000"/>
              <a:buFont typeface="StarSymbol"/>
              <a:buChar char=""/>
            </a:pPr>
            <a:r>
              <a:rPr lang="tr"/>
              <a:t>Szósty poziom konspektu</a:t>
            </a:r>
            <a:endParaRPr/>
          </a:p>
          <a:p>
            <a:pPr lvl="6">
              <a:buSzPct val="25000"/>
              <a:buFont typeface="StarSymbol"/>
              <a:buChar char=""/>
            </a:pPr>
            <a:r>
              <a:rPr lang="tr"/>
              <a:t>Siódmy poziom konspektu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40" name="CustomShape 1"/>
          <p:cNvSpPr/>
          <p:nvPr/>
        </p:nvSpPr>
        <p:spPr>
          <a:xfrm>
            <a:off x="0" y="0"/>
            <a:ext cx="884880" cy="6856920"/>
          </a:xfrm>
          <a:prstGeom prst="rect">
            <a:avLst/>
          </a:prstGeom>
          <a:solidFill>
            <a:srgbClr val="2A1A00"/>
          </a:solidFill>
          <a:ln>
            <a:noFill/>
          </a:ln>
        </p:spPr>
      </p:sp>
      <p:sp>
        <p:nvSpPr>
          <p:cNvPr id="41" name="CustomShape 2"/>
          <p:cNvSpPr/>
          <p:nvPr/>
        </p:nvSpPr>
        <p:spPr>
          <a:xfrm>
            <a:off x="11908440" y="0"/>
            <a:ext cx="282240" cy="6856920"/>
          </a:xfrm>
          <a:prstGeom prst="rect">
            <a:avLst/>
          </a:prstGeom>
          <a:solidFill>
            <a:srgbClr val="F8B323"/>
          </a:solidFill>
          <a:ln w="25560">
            <a:noFill/>
          </a:ln>
        </p:spPr>
      </p:sp>
      <p:sp>
        <p:nvSpPr>
          <p:cNvPr id="42" name="PlaceHolder 3"/>
          <p:cNvSpPr>
            <a:spLocks noGrp="1"/>
          </p:cNvSpPr>
          <p:nvPr>
            <p:ph type="title"/>
          </p:nvPr>
        </p:nvSpPr>
        <p:spPr>
          <a:xfrm>
            <a:off x="609480" y="273600"/>
            <a:ext cx="10972440" cy="1144800"/>
          </a:xfrm>
          <a:prstGeom prst="rect">
            <a:avLst/>
          </a:prstGeom>
        </p:spPr>
        <p:txBody>
          <a:bodyPr wrap="none" lIns="0" tIns="0" rIns="0" bIns="0" anchor="ctr"/>
          <a:lstStyle/>
          <a:p>
            <a:pPr algn="ctr"/>
            <a:r>
              <a:rPr lang="tr"/>
              <a:t>Kliknij, aby edytować formatı tekstu tytułu</a:t>
            </a:r>
            <a:endParaRPr/>
          </a:p>
        </p:txBody>
      </p:sp>
      <p:sp>
        <p:nvSpPr>
          <p:cNvPr id="43" name="PlaceHolder 4"/>
          <p:cNvSpPr>
            <a:spLocks noGrp="1"/>
          </p:cNvSpPr>
          <p:nvPr>
            <p:ph type="body"/>
          </p:nvPr>
        </p:nvSpPr>
        <p:spPr>
          <a:xfrm>
            <a:off x="609480" y="1604520"/>
            <a:ext cx="10972440" cy="3977280"/>
          </a:xfrm>
          <a:prstGeom prst="rect">
            <a:avLst/>
          </a:prstGeom>
        </p:spPr>
        <p:txBody>
          <a:bodyPr wrap="none" lIns="0" tIns="0" rIns="0" bIns="0"/>
          <a:lstStyle/>
          <a:p>
            <a:pPr>
              <a:buSzPct val="25000"/>
              <a:buFont typeface="StarSymbol"/>
              <a:buChar char=""/>
            </a:pPr>
            <a:r>
              <a:rPr lang="tr"/>
              <a:t>Kliknij, aby edytować format tekstu konspektu</a:t>
            </a:r>
            <a:endParaRPr/>
          </a:p>
          <a:p>
            <a:pPr lvl="1">
              <a:buSzPct val="25000"/>
              <a:buFont typeface="StarSymbol"/>
              <a:buChar char=""/>
            </a:pPr>
            <a:r>
              <a:rPr lang="tr"/>
              <a:t>Drugi poziom konspektu</a:t>
            </a:r>
            <a:endParaRPr/>
          </a:p>
          <a:p>
            <a:pPr lvl="2">
              <a:buSzPct val="25000"/>
              <a:buFont typeface="StarSymbol"/>
              <a:buChar char=""/>
            </a:pPr>
            <a:r>
              <a:rPr lang="tr"/>
              <a:t>Trzeci poziom konspektu</a:t>
            </a:r>
            <a:endParaRPr/>
          </a:p>
          <a:p>
            <a:pPr lvl="3">
              <a:buSzPct val="25000"/>
              <a:buFont typeface="StarSymbol"/>
              <a:buChar char=""/>
            </a:pPr>
            <a:r>
              <a:rPr lang="tr"/>
              <a:t>Czwarty poziom konspektu</a:t>
            </a:r>
            <a:endParaRPr/>
          </a:p>
          <a:p>
            <a:pPr lvl="4">
              <a:buSzPct val="25000"/>
              <a:buFont typeface="StarSymbol"/>
              <a:buChar char=""/>
            </a:pPr>
            <a:r>
              <a:rPr lang="tr"/>
              <a:t>Piąty poziom konspektu</a:t>
            </a:r>
            <a:endParaRPr/>
          </a:p>
          <a:p>
            <a:pPr lvl="5">
              <a:buSzPct val="25000"/>
              <a:buFont typeface="StarSymbol"/>
              <a:buChar char=""/>
            </a:pPr>
            <a:r>
              <a:rPr lang="tr"/>
              <a:t>Szósty poziom konspektu</a:t>
            </a:r>
            <a:endParaRPr/>
          </a:p>
          <a:p>
            <a:pPr lvl="6">
              <a:buSzPct val="25000"/>
              <a:buFont typeface="StarSymbol"/>
              <a:buChar char=""/>
            </a:pPr>
            <a:r>
              <a:rPr lang="tr"/>
              <a:t>Siódmy poziom konspektu</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78" name="CustomShape 1"/>
          <p:cNvSpPr/>
          <p:nvPr/>
        </p:nvSpPr>
        <p:spPr>
          <a:xfrm>
            <a:off x="0" y="0"/>
            <a:ext cx="884880" cy="6856920"/>
          </a:xfrm>
          <a:prstGeom prst="rect">
            <a:avLst/>
          </a:prstGeom>
          <a:solidFill>
            <a:srgbClr val="2A1A00"/>
          </a:solidFill>
          <a:ln>
            <a:noFill/>
          </a:ln>
        </p:spPr>
      </p:sp>
      <p:sp>
        <p:nvSpPr>
          <p:cNvPr id="79" name="CustomShape 2"/>
          <p:cNvSpPr/>
          <p:nvPr/>
        </p:nvSpPr>
        <p:spPr>
          <a:xfrm>
            <a:off x="11908440" y="0"/>
            <a:ext cx="282240" cy="6856920"/>
          </a:xfrm>
          <a:prstGeom prst="rect">
            <a:avLst/>
          </a:prstGeom>
          <a:solidFill>
            <a:srgbClr val="F8B323"/>
          </a:solidFill>
          <a:ln w="25560">
            <a:noFill/>
          </a:ln>
        </p:spPr>
      </p:sp>
      <p:sp>
        <p:nvSpPr>
          <p:cNvPr id="80" name="PlaceHolder 3"/>
          <p:cNvSpPr>
            <a:spLocks noGrp="1"/>
          </p:cNvSpPr>
          <p:nvPr>
            <p:ph type="title"/>
          </p:nvPr>
        </p:nvSpPr>
        <p:spPr>
          <a:xfrm>
            <a:off x="609480" y="273600"/>
            <a:ext cx="10972080" cy="1144800"/>
          </a:xfrm>
          <a:prstGeom prst="rect">
            <a:avLst/>
          </a:prstGeom>
        </p:spPr>
        <p:txBody>
          <a:bodyPr wrap="none" lIns="0" tIns="0" rIns="0" bIns="0" anchor="ctr"/>
          <a:lstStyle/>
          <a:p>
            <a:r>
              <a:rPr lang="tr"/>
              <a:t>Kliknij, aby edytować formatı tekstu tytułu</a:t>
            </a:r>
            <a:endParaRPr/>
          </a:p>
        </p:txBody>
      </p:sp>
      <p:sp>
        <p:nvSpPr>
          <p:cNvPr id="81" name="PlaceHolder 4"/>
          <p:cNvSpPr>
            <a:spLocks noGrp="1"/>
          </p:cNvSpPr>
          <p:nvPr>
            <p:ph type="body"/>
          </p:nvPr>
        </p:nvSpPr>
        <p:spPr>
          <a:xfrm>
            <a:off x="609480" y="1604520"/>
            <a:ext cx="5353920" cy="3976920"/>
          </a:xfrm>
          <a:prstGeom prst="rect">
            <a:avLst/>
          </a:prstGeom>
        </p:spPr>
        <p:txBody>
          <a:bodyPr wrap="none" lIns="0" tIns="0" rIns="0" bIns="0"/>
          <a:lstStyle/>
          <a:p>
            <a:pPr>
              <a:buSzPct val="25000"/>
              <a:buFont typeface="StarSymbol"/>
              <a:buChar char=""/>
            </a:pPr>
            <a:r>
              <a:rPr lang="tr"/>
              <a:t>Kliknij, aby edytować format tekstu konspektu</a:t>
            </a:r>
            <a:endParaRPr/>
          </a:p>
          <a:p>
            <a:pPr lvl="1">
              <a:buSzPct val="25000"/>
              <a:buFont typeface="StarSymbol"/>
              <a:buChar char=""/>
            </a:pPr>
            <a:r>
              <a:rPr lang="tr"/>
              <a:t>Drugi poziom konspektu</a:t>
            </a:r>
            <a:endParaRPr/>
          </a:p>
          <a:p>
            <a:pPr lvl="2">
              <a:buSzPct val="25000"/>
              <a:buFont typeface="StarSymbol"/>
              <a:buChar char=""/>
            </a:pPr>
            <a:r>
              <a:rPr lang="tr"/>
              <a:t>Trzeci poziom konspektu</a:t>
            </a:r>
            <a:endParaRPr/>
          </a:p>
          <a:p>
            <a:pPr lvl="3">
              <a:buSzPct val="25000"/>
              <a:buFont typeface="StarSymbol"/>
              <a:buChar char=""/>
            </a:pPr>
            <a:r>
              <a:rPr lang="tr"/>
              <a:t>Czwarty poziom konspektu</a:t>
            </a:r>
            <a:endParaRPr/>
          </a:p>
          <a:p>
            <a:pPr lvl="4">
              <a:buSzPct val="25000"/>
              <a:buFont typeface="StarSymbol"/>
              <a:buChar char=""/>
            </a:pPr>
            <a:r>
              <a:rPr lang="tr"/>
              <a:t>Piąty poziom konspektu</a:t>
            </a:r>
            <a:endParaRPr/>
          </a:p>
          <a:p>
            <a:pPr lvl="5">
              <a:buSzPct val="25000"/>
              <a:buFont typeface="StarSymbol"/>
              <a:buChar char=""/>
            </a:pPr>
            <a:r>
              <a:rPr lang="tr"/>
              <a:t>Szósty poziom konspektu</a:t>
            </a:r>
            <a:endParaRPr/>
          </a:p>
          <a:p>
            <a:pPr lvl="6">
              <a:buSzPct val="25000"/>
              <a:buFont typeface="StarSymbol"/>
              <a:buChar char=""/>
            </a:pPr>
            <a:r>
              <a:rPr lang="tr"/>
              <a:t>Siódmy poziom konspektu</a:t>
            </a:r>
            <a:endParaRPr/>
          </a:p>
        </p:txBody>
      </p:sp>
      <p:sp>
        <p:nvSpPr>
          <p:cNvPr id="82" name="PlaceHolder 5"/>
          <p:cNvSpPr>
            <a:spLocks noGrp="1"/>
          </p:cNvSpPr>
          <p:nvPr>
            <p:ph type="body"/>
          </p:nvPr>
        </p:nvSpPr>
        <p:spPr>
          <a:xfrm>
            <a:off x="6231600" y="1604520"/>
            <a:ext cx="5353920" cy="3976920"/>
          </a:xfrm>
          <a:prstGeom prst="rect">
            <a:avLst/>
          </a:prstGeom>
        </p:spPr>
        <p:txBody>
          <a:bodyPr wrap="none" lIns="0" tIns="0" rIns="0" bIns="0"/>
          <a:lstStyle/>
          <a:p>
            <a:pPr>
              <a:buSzPct val="25000"/>
              <a:buFont typeface="StarSymbol"/>
              <a:buChar char=""/>
            </a:pPr>
            <a:r>
              <a:rPr lang="tr"/>
              <a:t>Kliknij, aby edytować format tekstu konspektu</a:t>
            </a:r>
            <a:endParaRPr/>
          </a:p>
          <a:p>
            <a:pPr lvl="1">
              <a:buSzPct val="25000"/>
              <a:buFont typeface="StarSymbol"/>
              <a:buChar char=""/>
            </a:pPr>
            <a:r>
              <a:rPr lang="tr"/>
              <a:t>Drugi poziom konspektu</a:t>
            </a:r>
            <a:endParaRPr/>
          </a:p>
          <a:p>
            <a:pPr lvl="2">
              <a:buSzPct val="25000"/>
              <a:buFont typeface="StarSymbol"/>
              <a:buChar char=""/>
            </a:pPr>
            <a:r>
              <a:rPr lang="tr"/>
              <a:t>Trzeci poziom konspektu</a:t>
            </a:r>
            <a:endParaRPr/>
          </a:p>
          <a:p>
            <a:pPr lvl="3">
              <a:buSzPct val="25000"/>
              <a:buFont typeface="StarSymbol"/>
              <a:buChar char=""/>
            </a:pPr>
            <a:r>
              <a:rPr lang="tr"/>
              <a:t>Czwarty poziom konspektu</a:t>
            </a:r>
            <a:endParaRPr/>
          </a:p>
          <a:p>
            <a:pPr lvl="4">
              <a:buSzPct val="25000"/>
              <a:buFont typeface="StarSymbol"/>
              <a:buChar char=""/>
            </a:pPr>
            <a:r>
              <a:rPr lang="tr"/>
              <a:t>Piąty poziom konspektu</a:t>
            </a:r>
            <a:endParaRPr/>
          </a:p>
          <a:p>
            <a:pPr lvl="5">
              <a:buSzPct val="25000"/>
              <a:buFont typeface="StarSymbol"/>
              <a:buChar char=""/>
            </a:pPr>
            <a:r>
              <a:rPr lang="tr"/>
              <a:t>Szósty poziom konspektu</a:t>
            </a:r>
            <a:endParaRPr/>
          </a:p>
          <a:p>
            <a:pPr lvl="6">
              <a:buSzPct val="25000"/>
              <a:buFont typeface="StarSymbol"/>
              <a:buChar char=""/>
            </a:pPr>
            <a:r>
              <a:rPr lang="tr"/>
              <a:t>Siódmy poziom konspektu</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117" name="CustomShape 1"/>
          <p:cNvSpPr/>
          <p:nvPr/>
        </p:nvSpPr>
        <p:spPr>
          <a:xfrm>
            <a:off x="0" y="0"/>
            <a:ext cx="884880" cy="6856920"/>
          </a:xfrm>
          <a:prstGeom prst="rect">
            <a:avLst/>
          </a:prstGeom>
          <a:solidFill>
            <a:srgbClr val="2A1A00"/>
          </a:solidFill>
          <a:ln>
            <a:noFill/>
          </a:ln>
        </p:spPr>
      </p:sp>
      <p:sp>
        <p:nvSpPr>
          <p:cNvPr id="118" name="CustomShape 2"/>
          <p:cNvSpPr/>
          <p:nvPr/>
        </p:nvSpPr>
        <p:spPr>
          <a:xfrm>
            <a:off x="11908440" y="0"/>
            <a:ext cx="282240" cy="6856920"/>
          </a:xfrm>
          <a:prstGeom prst="rect">
            <a:avLst/>
          </a:prstGeom>
          <a:solidFill>
            <a:srgbClr val="F8B323"/>
          </a:solidFill>
          <a:ln w="25560">
            <a:noFill/>
          </a:ln>
        </p:spPr>
      </p:sp>
      <p:sp>
        <p:nvSpPr>
          <p:cNvPr id="119" name="PlaceHolder 3"/>
          <p:cNvSpPr>
            <a:spLocks noGrp="1"/>
          </p:cNvSpPr>
          <p:nvPr>
            <p:ph type="title"/>
          </p:nvPr>
        </p:nvSpPr>
        <p:spPr>
          <a:xfrm>
            <a:off x="609480" y="273600"/>
            <a:ext cx="10972080" cy="1144800"/>
          </a:xfrm>
          <a:prstGeom prst="rect">
            <a:avLst/>
          </a:prstGeom>
        </p:spPr>
        <p:txBody>
          <a:bodyPr wrap="none" lIns="0" tIns="0" rIns="0" bIns="0" anchor="ctr"/>
          <a:lstStyle/>
          <a:p>
            <a:r>
              <a:rPr lang="tr"/>
              <a:t>Kliknij, aby edytować formatı tekstu tytułu</a:t>
            </a:r>
            <a:endParaRPr/>
          </a:p>
        </p:txBody>
      </p:sp>
      <p:sp>
        <p:nvSpPr>
          <p:cNvPr id="120" name="PlaceHolder 4"/>
          <p:cNvSpPr>
            <a:spLocks noGrp="1"/>
          </p:cNvSpPr>
          <p:nvPr>
            <p:ph type="body"/>
          </p:nvPr>
        </p:nvSpPr>
        <p:spPr>
          <a:xfrm>
            <a:off x="609480" y="1604520"/>
            <a:ext cx="10972080" cy="3976920"/>
          </a:xfrm>
          <a:prstGeom prst="rect">
            <a:avLst/>
          </a:prstGeom>
        </p:spPr>
        <p:txBody>
          <a:bodyPr wrap="none" lIns="0" tIns="0" rIns="0" bIns="0"/>
          <a:lstStyle/>
          <a:p>
            <a:pPr>
              <a:buSzPct val="25000"/>
              <a:buFont typeface="StarSymbol"/>
              <a:buChar char=""/>
            </a:pPr>
            <a:r>
              <a:rPr lang="tr"/>
              <a:t>Kliknij, aby edytować format tekstu konspektu</a:t>
            </a:r>
            <a:endParaRPr/>
          </a:p>
          <a:p>
            <a:pPr lvl="1">
              <a:buSzPct val="25000"/>
              <a:buFont typeface="StarSymbol"/>
              <a:buChar char=""/>
            </a:pPr>
            <a:r>
              <a:rPr lang="tr"/>
              <a:t>Drugi poziom konspektu</a:t>
            </a:r>
            <a:endParaRPr/>
          </a:p>
          <a:p>
            <a:pPr lvl="2">
              <a:buSzPct val="25000"/>
              <a:buFont typeface="StarSymbol"/>
              <a:buChar char=""/>
            </a:pPr>
            <a:r>
              <a:rPr lang="tr"/>
              <a:t>Trzeci poziom konspektu</a:t>
            </a:r>
            <a:endParaRPr/>
          </a:p>
          <a:p>
            <a:pPr lvl="3">
              <a:buSzPct val="25000"/>
              <a:buFont typeface="StarSymbol"/>
              <a:buChar char=""/>
            </a:pPr>
            <a:r>
              <a:rPr lang="tr"/>
              <a:t>Czwarty poziom konspektu</a:t>
            </a:r>
            <a:endParaRPr/>
          </a:p>
          <a:p>
            <a:pPr lvl="4">
              <a:buSzPct val="25000"/>
              <a:buFont typeface="StarSymbol"/>
              <a:buChar char=""/>
            </a:pPr>
            <a:r>
              <a:rPr lang="tr"/>
              <a:t>Piąty poziom konspektu</a:t>
            </a:r>
            <a:endParaRPr/>
          </a:p>
          <a:p>
            <a:pPr lvl="5">
              <a:buSzPct val="25000"/>
              <a:buFont typeface="StarSymbol"/>
              <a:buChar char=""/>
            </a:pPr>
            <a:r>
              <a:rPr lang="tr"/>
              <a:t>Szósty poziom konspektu</a:t>
            </a:r>
            <a:endParaRPr/>
          </a:p>
          <a:p>
            <a:pPr lvl="6">
              <a:buSzPct val="25000"/>
              <a:buFont typeface="StarSymbol"/>
              <a:buChar char=""/>
            </a:pPr>
            <a:r>
              <a:rPr lang="tr"/>
              <a:t>Siódmy poziom konspektu</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polskieradio.pl/18/4775/Artykul/2707563,Zooterapia-Nazdrowie?fbclid=IwAR1gH5Upgb0qtfUphkJnow9BIoG7vq_lLkn5HVZhHZDYf0tlajOmiLgCXHQ" TargetMode="External"/><Relationship Id="rId2" Type="http://schemas.openxmlformats.org/officeDocument/2006/relationships/hyperlink" Target="https://www.youtube.com/watch?v=BRrRYoBukVQ" TargetMode="Externa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5eyZP5Uv6qY" TargetMode="Externa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youtu.be/czZUFNhBJAo" TargetMode="Externa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youtube.com/watch?v=LJFvqBL2Z1w" TargetMode="External"/><Relationship Id="rId7"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8.xml"/><Relationship Id="rId6" Type="http://schemas.openxmlformats.org/officeDocument/2006/relationships/hyperlink" Target="https://www.youtube.com/watch?v=nI7ZYbNWFlI%22%20\t%20%22_blank%2200d0c9ea79f9bace118c8200aa004ba90b0200000083000000070000005f0062006c0061006e006b000000e0c9ea79f9bace118c8200aa004ba90b70000000680074007400700073003a002f002f007700770077002e0079006f00750074007500620065002e0063006f006d002f00770061007400630068003f0076003d006e00490037005a00590062004e00570046006c0049000000795881f43b1d7f48af2c825dc485276300000000a5ab000" TargetMode="External"/><Relationship Id="rId5" Type="http://schemas.openxmlformats.org/officeDocument/2006/relationships/hyperlink" Target="https://www.youtube.com/watch?v=LEwBkwPSP9s%22%20\t%20%22_blank%2200d0c9ea79f9bace118c8200aa004ba90b0200000083000000070000005f0062006c0061006e006b000000e0c9ea79f9bace118c8200aa004ba90b70000000680074007400700073003a002f002f007700770077002e0079006f00750074007500620065002e0063006f006d002f00770061007400630068003f0076003d004c004500770042006b007700500053005000390073000000795881f43b1d7f48af2c825dc485276300000000a5ab000" TargetMode="External"/><Relationship Id="rId4" Type="http://schemas.openxmlformats.org/officeDocument/2006/relationships/hyperlink" Target="https://www.youtube.com/watch?v=Goqp9wKRw4A%22%20\t%20%22_blank%2200d0c9ea79f9bace118c8200aa004ba90b0200000083000000070000005f0062006c0061006e006b000000e0c9ea79f9bace118c8200aa004ba90b70000000680074007400700073003a002f002f007700770077002e0079006f00750074007500620065002e0063006f006d002f00770061007400630068003f0076003d0047006f0071007000390077004b0052007700340041000000795881f43b1d7f48af2c825dc485276300000000a5ab000" TargetMode="External"/><Relationship Id="rId9"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lBIUNm70YtE" TargetMode="Externa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8" Type="http://schemas.openxmlformats.org/officeDocument/2006/relationships/hyperlink" Target="https://portalzdrowiadziecka.pl/index.php/video/terapia-poprzez-muzyke/" TargetMode="External"/><Relationship Id="rId3" Type="http://schemas.openxmlformats.org/officeDocument/2006/relationships/hyperlink" Target="http://www.zwierzetaludziom.pl/" TargetMode="External"/><Relationship Id="rId7" Type="http://schemas.openxmlformats.org/officeDocument/2006/relationships/hyperlink" Target="http://www.delfinoterapia.net.pl/" TargetMode="External"/><Relationship Id="rId2" Type="http://schemas.openxmlformats.org/officeDocument/2006/relationships/hyperlink" Target="http://www.animaloterapia.eu/6-polskie-stowarzyszenie-hodowcow-oslow/" TargetMode="External"/><Relationship Id="rId1" Type="http://schemas.openxmlformats.org/officeDocument/2006/relationships/slideLayout" Target="../slideLayouts/slideLayout13.xml"/><Relationship Id="rId6" Type="http://schemas.openxmlformats.org/officeDocument/2006/relationships/hyperlink" Target="http://www.pettherapysociety.com/" TargetMode="External"/><Relationship Id="rId5" Type="http://schemas.openxmlformats.org/officeDocument/2006/relationships/hyperlink" Target="http://www.pthip.org.pl/" TargetMode="External"/><Relationship Id="rId4" Type="http://schemas.openxmlformats.org/officeDocument/2006/relationships/hyperlink" Target="http://www.kynoterapia.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portal.abczdrowie.pl/rehabilitacja-dzieci-z-autyzmem" TargetMode="External"/><Relationship Id="rId2" Type="http://schemas.openxmlformats.org/officeDocument/2006/relationships/hyperlink" Target="https://parenting.pl/autystyczny-chlopiec-w-podrozy-zachowanie-zalogi-wzrusza" TargetMode="External"/><Relationship Id="rId1" Type="http://schemas.openxmlformats.org/officeDocument/2006/relationships/slideLayout" Target="../slideLayouts/slideLayout13.xml"/><Relationship Id="rId5" Type="http://schemas.openxmlformats.org/officeDocument/2006/relationships/hyperlink" Target="https://www.instytutaroma.pl/top-10-olejkow-eterycznych-dla-autystow/" TargetMode="External"/><Relationship Id="rId4" Type="http://schemas.openxmlformats.org/officeDocument/2006/relationships/hyperlink" Target="https://cordis.europa.eu/article/id/123847-teaching-robots-how-to-interact-with-children-with-autism/p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amaniezawszebylamama.pl/index.php/film?lang=p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3577320" y="513360"/>
            <a:ext cx="5260680" cy="5464800"/>
          </a:xfrm>
          <a:prstGeom prst="rect">
            <a:avLst/>
          </a:prstGeom>
          <a:noFill/>
          <a:ln>
            <a:noFill/>
          </a:ln>
        </p:spPr>
        <p:txBody>
          <a:bodyPr lIns="90000" tIns="45000" rIns="90000" bIns="45000" anchor="ctr"/>
          <a:lstStyle/>
          <a:p>
            <a:r>
              <a:rPr lang="tr" b="1" dirty="0">
                <a:solidFill>
                  <a:srgbClr val="00B050"/>
                </a:solidFill>
                <a:latin typeface="Calibri"/>
              </a:rPr>
              <a:t>Tasarım</a:t>
            </a:r>
            <a:endParaRPr dirty="0"/>
          </a:p>
          <a:p>
            <a:r>
              <a:rPr lang="tr" b="1" dirty="0">
                <a:solidFill>
                  <a:srgbClr val="00B050"/>
                </a:solidFill>
                <a:latin typeface="Calibri"/>
              </a:rPr>
              <a:t>"</a:t>
            </a:r>
            <a:r>
              <a:rPr lang="tr" b="1" dirty="0" smtClean="0">
                <a:solidFill>
                  <a:srgbClr val="00B050"/>
                </a:solidFill>
                <a:latin typeface="Calibri"/>
              </a:rPr>
              <a:t>EliSE"</a:t>
            </a:r>
            <a:endParaRPr dirty="0"/>
          </a:p>
          <a:p>
            <a:r>
              <a:rPr lang="tr" b="1" dirty="0">
                <a:solidFill>
                  <a:srgbClr val="00B050"/>
                </a:solidFill>
                <a:latin typeface="Calibri"/>
              </a:rPr>
              <a:t> </a:t>
            </a:r>
            <a:endParaRPr dirty="0"/>
          </a:p>
          <a:p>
            <a:r>
              <a:rPr lang="tr" b="1" dirty="0">
                <a:solidFill>
                  <a:srgbClr val="00B050"/>
                </a:solidFill>
                <a:latin typeface="Calibri"/>
              </a:rPr>
              <a:t>Ders</a:t>
            </a:r>
            <a:endParaRPr dirty="0"/>
          </a:p>
          <a:p>
            <a:r>
              <a:rPr lang="tr" b="1" dirty="0">
                <a:solidFill>
                  <a:srgbClr val="00B050"/>
                </a:solidFill>
                <a:latin typeface="Calibri"/>
              </a:rPr>
              <a:t>Engelli çocuklarla aile seyahati</a:t>
            </a:r>
            <a:endParaRPr dirty="0"/>
          </a:p>
          <a:p>
            <a:endParaRPr dirty="0"/>
          </a:p>
          <a:p>
            <a:r>
              <a:rPr lang="tr" b="1" dirty="0">
                <a:solidFill>
                  <a:srgbClr val="00B050"/>
                </a:solidFill>
                <a:latin typeface="Calibri"/>
              </a:rPr>
              <a:t>araç seti</a:t>
            </a:r>
            <a:endParaRPr dirty="0"/>
          </a:p>
          <a:p>
            <a:r>
              <a:rPr lang="tr" b="1" dirty="0">
                <a:solidFill>
                  <a:srgbClr val="00B050"/>
                </a:solidFill>
                <a:latin typeface="Calibri"/>
              </a:rPr>
              <a:t>Ebeveynler için özel araç</a:t>
            </a:r>
            <a:endParaRPr dirty="0"/>
          </a:p>
          <a:p>
            <a:endParaRPr dirty="0"/>
          </a:p>
          <a:p>
            <a:r>
              <a:rPr lang="tr" b="1" dirty="0">
                <a:solidFill>
                  <a:srgbClr val="00B050"/>
                </a:solidFill>
                <a:latin typeface="Calibri"/>
              </a:rPr>
              <a:t>Orijinal proje "KOM"</a:t>
            </a:r>
            <a:endParaRPr dirty="0"/>
          </a:p>
          <a:p>
            <a:r>
              <a:rPr lang="tr-TR" b="1" dirty="0" smtClean="0">
                <a:solidFill>
                  <a:srgbClr val="00B050"/>
                </a:solidFill>
                <a:latin typeface="Calibri"/>
              </a:rPr>
              <a:t>"KORCZAKOWSKA </a:t>
            </a:r>
            <a:r>
              <a:rPr lang="tr-TR" b="1" dirty="0">
                <a:solidFill>
                  <a:srgbClr val="00B050"/>
                </a:solidFill>
                <a:latin typeface="Calibri"/>
              </a:rPr>
              <a:t>DREAM CARE "</a:t>
            </a:r>
          </a:p>
        </p:txBody>
      </p:sp>
      <p:pic>
        <p:nvPicPr>
          <p:cNvPr id="156" name="Picture 7"/>
          <p:cNvPicPr/>
          <p:nvPr/>
        </p:nvPicPr>
        <p:blipFill>
          <a:blip r:embed="rId2"/>
          <a:stretch>
            <a:fillRect/>
          </a:stretch>
        </p:blipFill>
        <p:spPr>
          <a:xfrm>
            <a:off x="10327320" y="311040"/>
            <a:ext cx="1637280" cy="1237320"/>
          </a:xfrm>
          <a:prstGeom prst="rect">
            <a:avLst/>
          </a:prstGeom>
          <a:ln>
            <a:noFill/>
          </a:ln>
        </p:spPr>
      </p:pic>
      <p:pic>
        <p:nvPicPr>
          <p:cNvPr id="157" name="Picture 2"/>
          <p:cNvPicPr/>
          <p:nvPr/>
        </p:nvPicPr>
        <p:blipFill>
          <a:blip r:embed="rId3"/>
          <a:stretch>
            <a:fillRect/>
          </a:stretch>
        </p:blipFill>
        <p:spPr>
          <a:xfrm>
            <a:off x="9519480" y="5705640"/>
            <a:ext cx="2409480" cy="862920"/>
          </a:xfrm>
          <a:prstGeom prst="rect">
            <a:avLst/>
          </a:prstGeom>
          <a:ln>
            <a:noFill/>
          </a:ln>
        </p:spPr>
      </p:pic>
      <p:pic>
        <p:nvPicPr>
          <p:cNvPr id="158" name="Obraz 5"/>
          <p:cNvPicPr/>
          <p:nvPr/>
        </p:nvPicPr>
        <p:blipFill>
          <a:blip r:embed="rId4"/>
          <a:stretch>
            <a:fillRect/>
          </a:stretch>
        </p:blipFill>
        <p:spPr>
          <a:xfrm>
            <a:off x="448920" y="288360"/>
            <a:ext cx="2722680" cy="997560"/>
          </a:xfrm>
          <a:prstGeom prst="rect">
            <a:avLst/>
          </a:prstGeom>
          <a:ln>
            <a:noFill/>
          </a:ln>
        </p:spPr>
      </p:pic>
      <p:pic>
        <p:nvPicPr>
          <p:cNvPr id="159" name="Obraz 7"/>
          <p:cNvPicPr/>
          <p:nvPr/>
        </p:nvPicPr>
        <p:blipFill>
          <a:blip r:embed="rId5"/>
          <a:stretch>
            <a:fillRect/>
          </a:stretch>
        </p:blipFill>
        <p:spPr>
          <a:xfrm>
            <a:off x="448920" y="4997160"/>
            <a:ext cx="1639080" cy="1639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93" name="CustomShape 2"/>
          <p:cNvSpPr/>
          <p:nvPr/>
        </p:nvSpPr>
        <p:spPr>
          <a:xfrm>
            <a:off x="996480" y="1454760"/>
            <a:ext cx="5389560" cy="523296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Karol'un annesi Kasia Lefanowicz tarafından hippoterapi şu şekilde görülüyor:</a:t>
            </a:r>
            <a:endParaRPr/>
          </a:p>
          <a:p>
            <a:pPr>
              <a:lnSpc>
                <a:spcPct val="107000"/>
              </a:lnSpc>
            </a:pPr>
            <a:r>
              <a:rPr lang="tr">
                <a:solidFill>
                  <a:srgbClr val="595959"/>
                </a:solidFill>
                <a:latin typeface="Calibri"/>
                <a:ea typeface="Calibri"/>
              </a:rPr>
              <a:t>Karol'un annesinin yaptığı açıklamaya bağlantı:</a:t>
            </a:r>
            <a:endParaRPr/>
          </a:p>
          <a:p>
            <a:pPr>
              <a:lnSpc>
                <a:spcPct val="107000"/>
              </a:lnSpc>
            </a:pPr>
            <a:r>
              <a:rPr lang="tr" u="sng">
                <a:solidFill>
                  <a:srgbClr val="595959"/>
                </a:solidFill>
                <a:latin typeface="Calibri"/>
                <a:ea typeface="Calibri"/>
                <a:hlinkClick r:id="rId2"/>
              </a:rPr>
              <a:t>https://www.youtube.com/watch?v=BRrRYoBukVQ</a:t>
            </a:r>
            <a:endParaRPr/>
          </a:p>
          <a:p>
            <a:pPr>
              <a:lnSpc>
                <a:spcPct val="107000"/>
              </a:lnSpc>
            </a:pPr>
            <a:endParaRPr/>
          </a:p>
          <a:p>
            <a:pPr>
              <a:lnSpc>
                <a:spcPct val="107000"/>
              </a:lnSpc>
            </a:pPr>
            <a:r>
              <a:rPr lang="tr">
                <a:solidFill>
                  <a:srgbClr val="595959"/>
                </a:solidFill>
                <a:latin typeface="Calibri"/>
                <a:ea typeface="Calibri"/>
              </a:rPr>
              <a:t>Diğer ebeveynlerin tatillerde hipoterapinin etkisi hakkındaki görüşleri "Engelli çocukları olan ailelerin seyahat etmedeki sosyal engeller" filminde bulunabilir. (Bu e-postadaki ilk bağlantı)</a:t>
            </a:r>
            <a:endParaRPr/>
          </a:p>
          <a:p>
            <a:pPr>
              <a:lnSpc>
                <a:spcPct val="107000"/>
              </a:lnSpc>
            </a:pPr>
            <a:r>
              <a:rPr lang="tr">
                <a:solidFill>
                  <a:srgbClr val="595959"/>
                </a:solidFill>
                <a:latin typeface="Calibri"/>
                <a:ea typeface="Calibri"/>
              </a:rPr>
              <a:t>Çocuklara yönelik, bir çocuğun gözünden görülen ve onları hayvan doktorlarının büyülü dünyasıyla tanıştıran hayvan terapisi hakkında eğitici bir yayının bağlantısı:</a:t>
            </a:r>
            <a:endParaRPr/>
          </a:p>
          <a:p>
            <a:pPr>
              <a:lnSpc>
                <a:spcPct val="107000"/>
              </a:lnSpc>
            </a:pPr>
            <a:r>
              <a:rPr lang="tr" u="sng">
                <a:solidFill>
                  <a:srgbClr val="595959"/>
                </a:solidFill>
                <a:latin typeface="Calibri"/>
                <a:ea typeface="Calibri"/>
                <a:hlinkClick r:id="rId3"/>
              </a:rPr>
              <a:t>https://www.polskieradio.pl/18/4775/Artykul/2707563,Zooterapia-Nazdrowie?fbclid=IwAR1gH5Upgb0qtfUphkJnow9BIoG7vq_lLkn5HVZhHZDYf0tlajOmiLgCXHQ</a:t>
            </a:r>
            <a:endParaRPr/>
          </a:p>
        </p:txBody>
      </p:sp>
      <p:sp>
        <p:nvSpPr>
          <p:cNvPr id="194" name="CustomShape 3"/>
          <p:cNvSpPr/>
          <p:nvPr/>
        </p:nvSpPr>
        <p:spPr>
          <a:xfrm>
            <a:off x="6387120" y="1454760"/>
            <a:ext cx="5060520" cy="4449600"/>
          </a:xfrm>
          <a:prstGeom prst="rect">
            <a:avLst/>
          </a:prstGeom>
          <a:noFill/>
          <a:ln>
            <a:noFill/>
          </a:ln>
        </p:spPr>
        <p:txBody>
          <a:bodyPr lIns="90000" tIns="45000" rIns="90000" bIns="45000"/>
          <a:lstStyle/>
          <a:p>
            <a:pPr>
              <a:lnSpc>
                <a:spcPct val="107000"/>
              </a:lnSpc>
            </a:pPr>
            <a:r>
              <a:rPr lang="tr" dirty="0">
                <a:solidFill>
                  <a:srgbClr val="595959"/>
                </a:solidFill>
                <a:latin typeface="Calibri"/>
                <a:ea typeface="Calibri"/>
              </a:rPr>
              <a:t>Tarım turizmi seçeneklerinde etrafımız hayvanlarla çevrili, bu da terapinin olumlu etkilerini güçlendiriyor. Diğer turizm türlerini seçerken, gideceğimiz yer neresi olursa olsun, örneğin kendi köpeğimizi otele götürmek, yunuslarla yüzmek, kuş gözlemciliği yapmak veya bölgede arama yapmak gibi hayvanlarla vakit geçirme ve zooterapiden yararlanma imkanına sahip oluyoruz. Çıtçıtlar, böylece çocuklar tatilinizde atlar ve midillilerle iletişim kurma ve hipoterapiye katılma, eğlenme şansına sahip olurlar.</a:t>
            </a:r>
            <a:endParaRPr dirty="0"/>
          </a:p>
          <a:p>
            <a:pPr>
              <a:lnSpc>
                <a:spcPct val="110000"/>
              </a:lnSpc>
            </a:pPr>
            <a:endParaRPr dirty="0"/>
          </a:p>
        </p:txBody>
      </p:sp>
      <p:pic>
        <p:nvPicPr>
          <p:cNvPr id="195" name="Obraz 5"/>
          <p:cNvPicPr/>
          <p:nvPr/>
        </p:nvPicPr>
        <p:blipFill>
          <a:blip r:embed="rId4"/>
          <a:stretch>
            <a:fillRect/>
          </a:stretch>
        </p:blipFill>
        <p:spPr>
          <a:xfrm>
            <a:off x="7481520" y="4869160"/>
            <a:ext cx="2526120" cy="1818200"/>
          </a:xfrm>
          <a:prstGeom prst="rect">
            <a:avLst/>
          </a:prstGeom>
          <a:ln>
            <a:noFill/>
          </a:ln>
        </p:spPr>
      </p:pic>
      <p:pic>
        <p:nvPicPr>
          <p:cNvPr id="196" name="Picture 7"/>
          <p:cNvPicPr/>
          <p:nvPr/>
        </p:nvPicPr>
        <p:blipFill>
          <a:blip r:embed="rId5"/>
          <a:stretch>
            <a:fillRect/>
          </a:stretch>
        </p:blipFill>
        <p:spPr>
          <a:xfrm>
            <a:off x="1024308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98" name="CustomShape 2"/>
          <p:cNvSpPr/>
          <p:nvPr/>
        </p:nvSpPr>
        <p:spPr>
          <a:xfrm>
            <a:off x="1008000" y="1152000"/>
            <a:ext cx="4967640" cy="361836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AROMATERAPİ</a:t>
            </a:r>
            <a:endParaRPr/>
          </a:p>
          <a:p>
            <a:pPr>
              <a:lnSpc>
                <a:spcPct val="107000"/>
              </a:lnSpc>
            </a:pPr>
            <a:r>
              <a:rPr lang="tr">
                <a:solidFill>
                  <a:srgbClr val="595959"/>
                </a:solidFill>
                <a:latin typeface="Calibri"/>
                <a:ea typeface="Calibri"/>
              </a:rPr>
              <a:t>Konsantrasyon ve bağışıklığı destekler, bağışıklık ve sinir sistemleri üzerinde doğal bir etkiye sahiptir.</a:t>
            </a:r>
            <a:endParaRPr/>
          </a:p>
          <a:p>
            <a:pPr>
              <a:lnSpc>
                <a:spcPct val="107000"/>
              </a:lnSpc>
            </a:pPr>
            <a:r>
              <a:rPr lang="tr">
                <a:solidFill>
                  <a:srgbClr val="595959"/>
                </a:solidFill>
                <a:latin typeface="Calibri"/>
                <a:ea typeface="Calibri"/>
              </a:rPr>
              <a:t>Ruh halini ve esenliği iyileştirir, ağrı semptomlarını azaltır, vücudu toksinlerden arındırır, tüm bağışıklık sistemini destekler, saldırganlığı azaltır, konsantrasyon, düşünme ve yaratma sürecini destekler.</a:t>
            </a:r>
            <a:endParaRPr/>
          </a:p>
          <a:p>
            <a:pPr>
              <a:lnSpc>
                <a:spcPct val="107000"/>
              </a:lnSpc>
            </a:pPr>
            <a:r>
              <a:rPr lang="tr">
                <a:solidFill>
                  <a:srgbClr val="595959"/>
                </a:solidFill>
                <a:latin typeface="Calibri"/>
                <a:ea typeface="Calibri"/>
              </a:rPr>
              <a:t>Aromaterapi iki etki alanında çalışır. Birincisi bakterisidal ve virüsidal özelliklerle ilgilidir. İkincisi, sinir sistemini uyararak duygularımızı ve ruh halimizi olumlu yönde etkiler.</a:t>
            </a:r>
            <a:endParaRPr/>
          </a:p>
        </p:txBody>
      </p:sp>
      <p:sp>
        <p:nvSpPr>
          <p:cNvPr id="199" name="CustomShape 3"/>
          <p:cNvSpPr/>
          <p:nvPr/>
        </p:nvSpPr>
        <p:spPr>
          <a:xfrm>
            <a:off x="6120000" y="1224000"/>
            <a:ext cx="5615640" cy="381528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Bu nasıl başarılabilir? Evde, okulda veya otel odasında çocukların kaldığı yerler, çocuklarımızın bireysel sağlık ihtiyaçlarına ve koku tercihlerine göre tam olarak seçilen doğal yağ damlaları ile su buharı ile uygun şekilde nemlendirilmelidir (konsantrasyonu azaltmak için başka yağlar kullanıyoruz). , hiperaktivite, ilgisizlik, saldırganlık), burun akıntısı veya öksürük)</a:t>
            </a:r>
            <a:endParaRPr/>
          </a:p>
          <a:p>
            <a:pPr>
              <a:lnSpc>
                <a:spcPct val="107000"/>
              </a:lnSpc>
            </a:pPr>
            <a:r>
              <a:rPr lang="tr">
                <a:solidFill>
                  <a:srgbClr val="595959"/>
                </a:solidFill>
                <a:latin typeface="Calibri"/>
                <a:ea typeface="Calibri"/>
              </a:rPr>
              <a:t>Çocuğun kıyafetlerine birkaç damla koymak da yeterlidir - örneğin, bir bluzun yakası, koku duyusunu kullanmanıza ve beyne iyi bir dürtü ve uyaran sağlamanıza izin verecek ideal bir yer olacaktır. vücudumuza etkisi.</a:t>
            </a:r>
            <a:endParaRPr/>
          </a:p>
          <a:p>
            <a:pPr>
              <a:lnSpc>
                <a:spcPct val="107000"/>
              </a:lnSpc>
            </a:pPr>
            <a:r>
              <a:rPr lang="tr">
                <a:solidFill>
                  <a:srgbClr val="595959"/>
                </a:solidFill>
                <a:latin typeface="Calibri"/>
                <a:ea typeface="Calibri"/>
              </a:rPr>
              <a:t>Gerçekten basit ve her koşulda mümkün.</a:t>
            </a:r>
            <a:endParaRPr/>
          </a:p>
        </p:txBody>
      </p:sp>
      <p:pic>
        <p:nvPicPr>
          <p:cNvPr id="200" name="Obraz 5"/>
          <p:cNvPicPr/>
          <p:nvPr/>
        </p:nvPicPr>
        <p:blipFill>
          <a:blip r:embed="rId2"/>
          <a:stretch>
            <a:fillRect/>
          </a:stretch>
        </p:blipFill>
        <p:spPr>
          <a:xfrm>
            <a:off x="2045880" y="5147640"/>
            <a:ext cx="2489400" cy="1513800"/>
          </a:xfrm>
          <a:prstGeom prst="rect">
            <a:avLst/>
          </a:prstGeom>
          <a:ln>
            <a:noFill/>
          </a:ln>
        </p:spPr>
      </p:pic>
      <p:pic>
        <p:nvPicPr>
          <p:cNvPr id="201" name="Obraz 6"/>
          <p:cNvPicPr/>
          <p:nvPr/>
        </p:nvPicPr>
        <p:blipFill>
          <a:blip r:embed="rId3"/>
          <a:srcRect t="13138"/>
          <a:stretch>
            <a:fillRect/>
          </a:stretch>
        </p:blipFill>
        <p:spPr>
          <a:xfrm>
            <a:off x="7560000" y="5184000"/>
            <a:ext cx="2591280" cy="1498680"/>
          </a:xfrm>
          <a:prstGeom prst="rect">
            <a:avLst/>
          </a:prstGeom>
          <a:ln>
            <a:noFill/>
          </a:ln>
        </p:spPr>
      </p:pic>
      <p:pic>
        <p:nvPicPr>
          <p:cNvPr id="202" name="Picture 7"/>
          <p:cNvPicPr/>
          <p:nvPr/>
        </p:nvPicPr>
        <p:blipFill>
          <a:blip r:embed="rId4"/>
          <a:stretch>
            <a:fillRect/>
          </a:stretch>
        </p:blipFill>
        <p:spPr>
          <a:xfrm>
            <a:off x="10269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204" name="Symbol zastępczy zawartości 5"/>
          <p:cNvPicPr/>
          <p:nvPr/>
        </p:nvPicPr>
        <p:blipFill>
          <a:blip r:embed="rId2"/>
          <a:stretch>
            <a:fillRect/>
          </a:stretch>
        </p:blipFill>
        <p:spPr>
          <a:xfrm>
            <a:off x="1123200" y="2116800"/>
            <a:ext cx="4971960" cy="3343680"/>
          </a:xfrm>
          <a:prstGeom prst="rect">
            <a:avLst/>
          </a:prstGeom>
          <a:ln>
            <a:noFill/>
          </a:ln>
        </p:spPr>
      </p:pic>
      <p:pic>
        <p:nvPicPr>
          <p:cNvPr id="205" name="Symbol zastępczy zawartości 7"/>
          <p:cNvPicPr/>
          <p:nvPr/>
        </p:nvPicPr>
        <p:blipFill>
          <a:blip r:embed="rId3"/>
          <a:srcRect t="15079" r="4282" b="12845"/>
          <a:stretch>
            <a:fillRect/>
          </a:stretch>
        </p:blipFill>
        <p:spPr>
          <a:xfrm>
            <a:off x="6340680" y="2116800"/>
            <a:ext cx="5333040" cy="3343680"/>
          </a:xfrm>
          <a:prstGeom prst="rect">
            <a:avLst/>
          </a:prstGeom>
          <a:ln>
            <a:noFill/>
          </a:ln>
        </p:spPr>
      </p:pic>
      <p:pic>
        <p:nvPicPr>
          <p:cNvPr id="206" name="Picture 7"/>
          <p:cNvPicPr/>
          <p:nvPr/>
        </p:nvPicPr>
        <p:blipFill>
          <a:blip r:embed="rId4"/>
          <a:stretch>
            <a:fillRect/>
          </a:stretch>
        </p:blipFill>
        <p:spPr>
          <a:xfrm>
            <a:off x="1024308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08" name="CustomShape 2"/>
          <p:cNvSpPr/>
          <p:nvPr/>
        </p:nvSpPr>
        <p:spPr>
          <a:xfrm>
            <a:off x="1251720" y="1008000"/>
            <a:ext cx="4805280" cy="5441040"/>
          </a:xfrm>
          <a:prstGeom prst="rect">
            <a:avLst/>
          </a:prstGeom>
          <a:noFill/>
          <a:ln>
            <a:noFill/>
          </a:ln>
        </p:spPr>
        <p:txBody>
          <a:bodyPr lIns="90000" tIns="45000" rIns="90000" bIns="45000"/>
          <a:lstStyle/>
          <a:p>
            <a:pPr>
              <a:lnSpc>
                <a:spcPct val="110000"/>
              </a:lnSpc>
            </a:pPr>
            <a:r>
              <a:rPr lang="tr">
                <a:solidFill>
                  <a:srgbClr val="595959"/>
                </a:solidFill>
                <a:latin typeface="Calibri"/>
                <a:ea typeface="Calibri"/>
              </a:rPr>
              <a:t>Günümüzde, pandemi çağında sağlık konusu farklı, daha büyük ve daha önemli bir boyuta sahiptir, bu nedenle antibakteriyel yağlar durumunda aromaterapinin önemi artmaktadır.</a:t>
            </a:r>
            <a:endParaRPr/>
          </a:p>
          <a:p>
            <a:pPr>
              <a:lnSpc>
                <a:spcPct val="110000"/>
              </a:lnSpc>
            </a:pPr>
            <a:r>
              <a:rPr lang="tr">
                <a:solidFill>
                  <a:srgbClr val="595959"/>
                </a:solidFill>
                <a:latin typeface="Calibri"/>
                <a:ea typeface="Calibri"/>
              </a:rPr>
              <a:t>Bunun nedeni, patojenik mikropların, en basit uçucu yağın 200 ila 400'ünü içerdiği tüm kimyasal ve organik maddelere karşı bağışıklık kazandıramaması ve bazılarının o kadar düşük konsantrasyonlarda bulunmasıdır ki, onları izole bile edemiyoruz. Bu nedenle tek bir aktif madde değil, büyük bir dizidir.</a:t>
            </a:r>
            <a:endParaRPr/>
          </a:p>
          <a:p>
            <a:pPr>
              <a:lnSpc>
                <a:spcPct val="110000"/>
              </a:lnSpc>
            </a:pPr>
            <a:r>
              <a:rPr lang="tr">
                <a:solidFill>
                  <a:srgbClr val="595959"/>
                </a:solidFill>
                <a:latin typeface="Calibri"/>
                <a:ea typeface="Calibri"/>
              </a:rPr>
              <a:t>Bu, örneğin, giderek daha fazla mikroorganizmanın direndiği antibiyotiklerden farklıdır, çünkü içlerinde tüm ordu değil, yalnızca bir madde çalışır.</a:t>
            </a:r>
            <a:endParaRPr/>
          </a:p>
          <a:p>
            <a:pPr>
              <a:lnSpc>
                <a:spcPct val="110000"/>
              </a:lnSpc>
            </a:pPr>
            <a:r>
              <a:rPr lang="tr">
                <a:solidFill>
                  <a:srgbClr val="595959"/>
                </a:solidFill>
                <a:latin typeface="Calibri"/>
                <a:ea typeface="Calibri"/>
              </a:rPr>
              <a:t>Bu nedenle, bugüne kadar, tek bir uçucu yağa dirençli bakteri tanımlanmamıştır ve aromaterapi, yardımcı bir terapi olarak harika çalışır.</a:t>
            </a:r>
            <a:endParaRPr/>
          </a:p>
        </p:txBody>
      </p:sp>
      <p:sp>
        <p:nvSpPr>
          <p:cNvPr id="209" name="CustomShape 3"/>
          <p:cNvSpPr/>
          <p:nvPr/>
        </p:nvSpPr>
        <p:spPr>
          <a:xfrm>
            <a:off x="6192000" y="1512000"/>
            <a:ext cx="5615640" cy="46796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Özellikle özel ihtiyaçları olan çocuklara özel uçucu yağların listesi şu şekildedir: lavanta, narenciye, kekik, biberiye, tarçın, karanfil, nane, çay ağacı, okaliptüs.</a:t>
            </a:r>
            <a:endParaRPr/>
          </a:p>
          <a:p>
            <a:pPr>
              <a:lnSpc>
                <a:spcPct val="107000"/>
              </a:lnSpc>
            </a:pPr>
            <a:r>
              <a:rPr lang="tr">
                <a:solidFill>
                  <a:srgbClr val="595959"/>
                </a:solidFill>
                <a:latin typeface="Calibri"/>
                <a:ea typeface="Calibri"/>
              </a:rPr>
              <a:t>Kokuları ve yağları, çocuğunuzun duyularının ve duygusal deneyimlerinin bireysel ihtiyaçlarına göre eşleştirmek için öncelikle aromaterapistinizle iletişime geçmeniz önemlidir.</a:t>
            </a:r>
            <a:endParaRPr/>
          </a:p>
          <a:p>
            <a:pPr>
              <a:lnSpc>
                <a:spcPct val="107000"/>
              </a:lnSpc>
            </a:pPr>
            <a:r>
              <a:rPr lang="tr">
                <a:solidFill>
                  <a:srgbClr val="595959"/>
                </a:solidFill>
                <a:latin typeface="Calibri"/>
                <a:ea typeface="Calibri"/>
              </a:rPr>
              <a:t>Aromaterapinin tanıtımıyla birlikte coğrafya derslerinden videoya bağlantı</a:t>
            </a:r>
            <a:endParaRPr/>
          </a:p>
          <a:p>
            <a:pPr>
              <a:lnSpc>
                <a:spcPct val="107000"/>
              </a:lnSpc>
            </a:pPr>
            <a:r>
              <a:rPr lang="tr" u="sng">
                <a:solidFill>
                  <a:srgbClr val="595959"/>
                </a:solidFill>
                <a:latin typeface="Calibri"/>
                <a:ea typeface="Calibri"/>
                <a:hlinkClick r:id="rId2"/>
              </a:rPr>
              <a:t>https://www.youtube.com/watch?v=5eyZP5Uv6qY</a:t>
            </a:r>
            <a:endParaRPr/>
          </a:p>
        </p:txBody>
      </p:sp>
      <p:pic>
        <p:nvPicPr>
          <p:cNvPr id="210" name="Picture 7"/>
          <p:cNvPicPr/>
          <p:nvPr/>
        </p:nvPicPr>
        <p:blipFill>
          <a:blip r:embed="rId3"/>
          <a:stretch>
            <a:fillRect/>
          </a:stretch>
        </p:blipFill>
        <p:spPr>
          <a:xfrm>
            <a:off x="10251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12" name="CustomShape 2"/>
          <p:cNvSpPr/>
          <p:nvPr/>
        </p:nvSpPr>
        <p:spPr>
          <a:xfrm>
            <a:off x="1257480" y="2214000"/>
            <a:ext cx="4799520" cy="3618360"/>
          </a:xfrm>
          <a:prstGeom prst="rect">
            <a:avLst/>
          </a:prstGeom>
          <a:noFill/>
          <a:ln>
            <a:noFill/>
          </a:ln>
        </p:spPr>
        <p:txBody>
          <a:bodyPr lIns="90000" tIns="45000" rIns="90000" bIns="45000"/>
          <a:lstStyle/>
          <a:p>
            <a:pPr>
              <a:lnSpc>
                <a:spcPct val="107000"/>
              </a:lnSpc>
            </a:pPr>
            <a:r>
              <a:rPr lang="tr" b="1">
                <a:solidFill>
                  <a:srgbClr val="595959"/>
                </a:solidFill>
                <a:latin typeface="Calibri"/>
                <a:ea typeface="Calibri"/>
              </a:rPr>
              <a:t>Lavanta</a:t>
            </a:r>
            <a:endParaRPr/>
          </a:p>
          <a:p>
            <a:pPr>
              <a:lnSpc>
                <a:spcPct val="107000"/>
              </a:lnSpc>
            </a:pPr>
            <a:r>
              <a:rPr lang="tr" b="1">
                <a:solidFill>
                  <a:srgbClr val="595959"/>
                </a:solidFill>
                <a:latin typeface="Calibri"/>
                <a:ea typeface="Calibri"/>
              </a:rPr>
              <a:t>Özellikler: beyindeki beta dalgalarının aktivitesini arttırır, sakinleştirir, uykusuzlukla savaşır, ayrıca böcekleri uzaklaştırır - güveler, sivrisinekler, sinekler.</a:t>
            </a:r>
            <a:endParaRPr/>
          </a:p>
          <a:p>
            <a:pPr>
              <a:lnSpc>
                <a:spcPct val="107000"/>
              </a:lnSpc>
            </a:pPr>
            <a:r>
              <a:rPr lang="tr" b="1">
                <a:solidFill>
                  <a:srgbClr val="595959"/>
                </a:solidFill>
                <a:latin typeface="Calibri"/>
                <a:ea typeface="Calibri"/>
              </a:rPr>
              <a:t>Yararlı: baş ağrıları, iyileşen yaralar, yanıklar ve ülserler ayrıca samimi yerlerde ve ağızda, soğuk algınlığı, anjina, burun akıntısı ve öksürük, DEHB ve hiperaktivite durumunda dezenfekte eder</a:t>
            </a:r>
            <a:endParaRPr/>
          </a:p>
        </p:txBody>
      </p:sp>
      <p:pic>
        <p:nvPicPr>
          <p:cNvPr id="213" name="Symbol zastępczy zawartości 5"/>
          <p:cNvPicPr/>
          <p:nvPr/>
        </p:nvPicPr>
        <p:blipFill>
          <a:blip r:embed="rId2"/>
          <a:stretch>
            <a:fillRect/>
          </a:stretch>
        </p:blipFill>
        <p:spPr>
          <a:xfrm>
            <a:off x="6266160" y="2520000"/>
            <a:ext cx="4965840" cy="2787840"/>
          </a:xfrm>
          <a:prstGeom prst="rect">
            <a:avLst/>
          </a:prstGeom>
          <a:ln>
            <a:noFill/>
          </a:ln>
        </p:spPr>
      </p:pic>
      <p:pic>
        <p:nvPicPr>
          <p:cNvPr id="214" name="Picture 7"/>
          <p:cNvPicPr/>
          <p:nvPr/>
        </p:nvPicPr>
        <p:blipFill>
          <a:blip r:embed="rId3"/>
          <a:stretch>
            <a:fillRect/>
          </a:stretch>
        </p:blipFill>
        <p:spPr>
          <a:xfrm>
            <a:off x="10278360" y="0"/>
            <a:ext cx="1637280" cy="1237320"/>
          </a:xfrm>
          <a:prstGeom prst="rect">
            <a:avLst/>
          </a:prstGeom>
          <a:ln>
            <a:noFill/>
          </a:ln>
        </p:spPr>
      </p:pic>
      <p:sp>
        <p:nvSpPr>
          <p:cNvPr id="215" name="CustomShape 3"/>
          <p:cNvSpPr/>
          <p:nvPr/>
        </p:nvSpPr>
        <p:spPr>
          <a:xfrm>
            <a:off x="1251720" y="555480"/>
            <a:ext cx="10177200" cy="114480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17" name="CustomShape 2"/>
          <p:cNvSpPr/>
          <p:nvPr/>
        </p:nvSpPr>
        <p:spPr>
          <a:xfrm>
            <a:off x="1215000" y="1411920"/>
            <a:ext cx="4799520" cy="513936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Okaliptüs - Özellikler; bakterisidal, antiviral, anti-inflamatuar ve uyarıcı.</a:t>
            </a:r>
            <a:endParaRPr/>
          </a:p>
          <a:p>
            <a:pPr>
              <a:lnSpc>
                <a:spcPct val="107000"/>
              </a:lnSpc>
            </a:pPr>
            <a:r>
              <a:rPr lang="tr">
                <a:solidFill>
                  <a:srgbClr val="595959"/>
                </a:solidFill>
                <a:latin typeface="Calibri"/>
                <a:ea typeface="Calibri"/>
              </a:rPr>
              <a:t>Şunlarda faydalıdır: kalın burun akıntısı, boğaz ağrısı veya tıkalı sinüsler, dolaşımı destekler - donmuş ayakları ve kalbi ısıtır, gri hücreleri çalışmaya teşvik eder.</a:t>
            </a: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r>
              <a:rPr lang="tr">
                <a:solidFill>
                  <a:srgbClr val="595959"/>
                </a:solidFill>
                <a:latin typeface="Calibri"/>
                <a:ea typeface="Calibri"/>
              </a:rPr>
              <a:t>Çay Ağacı - Özellikleri: Sakinleştirir, şok, histeri kontrolüne yardımcı olur, zihinsel ve fiziksel direnci arttırır.</a:t>
            </a:r>
            <a:endParaRPr/>
          </a:p>
          <a:p>
            <a:pPr>
              <a:lnSpc>
                <a:spcPct val="107000"/>
              </a:lnSpc>
            </a:pPr>
            <a:r>
              <a:rPr lang="tr">
                <a:solidFill>
                  <a:srgbClr val="595959"/>
                </a:solidFill>
                <a:latin typeface="Calibri"/>
                <a:ea typeface="Calibri"/>
              </a:rPr>
              <a:t>Faydalı: mantar, viral, bakteriyel cilt koşulları, akciğerlerin sinüs enfeksiyonları (balgamla savaşır).</a:t>
            </a:r>
            <a:endParaRPr/>
          </a:p>
        </p:txBody>
      </p:sp>
      <p:sp>
        <p:nvSpPr>
          <p:cNvPr id="218" name="CustomShape 3"/>
          <p:cNvSpPr/>
          <p:nvPr/>
        </p:nvSpPr>
        <p:spPr>
          <a:xfrm>
            <a:off x="6460920" y="936000"/>
            <a:ext cx="5346720" cy="5687640"/>
          </a:xfrm>
          <a:prstGeom prst="rect">
            <a:avLst/>
          </a:prstGeom>
          <a:noFill/>
          <a:ln>
            <a:noFill/>
          </a:ln>
        </p:spPr>
        <p:txBody>
          <a:bodyPr lIns="90000" tIns="45000" rIns="90000" bIns="45000"/>
          <a:lstStyle/>
          <a:p>
            <a:pPr>
              <a:lnSpc>
                <a:spcPct val="107000"/>
              </a:lnSpc>
            </a:pPr>
            <a:endParaRPr/>
          </a:p>
          <a:p>
            <a:pPr>
              <a:lnSpc>
                <a:spcPct val="107000"/>
              </a:lnSpc>
            </a:pPr>
            <a:r>
              <a:rPr lang="tr" sz="1600">
                <a:solidFill>
                  <a:srgbClr val="595959"/>
                </a:solidFill>
                <a:latin typeface="Calibri"/>
                <a:ea typeface="Calibri"/>
              </a:rPr>
              <a:t>Biberiye - Özellikler: kanser önleyici, sindirimi iyileştirir, iltihap önleyici, antibakteriyel, antioksidan, virüs öldürücü ve mantar öldürücü. Bağışıklığı güçlendirir, UV ışınlarına karşı korur.</a:t>
            </a:r>
            <a:endParaRPr/>
          </a:p>
          <a:p>
            <a:pPr>
              <a:lnSpc>
                <a:spcPct val="107000"/>
              </a:lnSpc>
            </a:pPr>
            <a:r>
              <a:rPr lang="tr" sz="1600">
                <a:solidFill>
                  <a:srgbClr val="595959"/>
                </a:solidFill>
                <a:latin typeface="Calibri"/>
                <a:ea typeface="Calibri"/>
              </a:rPr>
              <a:t>Yararlı: kan şekeri seviyelerini düşürmek, lipid profilini iyileştirmek, grip koşulları ..</a:t>
            </a: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endParaRPr/>
          </a:p>
          <a:p>
            <a:pPr>
              <a:lnSpc>
                <a:spcPct val="107000"/>
              </a:lnSpc>
            </a:pPr>
            <a:r>
              <a:rPr lang="tr" sz="1600">
                <a:solidFill>
                  <a:srgbClr val="595959"/>
                </a:solidFill>
                <a:latin typeface="Calibri"/>
                <a:ea typeface="Calibri"/>
              </a:rPr>
              <a:t>Kekik - Özellikleri: Hastalık sonrası yenilenmeye yardımcı olur, yaşlanmayı geciktirir, zihni zihinsel ağırlıktan uzaklaştırır, Alzheimer sendromunu destekler.</a:t>
            </a:r>
            <a:endParaRPr/>
          </a:p>
          <a:p>
            <a:pPr>
              <a:lnSpc>
                <a:spcPct val="107000"/>
              </a:lnSpc>
            </a:pPr>
            <a:r>
              <a:rPr lang="tr" sz="1600">
                <a:solidFill>
                  <a:srgbClr val="595959"/>
                </a:solidFill>
                <a:latin typeface="Calibri"/>
                <a:ea typeface="Calibri"/>
              </a:rPr>
              <a:t>Yararlı: kardiyovasküler sistem hastalıkları, uzuvların şişmesi, aşırı terleme, hepatit ve diğerleri.</a:t>
            </a:r>
            <a:endParaRPr/>
          </a:p>
          <a:p>
            <a:pPr>
              <a:lnSpc>
                <a:spcPct val="107000"/>
              </a:lnSpc>
            </a:pPr>
            <a:endParaRPr/>
          </a:p>
          <a:p>
            <a:pPr>
              <a:lnSpc>
                <a:spcPct val="110000"/>
              </a:lnSpc>
            </a:pPr>
            <a:endParaRPr/>
          </a:p>
        </p:txBody>
      </p:sp>
      <p:pic>
        <p:nvPicPr>
          <p:cNvPr id="219" name="Obraz 5"/>
          <p:cNvPicPr/>
          <p:nvPr/>
        </p:nvPicPr>
        <p:blipFill>
          <a:blip r:embed="rId2"/>
          <a:stretch>
            <a:fillRect/>
          </a:stretch>
        </p:blipFill>
        <p:spPr>
          <a:xfrm>
            <a:off x="2448000" y="3276360"/>
            <a:ext cx="2381040" cy="1187640"/>
          </a:xfrm>
          <a:prstGeom prst="rect">
            <a:avLst/>
          </a:prstGeom>
          <a:ln>
            <a:noFill/>
          </a:ln>
        </p:spPr>
      </p:pic>
      <p:pic>
        <p:nvPicPr>
          <p:cNvPr id="220" name="Obraz 7"/>
          <p:cNvPicPr/>
          <p:nvPr/>
        </p:nvPicPr>
        <p:blipFill>
          <a:blip r:embed="rId3"/>
          <a:stretch>
            <a:fillRect/>
          </a:stretch>
        </p:blipFill>
        <p:spPr>
          <a:xfrm>
            <a:off x="7416000" y="3269880"/>
            <a:ext cx="2548800" cy="1266120"/>
          </a:xfrm>
          <a:prstGeom prst="rect">
            <a:avLst/>
          </a:prstGeom>
          <a:ln>
            <a:noFill/>
          </a:ln>
        </p:spPr>
      </p:pic>
      <p:pic>
        <p:nvPicPr>
          <p:cNvPr id="221" name="Picture 7"/>
          <p:cNvPicPr/>
          <p:nvPr/>
        </p:nvPicPr>
        <p:blipFill>
          <a:blip r:embed="rId4"/>
          <a:stretch>
            <a:fillRect/>
          </a:stretch>
        </p:blipFill>
        <p:spPr>
          <a:xfrm>
            <a:off x="1024308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23" name="CustomShape 2"/>
          <p:cNvSpPr/>
          <p:nvPr/>
        </p:nvSpPr>
        <p:spPr>
          <a:xfrm>
            <a:off x="1257480" y="2286000"/>
            <a:ext cx="4799520" cy="3618360"/>
          </a:xfrm>
          <a:prstGeom prst="rect">
            <a:avLst/>
          </a:prstGeom>
          <a:noFill/>
          <a:ln>
            <a:noFill/>
          </a:ln>
        </p:spPr>
        <p:txBody>
          <a:bodyPr lIns="90000" tIns="45000" rIns="90000" bIns="45000"/>
          <a:lstStyle/>
          <a:p>
            <a:pPr>
              <a:lnSpc>
                <a:spcPct val="107000"/>
              </a:lnSpc>
            </a:pPr>
            <a:r>
              <a:rPr lang="tr" dirty="0">
                <a:solidFill>
                  <a:srgbClr val="595959"/>
                </a:solidFill>
                <a:latin typeface="Calibri"/>
                <a:ea typeface="Calibri"/>
              </a:rPr>
              <a:t>N</a:t>
            </a:r>
            <a:r>
              <a:rPr lang="tr" dirty="0" smtClean="0">
                <a:solidFill>
                  <a:srgbClr val="595959"/>
                </a:solidFill>
                <a:latin typeface="Calibri"/>
                <a:ea typeface="Calibri"/>
              </a:rPr>
              <a:t>ane</a:t>
            </a:r>
            <a:endParaRPr dirty="0"/>
          </a:p>
          <a:p>
            <a:pPr>
              <a:lnSpc>
                <a:spcPct val="107000"/>
              </a:lnSpc>
            </a:pPr>
            <a:r>
              <a:rPr lang="tr" dirty="0">
                <a:solidFill>
                  <a:srgbClr val="595959"/>
                </a:solidFill>
                <a:latin typeface="Calibri"/>
                <a:ea typeface="Calibri"/>
              </a:rPr>
              <a:t>Özellikleri: Zihnin çalışmasını temizler ve uyarır, konsantrasyonu destekler, tatilde böcekleri, özellikle keneleri uzaklaştırır.</a:t>
            </a:r>
            <a:endParaRPr dirty="0"/>
          </a:p>
          <a:p>
            <a:pPr>
              <a:lnSpc>
                <a:spcPct val="107000"/>
              </a:lnSpc>
            </a:pPr>
            <a:r>
              <a:rPr lang="tr" dirty="0">
                <a:solidFill>
                  <a:srgbClr val="595959"/>
                </a:solidFill>
                <a:latin typeface="Calibri"/>
                <a:ea typeface="Calibri"/>
              </a:rPr>
              <a:t>Şunlarda faydalıdır: sindirim, aşırı iştah, mide bulantısı ve diğer mide sorunları, kasların aşırı ısınması, ateş. Otizmli ve DEHB olan çocuklara adanmıştır.</a:t>
            </a:r>
            <a:endParaRPr dirty="0"/>
          </a:p>
        </p:txBody>
      </p:sp>
      <p:pic>
        <p:nvPicPr>
          <p:cNvPr id="224" name="Symbol zastępczy zawartości 5"/>
          <p:cNvPicPr/>
          <p:nvPr/>
        </p:nvPicPr>
        <p:blipFill>
          <a:blip r:embed="rId2"/>
          <a:stretch>
            <a:fillRect/>
          </a:stretch>
        </p:blipFill>
        <p:spPr>
          <a:xfrm>
            <a:off x="6648480" y="2496240"/>
            <a:ext cx="4799520" cy="3198240"/>
          </a:xfrm>
          <a:prstGeom prst="rect">
            <a:avLst/>
          </a:prstGeom>
          <a:ln>
            <a:noFill/>
          </a:ln>
        </p:spPr>
      </p:pic>
      <p:pic>
        <p:nvPicPr>
          <p:cNvPr id="225" name="Picture 7"/>
          <p:cNvPicPr/>
          <p:nvPr/>
        </p:nvPicPr>
        <p:blipFill>
          <a:blip r:embed="rId3"/>
          <a:stretch>
            <a:fillRect/>
          </a:stretch>
        </p:blipFill>
        <p:spPr>
          <a:xfrm>
            <a:off x="10260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27" name="CustomShape 2"/>
          <p:cNvSpPr/>
          <p:nvPr/>
        </p:nvSpPr>
        <p:spPr>
          <a:xfrm>
            <a:off x="1258560" y="1296000"/>
            <a:ext cx="5581080" cy="5183640"/>
          </a:xfrm>
          <a:prstGeom prst="rect">
            <a:avLst/>
          </a:prstGeom>
          <a:noFill/>
          <a:ln>
            <a:noFill/>
          </a:ln>
        </p:spPr>
        <p:txBody>
          <a:bodyPr lIns="90000" tIns="45000" rIns="90000" bIns="45000"/>
          <a:lstStyle/>
          <a:p>
            <a:pPr>
              <a:lnSpc>
                <a:spcPct val="107000"/>
              </a:lnSpc>
            </a:pPr>
            <a:r>
              <a:rPr lang="tr" sz="1600">
                <a:solidFill>
                  <a:srgbClr val="595959"/>
                </a:solidFill>
                <a:latin typeface="Calibri"/>
                <a:ea typeface="Calibri"/>
              </a:rPr>
              <a:t>Tarçın - Özellikleri: Antiseptik, analjezik, bakterisidal ve antiinflamatuar özelliklere sahiptir.</a:t>
            </a:r>
            <a:endParaRPr/>
          </a:p>
          <a:p>
            <a:pPr>
              <a:lnSpc>
                <a:spcPct val="107000"/>
              </a:lnSpc>
            </a:pPr>
            <a:r>
              <a:rPr lang="tr" sz="1600">
                <a:solidFill>
                  <a:srgbClr val="595959"/>
                </a:solidFill>
                <a:latin typeface="Calibri"/>
                <a:ea typeface="Calibri"/>
              </a:rPr>
              <a:t>Şunlara yardımcı olur: bağışıklık ve bağışıklık, cilt sorunları ve iltihaplanma,</a:t>
            </a:r>
            <a:endParaRPr/>
          </a:p>
          <a:p>
            <a:pPr>
              <a:lnSpc>
                <a:spcPct val="107000"/>
              </a:lnSpc>
            </a:pPr>
            <a:endParaRPr/>
          </a:p>
          <a:p>
            <a:pPr>
              <a:lnSpc>
                <a:spcPct val="107000"/>
              </a:lnSpc>
            </a:pPr>
            <a:r>
              <a:rPr lang="tr" sz="1600">
                <a:solidFill>
                  <a:srgbClr val="595959"/>
                </a:solidFill>
                <a:latin typeface="Calibri"/>
                <a:ea typeface="Calibri"/>
              </a:rPr>
              <a:t>Karanfil - Özellikleri: antibakteriyel, antiviral ve antifungal özelliklere sahiptir, antialerjik ve antiseptik özelliklere sahiptir.</a:t>
            </a:r>
            <a:endParaRPr/>
          </a:p>
          <a:p>
            <a:pPr>
              <a:lnSpc>
                <a:spcPct val="107000"/>
              </a:lnSpc>
            </a:pPr>
            <a:r>
              <a:rPr lang="tr" sz="1600">
                <a:solidFill>
                  <a:srgbClr val="595959"/>
                </a:solidFill>
                <a:latin typeface="Calibri"/>
                <a:ea typeface="Calibri"/>
              </a:rPr>
              <a:t>Şunlara yardımcı olurlar: ruh halini iyileştirir, sağlığı iyileştirir ve harekete geçmek için enerji verir, Solunum yolu hastalıkları ve soğuk algınlığı, boğaz ağrısı, grip, burun akıntısı ve öksürük, astım semptomlarını hafifletir. Ek olarak, nevralji, mide problemleri, şişkinlik, ishal, mide bulantısı.</a:t>
            </a:r>
            <a:endParaRPr/>
          </a:p>
        </p:txBody>
      </p:sp>
      <p:pic>
        <p:nvPicPr>
          <p:cNvPr id="228" name="Obraz 7"/>
          <p:cNvPicPr/>
          <p:nvPr/>
        </p:nvPicPr>
        <p:blipFill>
          <a:blip r:embed="rId2"/>
          <a:stretch>
            <a:fillRect/>
          </a:stretch>
        </p:blipFill>
        <p:spPr>
          <a:xfrm>
            <a:off x="6939360" y="3891240"/>
            <a:ext cx="3730680" cy="2583360"/>
          </a:xfrm>
          <a:prstGeom prst="rect">
            <a:avLst/>
          </a:prstGeom>
          <a:ln>
            <a:noFill/>
          </a:ln>
        </p:spPr>
      </p:pic>
      <p:pic>
        <p:nvPicPr>
          <p:cNvPr id="229" name="Symbol zastępczy zawartości 5"/>
          <p:cNvPicPr/>
          <p:nvPr/>
        </p:nvPicPr>
        <p:blipFill>
          <a:blip r:embed="rId3"/>
          <a:stretch>
            <a:fillRect/>
          </a:stretch>
        </p:blipFill>
        <p:spPr>
          <a:xfrm>
            <a:off x="6990480" y="1656000"/>
            <a:ext cx="3679560" cy="2452680"/>
          </a:xfrm>
          <a:prstGeom prst="rect">
            <a:avLst/>
          </a:prstGeom>
          <a:ln>
            <a:noFill/>
          </a:ln>
        </p:spPr>
      </p:pic>
      <p:pic>
        <p:nvPicPr>
          <p:cNvPr id="230" name="Picture 7"/>
          <p:cNvPicPr/>
          <p:nvPr/>
        </p:nvPicPr>
        <p:blipFill>
          <a:blip r:embed="rId4"/>
          <a:stretch>
            <a:fillRect/>
          </a:stretch>
        </p:blipFill>
        <p:spPr>
          <a:xfrm>
            <a:off x="10260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1251720" y="382320"/>
            <a:ext cx="10177200" cy="95004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32" name="CustomShape 2"/>
          <p:cNvSpPr/>
          <p:nvPr/>
        </p:nvSpPr>
        <p:spPr>
          <a:xfrm>
            <a:off x="1161360" y="1296000"/>
            <a:ext cx="4799520" cy="3941640"/>
          </a:xfrm>
          <a:prstGeom prst="rect">
            <a:avLst/>
          </a:prstGeom>
          <a:noFill/>
          <a:ln>
            <a:noFill/>
          </a:ln>
        </p:spPr>
        <p:txBody>
          <a:bodyPr lIns="90000" tIns="45000" rIns="90000" bIns="45000"/>
          <a:lstStyle/>
          <a:p>
            <a:pPr>
              <a:lnSpc>
                <a:spcPct val="107000"/>
              </a:lnSpc>
            </a:pPr>
            <a:r>
              <a:rPr lang="tr" sz="1500">
                <a:solidFill>
                  <a:srgbClr val="595959"/>
                </a:solidFill>
                <a:latin typeface="Calibri"/>
                <a:ea typeface="Calibri"/>
              </a:rPr>
              <a:t>Limon</a:t>
            </a:r>
            <a:endParaRPr/>
          </a:p>
          <a:p>
            <a:pPr>
              <a:lnSpc>
                <a:spcPct val="107000"/>
              </a:lnSpc>
            </a:pPr>
            <a:r>
              <a:rPr lang="tr" sz="1500">
                <a:solidFill>
                  <a:srgbClr val="595959"/>
                </a:solidFill>
                <a:latin typeface="Calibri"/>
                <a:ea typeface="Calibri"/>
              </a:rPr>
              <a:t>Özellikler: hafızayı geliştirir, konsantrasyonu artırır, kaygıyı azaltır, stresi azaltır, olumlu bir ruh hali sunar.</a:t>
            </a:r>
            <a:endParaRPr/>
          </a:p>
          <a:p>
            <a:pPr>
              <a:lnSpc>
                <a:spcPct val="107000"/>
              </a:lnSpc>
            </a:pPr>
            <a:r>
              <a:rPr lang="tr" sz="1500">
                <a:solidFill>
                  <a:srgbClr val="595959"/>
                </a:solidFill>
                <a:latin typeface="Calibri"/>
                <a:ea typeface="Calibri"/>
              </a:rPr>
              <a:t>Faydalı: karaciğeri temizleme, aşırı asitlik, saç, tırnak ve cilt bakımı, depresyon ve ilgisizlik, dikkat dağınıklığı. olan çocuklar için önerilir</a:t>
            </a:r>
            <a:endParaRPr/>
          </a:p>
        </p:txBody>
      </p:sp>
      <p:sp>
        <p:nvSpPr>
          <p:cNvPr id="233" name="CustomShape 3"/>
          <p:cNvSpPr/>
          <p:nvPr/>
        </p:nvSpPr>
        <p:spPr>
          <a:xfrm>
            <a:off x="6516360" y="1224000"/>
            <a:ext cx="4930920" cy="4680360"/>
          </a:xfrm>
          <a:prstGeom prst="rect">
            <a:avLst/>
          </a:prstGeom>
          <a:noFill/>
          <a:ln>
            <a:noFill/>
          </a:ln>
        </p:spPr>
        <p:txBody>
          <a:bodyPr lIns="90000" tIns="45000" rIns="90000" bIns="45000"/>
          <a:lstStyle/>
          <a:p>
            <a:pPr>
              <a:lnSpc>
                <a:spcPct val="107000"/>
              </a:lnSpc>
            </a:pPr>
            <a:r>
              <a:rPr lang="tr" sz="1500">
                <a:solidFill>
                  <a:srgbClr val="595959"/>
                </a:solidFill>
                <a:latin typeface="Calibri"/>
                <a:ea typeface="Calibri"/>
              </a:rPr>
              <a:t>Portakal</a:t>
            </a:r>
            <a:endParaRPr/>
          </a:p>
          <a:p>
            <a:pPr>
              <a:lnSpc>
                <a:spcPct val="107000"/>
              </a:lnSpc>
            </a:pPr>
            <a:r>
              <a:rPr lang="tr" sz="1500">
                <a:solidFill>
                  <a:srgbClr val="595959"/>
                </a:solidFill>
                <a:latin typeface="Calibri"/>
                <a:ea typeface="Calibri"/>
              </a:rPr>
              <a:t>Özellikler: kalbe neşe ve iyimserlik getirir.</a:t>
            </a:r>
            <a:endParaRPr/>
          </a:p>
          <a:p>
            <a:pPr>
              <a:lnSpc>
                <a:spcPct val="107000"/>
              </a:lnSpc>
            </a:pPr>
            <a:r>
              <a:rPr lang="tr" sz="1500">
                <a:solidFill>
                  <a:srgbClr val="595959"/>
                </a:solidFill>
                <a:latin typeface="Calibri"/>
                <a:ea typeface="Calibri"/>
              </a:rPr>
              <a:t>Şunlarda faydalıdır: depresif ve apikal durumlar, dolaşım sorunları, şişme, solgun veya yağlı cilt. Otizmli çocuklar için önerilir.</a:t>
            </a:r>
            <a:endParaRPr/>
          </a:p>
        </p:txBody>
      </p:sp>
      <p:pic>
        <p:nvPicPr>
          <p:cNvPr id="234" name="Obraz 5"/>
          <p:cNvPicPr/>
          <p:nvPr/>
        </p:nvPicPr>
        <p:blipFill>
          <a:blip r:embed="rId2"/>
          <a:stretch>
            <a:fillRect/>
          </a:stretch>
        </p:blipFill>
        <p:spPr>
          <a:xfrm>
            <a:off x="1728000" y="3629160"/>
            <a:ext cx="3690360" cy="2490840"/>
          </a:xfrm>
          <a:prstGeom prst="rect">
            <a:avLst/>
          </a:prstGeom>
          <a:ln>
            <a:noFill/>
          </a:ln>
        </p:spPr>
      </p:pic>
      <p:pic>
        <p:nvPicPr>
          <p:cNvPr id="235" name="Obraz 7"/>
          <p:cNvPicPr/>
          <p:nvPr/>
        </p:nvPicPr>
        <p:blipFill>
          <a:blip r:embed="rId3"/>
          <a:stretch>
            <a:fillRect/>
          </a:stretch>
        </p:blipFill>
        <p:spPr>
          <a:xfrm>
            <a:off x="7359120" y="3240000"/>
            <a:ext cx="2876040" cy="2876040"/>
          </a:xfrm>
          <a:prstGeom prst="rect">
            <a:avLst/>
          </a:prstGeom>
          <a:ln>
            <a:noFill/>
          </a:ln>
        </p:spPr>
      </p:pic>
      <p:pic>
        <p:nvPicPr>
          <p:cNvPr id="236" name="Picture 7"/>
          <p:cNvPicPr/>
          <p:nvPr/>
        </p:nvPicPr>
        <p:blipFill>
          <a:blip r:embed="rId4"/>
          <a:stretch>
            <a:fillRect/>
          </a:stretch>
        </p:blipFill>
        <p:spPr>
          <a:xfrm>
            <a:off x="1023624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38" name="CustomShape 2"/>
          <p:cNvSpPr/>
          <p:nvPr/>
        </p:nvSpPr>
        <p:spPr>
          <a:xfrm>
            <a:off x="1203840" y="1591560"/>
            <a:ext cx="3274200" cy="458028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FİZYOTERAPİ</a:t>
            </a:r>
            <a:endParaRPr/>
          </a:p>
          <a:p>
            <a:pPr>
              <a:lnSpc>
                <a:spcPct val="107000"/>
              </a:lnSpc>
            </a:pPr>
            <a:r>
              <a:rPr lang="tr">
                <a:solidFill>
                  <a:srgbClr val="595959"/>
                </a:solidFill>
                <a:latin typeface="Calibri"/>
                <a:ea typeface="Calibri"/>
              </a:rPr>
              <a:t>Fiziksel zindeliğe dönüşü destekler, kas gerginliğini yatıştırır, lenf sistemini düzenler, duruşu düzeltir, gevşetir ve kas sistemini destekler.</a:t>
            </a:r>
            <a:endParaRPr/>
          </a:p>
          <a:p>
            <a:pPr>
              <a:lnSpc>
                <a:spcPct val="107000"/>
              </a:lnSpc>
            </a:pPr>
            <a:r>
              <a:rPr lang="tr">
                <a:solidFill>
                  <a:srgbClr val="595959"/>
                </a:solidFill>
                <a:latin typeface="Calibri"/>
                <a:ea typeface="Calibri"/>
              </a:rPr>
              <a:t>Teşhis koyacak ve ebeveynlere uygun tavsiyeleri ve 2 metrekarede, kelimenin tam anlamıyla evde ve tatilde her yerde yapılabilecek bir dizi egzersizi sağlayacak bir fizyoterapi doktoruna gitmemiz gerekiyor.</a:t>
            </a:r>
            <a:endParaRPr/>
          </a:p>
          <a:p>
            <a:pPr>
              <a:lnSpc>
                <a:spcPct val="107000"/>
              </a:lnSpc>
            </a:pPr>
            <a:endParaRPr/>
          </a:p>
          <a:p>
            <a:pPr>
              <a:lnSpc>
                <a:spcPct val="110000"/>
              </a:lnSpc>
            </a:pPr>
            <a:endParaRPr/>
          </a:p>
        </p:txBody>
      </p:sp>
      <p:pic>
        <p:nvPicPr>
          <p:cNvPr id="239" name="Obraz 5"/>
          <p:cNvPicPr/>
          <p:nvPr/>
        </p:nvPicPr>
        <p:blipFill>
          <a:blip r:embed="rId2"/>
          <a:stretch>
            <a:fillRect/>
          </a:stretch>
        </p:blipFill>
        <p:spPr>
          <a:xfrm>
            <a:off x="4785120" y="3065040"/>
            <a:ext cx="3047040" cy="2284920"/>
          </a:xfrm>
          <a:prstGeom prst="rect">
            <a:avLst/>
          </a:prstGeom>
          <a:ln>
            <a:noFill/>
          </a:ln>
        </p:spPr>
      </p:pic>
      <p:pic>
        <p:nvPicPr>
          <p:cNvPr id="240" name="Obraz 7"/>
          <p:cNvPicPr/>
          <p:nvPr/>
        </p:nvPicPr>
        <p:blipFill>
          <a:blip r:embed="rId3"/>
          <a:srcRect l="-447" t="3565" r="447" b="36253"/>
          <a:stretch>
            <a:fillRect/>
          </a:stretch>
        </p:blipFill>
        <p:spPr>
          <a:xfrm>
            <a:off x="8139240" y="2111760"/>
            <a:ext cx="3381480" cy="3238200"/>
          </a:xfrm>
          <a:prstGeom prst="rect">
            <a:avLst/>
          </a:prstGeom>
          <a:ln>
            <a:noFill/>
          </a:ln>
        </p:spPr>
      </p:pic>
      <p:pic>
        <p:nvPicPr>
          <p:cNvPr id="241" name="Picture 7"/>
          <p:cNvPicPr/>
          <p:nvPr/>
        </p:nvPicPr>
        <p:blipFill>
          <a:blip r:embed="rId4"/>
          <a:stretch>
            <a:fillRect/>
          </a:stretch>
        </p:blipFill>
        <p:spPr>
          <a:xfrm>
            <a:off x="10269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5100">
                <a:solidFill>
                  <a:srgbClr val="2A1A00"/>
                </a:solidFill>
                <a:latin typeface="Impact"/>
              </a:rPr>
              <a:t>Międzynarodowy PROJEKT ELISE</a:t>
            </a:r>
            <a:endParaRPr/>
          </a:p>
        </p:txBody>
      </p:sp>
      <p:pic>
        <p:nvPicPr>
          <p:cNvPr id="161" name="Obraz 3"/>
          <p:cNvPicPr/>
          <p:nvPr/>
        </p:nvPicPr>
        <p:blipFill>
          <a:blip r:embed="rId2"/>
          <a:stretch>
            <a:fillRect/>
          </a:stretch>
        </p:blipFill>
        <p:spPr>
          <a:xfrm>
            <a:off x="67680" y="-174960"/>
            <a:ext cx="12123000" cy="7031880"/>
          </a:xfrm>
          <a:prstGeom prst="rect">
            <a:avLst/>
          </a:prstGeom>
          <a:ln>
            <a:noFill/>
          </a:ln>
        </p:spPr>
      </p:pic>
      <p:sp>
        <p:nvSpPr>
          <p:cNvPr id="162" name="CustomShape 2"/>
          <p:cNvSpPr/>
          <p:nvPr/>
        </p:nvSpPr>
        <p:spPr>
          <a:xfrm>
            <a:off x="-180720" y="5328360"/>
            <a:ext cx="12450600" cy="1703520"/>
          </a:xfrm>
          <a:prstGeom prst="rect">
            <a:avLst/>
          </a:prstGeom>
          <a:noFill/>
          <a:ln>
            <a:noFill/>
          </a:ln>
        </p:spPr>
        <p:txBody>
          <a:bodyPr lIns="90000" tIns="45000" rIns="90000" bIns="45000"/>
          <a:lstStyle/>
          <a:p>
            <a:pPr>
              <a:lnSpc>
                <a:spcPct val="107000"/>
              </a:lnSpc>
            </a:pPr>
            <a:r>
              <a:rPr lang="tr" sz="2500" b="1">
                <a:solidFill>
                  <a:srgbClr val="FFFFFF"/>
                </a:solidFill>
                <a:latin typeface="Calibri"/>
                <a:ea typeface="Calibri"/>
              </a:rPr>
              <a:t>ARAÇ SETİ ELİSE</a:t>
            </a:r>
            <a:endParaRPr/>
          </a:p>
          <a:p>
            <a:pPr algn="ctr">
              <a:lnSpc>
                <a:spcPct val="107000"/>
              </a:lnSpc>
            </a:pPr>
            <a:r>
              <a:rPr lang="tr" sz="2500" b="1">
                <a:solidFill>
                  <a:srgbClr val="FFFFFF"/>
                </a:solidFill>
                <a:latin typeface="Calibri"/>
                <a:ea typeface="Calibri"/>
              </a:rPr>
              <a:t>Joanna Sikorska tarafından özel ihtiyaçları olan çocukların ebeveynleri, velileri ve öğretmenleri için terapötik araçlar şeklinde özgün bir proje.</a:t>
            </a:r>
            <a:endParaRPr/>
          </a:p>
        </p:txBody>
      </p:sp>
      <p:pic>
        <p:nvPicPr>
          <p:cNvPr id="163" name="Picture 7"/>
          <p:cNvPicPr/>
          <p:nvPr/>
        </p:nvPicPr>
        <p:blipFill>
          <a:blip r:embed="rId3"/>
          <a:stretch>
            <a:fillRect/>
          </a:stretch>
        </p:blipFill>
        <p:spPr>
          <a:xfrm>
            <a:off x="10553760" y="-174960"/>
            <a:ext cx="1637280" cy="123732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243" name="Symbol zastępczy zawartości 4"/>
          <p:cNvPicPr/>
          <p:nvPr/>
        </p:nvPicPr>
        <p:blipFill>
          <a:blip r:embed="rId2"/>
          <a:stretch>
            <a:fillRect/>
          </a:stretch>
        </p:blipFill>
        <p:spPr>
          <a:xfrm>
            <a:off x="4622400" y="1851120"/>
            <a:ext cx="3513240" cy="4684680"/>
          </a:xfrm>
          <a:prstGeom prst="rect">
            <a:avLst/>
          </a:prstGeom>
          <a:ln>
            <a:noFill/>
          </a:ln>
        </p:spPr>
      </p:pic>
      <p:pic>
        <p:nvPicPr>
          <p:cNvPr id="244" name="Obraz 6"/>
          <p:cNvPicPr/>
          <p:nvPr/>
        </p:nvPicPr>
        <p:blipFill>
          <a:blip r:embed="rId3"/>
          <a:stretch>
            <a:fillRect/>
          </a:stretch>
        </p:blipFill>
        <p:spPr>
          <a:xfrm>
            <a:off x="7786080" y="2485440"/>
            <a:ext cx="4044600" cy="3033000"/>
          </a:xfrm>
          <a:prstGeom prst="rect">
            <a:avLst/>
          </a:prstGeom>
          <a:ln>
            <a:noFill/>
          </a:ln>
        </p:spPr>
      </p:pic>
      <p:pic>
        <p:nvPicPr>
          <p:cNvPr id="245" name="Obraz 8"/>
          <p:cNvPicPr/>
          <p:nvPr/>
        </p:nvPicPr>
        <p:blipFill>
          <a:blip r:embed="rId4"/>
          <a:stretch>
            <a:fillRect/>
          </a:stretch>
        </p:blipFill>
        <p:spPr>
          <a:xfrm>
            <a:off x="927360" y="2433600"/>
            <a:ext cx="4182840" cy="3137040"/>
          </a:xfrm>
          <a:prstGeom prst="rect">
            <a:avLst/>
          </a:prstGeom>
          <a:ln>
            <a:noFill/>
          </a:ln>
        </p:spPr>
      </p:pic>
      <p:pic>
        <p:nvPicPr>
          <p:cNvPr id="246" name="Picture 7"/>
          <p:cNvPicPr/>
          <p:nvPr/>
        </p:nvPicPr>
        <p:blipFill>
          <a:blip r:embed="rId5"/>
          <a:stretch>
            <a:fillRect/>
          </a:stretch>
        </p:blipFill>
        <p:spPr>
          <a:xfrm>
            <a:off x="1027836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48" name="CustomShape 2"/>
          <p:cNvSpPr/>
          <p:nvPr/>
        </p:nvSpPr>
        <p:spPr>
          <a:xfrm>
            <a:off x="1251720" y="2286000"/>
            <a:ext cx="10177200" cy="35924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MANUEL TERAPİ</a:t>
            </a:r>
            <a:endParaRPr/>
          </a:p>
          <a:p>
            <a:pPr>
              <a:lnSpc>
                <a:spcPct val="107000"/>
              </a:lnSpc>
            </a:pPr>
            <a:r>
              <a:rPr lang="tr">
                <a:solidFill>
                  <a:srgbClr val="595959"/>
                </a:solidFill>
                <a:latin typeface="Calibri"/>
                <a:ea typeface="Calibri"/>
              </a:rPr>
              <a:t>Destekler: el terapisi, duyusal, derin duygu, konsantrasyon, sabır, hassasiyet, yaratıcı düşünme, mekansal hayal gücü, yaratma. Ajans.</a:t>
            </a:r>
            <a:endParaRPr/>
          </a:p>
          <a:p>
            <a:pPr>
              <a:lnSpc>
                <a:spcPct val="107000"/>
              </a:lnSpc>
            </a:pPr>
            <a:r>
              <a:rPr lang="tr">
                <a:solidFill>
                  <a:srgbClr val="595959"/>
                </a:solidFill>
                <a:latin typeface="Calibri"/>
                <a:ea typeface="Calibri"/>
              </a:rPr>
              <a:t>Tatillerin bir parçası olarak, konaklama yerine ve yerel kaynaklara uygun günlük manuel atölye çalışmaları yapıyoruz.</a:t>
            </a:r>
            <a:endParaRPr/>
          </a:p>
          <a:p>
            <a:pPr>
              <a:lnSpc>
                <a:spcPct val="107000"/>
              </a:lnSpc>
            </a:pPr>
            <a:r>
              <a:rPr lang="tr">
                <a:solidFill>
                  <a:srgbClr val="595959"/>
                </a:solidFill>
                <a:latin typeface="Calibri"/>
                <a:ea typeface="Calibri"/>
              </a:rPr>
              <a:t>Örneğin kulübeler, konilerden evler, ağaç parçalarından heykeller, deniz kabuklarından süsler, kumdan kavanozlar, dallardan yapılmış şeyler, kumdan yapılmış kumsaldaki heykeller.</a:t>
            </a:r>
            <a:endParaRPr/>
          </a:p>
        </p:txBody>
      </p:sp>
      <p:pic>
        <p:nvPicPr>
          <p:cNvPr id="249" name="Picture 7"/>
          <p:cNvPicPr/>
          <p:nvPr/>
        </p:nvPicPr>
        <p:blipFill>
          <a:blip r:embed="rId2"/>
          <a:stretch>
            <a:fillRect/>
          </a:stretch>
        </p:blipFill>
        <p:spPr>
          <a:xfrm>
            <a:off x="1027836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251" name="Symbol zastępczy zawartości 4"/>
          <p:cNvPicPr/>
          <p:nvPr/>
        </p:nvPicPr>
        <p:blipFill>
          <a:blip r:embed="rId2"/>
          <a:stretch>
            <a:fillRect/>
          </a:stretch>
        </p:blipFill>
        <p:spPr>
          <a:xfrm rot="16200000">
            <a:off x="1133640" y="2291040"/>
            <a:ext cx="3322080" cy="2491200"/>
          </a:xfrm>
          <a:prstGeom prst="rect">
            <a:avLst/>
          </a:prstGeom>
          <a:ln>
            <a:noFill/>
          </a:ln>
        </p:spPr>
      </p:pic>
      <p:pic>
        <p:nvPicPr>
          <p:cNvPr id="252" name="Obraz 6"/>
          <p:cNvPicPr/>
          <p:nvPr/>
        </p:nvPicPr>
        <p:blipFill>
          <a:blip r:embed="rId3"/>
          <a:stretch>
            <a:fillRect/>
          </a:stretch>
        </p:blipFill>
        <p:spPr>
          <a:xfrm>
            <a:off x="8407440" y="1820160"/>
            <a:ext cx="2753280" cy="3540960"/>
          </a:xfrm>
          <a:prstGeom prst="rect">
            <a:avLst/>
          </a:prstGeom>
          <a:ln>
            <a:noFill/>
          </a:ln>
        </p:spPr>
      </p:pic>
      <p:pic>
        <p:nvPicPr>
          <p:cNvPr id="253" name="Obraz 8"/>
          <p:cNvPicPr/>
          <p:nvPr/>
        </p:nvPicPr>
        <p:blipFill>
          <a:blip r:embed="rId4"/>
          <a:stretch>
            <a:fillRect/>
          </a:stretch>
        </p:blipFill>
        <p:spPr>
          <a:xfrm>
            <a:off x="4081320" y="1285920"/>
            <a:ext cx="4285080" cy="4285080"/>
          </a:xfrm>
          <a:prstGeom prst="rect">
            <a:avLst/>
          </a:prstGeom>
          <a:ln>
            <a:noFill/>
          </a:ln>
        </p:spPr>
      </p:pic>
      <p:pic>
        <p:nvPicPr>
          <p:cNvPr id="254" name="Picture 7"/>
          <p:cNvPicPr/>
          <p:nvPr/>
        </p:nvPicPr>
        <p:blipFill>
          <a:blip r:embed="rId5"/>
          <a:stretch>
            <a:fillRect/>
          </a:stretch>
        </p:blipFill>
        <p:spPr>
          <a:xfrm>
            <a:off x="10260720" y="4752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56" name="CustomShape 2"/>
          <p:cNvSpPr/>
          <p:nvPr/>
        </p:nvSpPr>
        <p:spPr>
          <a:xfrm>
            <a:off x="1220760" y="1152000"/>
            <a:ext cx="5114880" cy="395928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MÜZİK TERAPİSİ</a:t>
            </a:r>
            <a:endParaRPr/>
          </a:p>
          <a:p>
            <a:pPr>
              <a:lnSpc>
                <a:spcPct val="107000"/>
              </a:lnSpc>
            </a:pPr>
            <a:r>
              <a:rPr lang="tr">
                <a:solidFill>
                  <a:srgbClr val="595959"/>
                </a:solidFill>
                <a:latin typeface="Calibri"/>
                <a:ea typeface="Calibri"/>
              </a:rPr>
              <a:t>Gevşemeyi destekler, kas gerginliğini azaltır ve sakinleştirir. İşitsel aşırı duyarlılık sorunlarına yardımcı olur.</a:t>
            </a:r>
            <a:endParaRPr/>
          </a:p>
          <a:p>
            <a:pPr>
              <a:lnSpc>
                <a:spcPct val="107000"/>
              </a:lnSpc>
            </a:pPr>
            <a:r>
              <a:rPr lang="tr">
                <a:solidFill>
                  <a:srgbClr val="595959"/>
                </a:solidFill>
                <a:latin typeface="Calibri"/>
                <a:ea typeface="Calibri"/>
              </a:rPr>
              <a:t>Her gün, yarım saat, yemek sonrası dinlenme, ister kumsalda, ister kulaklarında kulaklıkla koltukta, çocuğun sevdiği rahatlatıcı müzikler akıyor.</a:t>
            </a:r>
            <a:endParaRPr/>
          </a:p>
        </p:txBody>
      </p:sp>
      <p:pic>
        <p:nvPicPr>
          <p:cNvPr id="257" name="Obraz 6"/>
          <p:cNvPicPr/>
          <p:nvPr/>
        </p:nvPicPr>
        <p:blipFill>
          <a:blip r:embed="rId2"/>
          <a:stretch>
            <a:fillRect/>
          </a:stretch>
        </p:blipFill>
        <p:spPr>
          <a:xfrm>
            <a:off x="6608520" y="1508760"/>
            <a:ext cx="4330800" cy="2276640"/>
          </a:xfrm>
          <a:prstGeom prst="rect">
            <a:avLst/>
          </a:prstGeom>
          <a:ln>
            <a:noFill/>
          </a:ln>
        </p:spPr>
      </p:pic>
      <p:pic>
        <p:nvPicPr>
          <p:cNvPr id="258" name="Picture 7"/>
          <p:cNvPicPr/>
          <p:nvPr/>
        </p:nvPicPr>
        <p:blipFill>
          <a:blip r:embed="rId3"/>
          <a:stretch>
            <a:fillRect/>
          </a:stretch>
        </p:blipFill>
        <p:spPr>
          <a:xfrm>
            <a:off x="10251720" y="97560"/>
            <a:ext cx="1637280" cy="1237320"/>
          </a:xfrm>
          <a:prstGeom prst="rect">
            <a:avLst/>
          </a:prstGeom>
          <a:ln>
            <a:noFill/>
          </a:ln>
        </p:spPr>
      </p:pic>
      <p:pic>
        <p:nvPicPr>
          <p:cNvPr id="259" name="Obraz 9"/>
          <p:cNvPicPr/>
          <p:nvPr/>
        </p:nvPicPr>
        <p:blipFill>
          <a:blip r:embed="rId4"/>
          <a:srcRect l="20678" r="15569"/>
          <a:stretch>
            <a:fillRect/>
          </a:stretch>
        </p:blipFill>
        <p:spPr>
          <a:xfrm>
            <a:off x="7825320" y="4086000"/>
            <a:ext cx="2536560" cy="2454120"/>
          </a:xfrm>
          <a:prstGeom prst="rect">
            <a:avLst/>
          </a:prstGeom>
          <a:ln>
            <a:noFill/>
          </a:ln>
        </p:spPr>
      </p:pic>
      <p:pic>
        <p:nvPicPr>
          <p:cNvPr id="260" name="Obraz 11"/>
          <p:cNvPicPr/>
          <p:nvPr/>
        </p:nvPicPr>
        <p:blipFill>
          <a:blip r:embed="rId5"/>
          <a:srcRect l="3934" r="30535"/>
          <a:stretch>
            <a:fillRect/>
          </a:stretch>
        </p:blipFill>
        <p:spPr>
          <a:xfrm>
            <a:off x="1642320" y="4168440"/>
            <a:ext cx="2463120" cy="2408760"/>
          </a:xfrm>
          <a:prstGeom prst="rect">
            <a:avLst/>
          </a:prstGeom>
          <a:ln>
            <a:noFill/>
          </a:ln>
        </p:spPr>
      </p:pic>
      <p:pic>
        <p:nvPicPr>
          <p:cNvPr id="261" name="Obraz 13"/>
          <p:cNvPicPr/>
          <p:nvPr/>
        </p:nvPicPr>
        <p:blipFill>
          <a:blip r:embed="rId6"/>
          <a:stretch>
            <a:fillRect/>
          </a:stretch>
        </p:blipFill>
        <p:spPr>
          <a:xfrm>
            <a:off x="4437000" y="4763160"/>
            <a:ext cx="3056760" cy="1711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63" name="CustomShape 2"/>
          <p:cNvSpPr/>
          <p:nvPr/>
        </p:nvSpPr>
        <p:spPr>
          <a:xfrm>
            <a:off x="1006920" y="1540800"/>
            <a:ext cx="10177200" cy="3592440"/>
          </a:xfrm>
          <a:prstGeom prst="rect">
            <a:avLst/>
          </a:prstGeom>
          <a:noFill/>
          <a:ln>
            <a:noFill/>
          </a:ln>
        </p:spPr>
        <p:txBody>
          <a:bodyPr lIns="90000" tIns="45000" rIns="90000" bIns="45000"/>
          <a:lstStyle/>
          <a:p>
            <a:pPr>
              <a:lnSpc>
                <a:spcPct val="107000"/>
              </a:lnSpc>
            </a:pPr>
            <a:r>
              <a:rPr lang="tr" dirty="0">
                <a:solidFill>
                  <a:srgbClr val="595959"/>
                </a:solidFill>
                <a:latin typeface="Calibri"/>
                <a:ea typeface="Calibri"/>
              </a:rPr>
              <a:t>F</a:t>
            </a:r>
            <a:r>
              <a:rPr lang="tr" dirty="0" smtClean="0">
                <a:solidFill>
                  <a:srgbClr val="595959"/>
                </a:solidFill>
                <a:latin typeface="Calibri"/>
                <a:ea typeface="Calibri"/>
              </a:rPr>
              <a:t>otonoterapi</a:t>
            </a:r>
            <a:endParaRPr dirty="0"/>
          </a:p>
          <a:p>
            <a:pPr>
              <a:lnSpc>
                <a:spcPct val="107000"/>
              </a:lnSpc>
            </a:pPr>
            <a:r>
              <a:rPr lang="tr" dirty="0">
                <a:solidFill>
                  <a:srgbClr val="595959"/>
                </a:solidFill>
                <a:latin typeface="Calibri"/>
                <a:ea typeface="Calibri"/>
              </a:rPr>
              <a:t>Bilgisayar bilimi, programlama, duygusal kontrol, ilişki kurma, duyusal eğitim ve yaratıcı düşünme çalışmalarını destekler.</a:t>
            </a:r>
            <a:endParaRPr dirty="0"/>
          </a:p>
          <a:p>
            <a:pPr>
              <a:lnSpc>
                <a:spcPct val="107000"/>
              </a:lnSpc>
            </a:pPr>
            <a:r>
              <a:rPr lang="tr" dirty="0">
                <a:solidFill>
                  <a:srgbClr val="595959"/>
                </a:solidFill>
                <a:latin typeface="Calibri"/>
                <a:ea typeface="Calibri"/>
              </a:rPr>
              <a:t>Bir tablet tarafından kontrol edilen, çocuğun tıbbi koşullarına uyarlanmış uygun yazılımla donatılmış bir robo-dog Photon'u yanınızda götürmek aslında bir sorun olmamalı ve oyunlardan ve telefondan büyük bir dikkat dağıtıcı olacak ve onları yönlendirecek. Düzenli eğitici ve duyusal terapi ve ayrıca uyarıcı bir terapi ile oynayın.</a:t>
            </a:r>
            <a:endParaRPr dirty="0"/>
          </a:p>
          <a:p>
            <a:pPr>
              <a:lnSpc>
                <a:spcPct val="107000"/>
              </a:lnSpc>
            </a:pPr>
            <a:r>
              <a:rPr lang="tr" dirty="0">
                <a:solidFill>
                  <a:srgbClr val="595959"/>
                </a:solidFill>
                <a:latin typeface="Calibri"/>
                <a:ea typeface="Calibri"/>
              </a:rPr>
              <a:t>Polonyalı uzmanlar tarafından geliştirilen yenilikçi bir teknolojiye dayanan Photon'un avantajları, dünya çapında 72 ülkedeki pazarlarda takdir gördü.</a:t>
            </a:r>
            <a:endParaRPr dirty="0"/>
          </a:p>
          <a:p>
            <a:pPr>
              <a:lnSpc>
                <a:spcPct val="107000"/>
              </a:lnSpc>
            </a:pPr>
            <a:r>
              <a:rPr lang="tr" dirty="0">
                <a:solidFill>
                  <a:srgbClr val="595959"/>
                </a:solidFill>
                <a:latin typeface="Calibri"/>
                <a:ea typeface="Calibri"/>
              </a:rPr>
              <a:t>"Özel gereksinimli çocukların öğrenimini dikkate alan eğitimde modern teknolojiler" filminin bağlantısı:</a:t>
            </a:r>
            <a:endParaRPr dirty="0"/>
          </a:p>
          <a:p>
            <a:pPr>
              <a:lnSpc>
                <a:spcPct val="107000"/>
              </a:lnSpc>
            </a:pPr>
            <a:r>
              <a:rPr lang="tr" u="sng" dirty="0">
                <a:solidFill>
                  <a:srgbClr val="595959"/>
                </a:solidFill>
                <a:latin typeface="Calibri"/>
                <a:ea typeface="Calibri"/>
                <a:hlinkClick r:id="rId2"/>
              </a:rPr>
              <a:t>https://youtu.be/czZUFNhBJAo</a:t>
            </a:r>
            <a:endParaRPr dirty="0"/>
          </a:p>
        </p:txBody>
      </p:sp>
      <p:pic>
        <p:nvPicPr>
          <p:cNvPr id="264" name="Symbol zastępczy zawartości 5"/>
          <p:cNvPicPr/>
          <p:nvPr/>
        </p:nvPicPr>
        <p:blipFill>
          <a:blip r:embed="rId3"/>
          <a:stretch>
            <a:fillRect/>
          </a:stretch>
        </p:blipFill>
        <p:spPr>
          <a:xfrm>
            <a:off x="5040000" y="4752000"/>
            <a:ext cx="4464000" cy="1775880"/>
          </a:xfrm>
          <a:prstGeom prst="rect">
            <a:avLst/>
          </a:prstGeom>
          <a:ln>
            <a:noFill/>
          </a:ln>
        </p:spPr>
      </p:pic>
      <p:pic>
        <p:nvPicPr>
          <p:cNvPr id="265" name="Picture 7"/>
          <p:cNvPicPr/>
          <p:nvPr/>
        </p:nvPicPr>
        <p:blipFill>
          <a:blip r:embed="rId4"/>
          <a:stretch>
            <a:fillRect/>
          </a:stretch>
        </p:blipFill>
        <p:spPr>
          <a:xfrm>
            <a:off x="10251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267" name="Symbol zastępczy zawartości 7"/>
          <p:cNvPicPr/>
          <p:nvPr/>
        </p:nvPicPr>
        <p:blipFill>
          <a:blip r:embed="rId2"/>
          <a:stretch>
            <a:fillRect/>
          </a:stretch>
        </p:blipFill>
        <p:spPr>
          <a:xfrm>
            <a:off x="6948360" y="4267080"/>
            <a:ext cx="3533760" cy="2356200"/>
          </a:xfrm>
          <a:prstGeom prst="rect">
            <a:avLst/>
          </a:prstGeom>
          <a:ln>
            <a:noFill/>
          </a:ln>
        </p:spPr>
      </p:pic>
      <p:sp>
        <p:nvSpPr>
          <p:cNvPr id="268" name="CustomShape 2"/>
          <p:cNvSpPr/>
          <p:nvPr/>
        </p:nvSpPr>
        <p:spPr>
          <a:xfrm>
            <a:off x="1514700" y="1127160"/>
            <a:ext cx="5063400" cy="3618360"/>
          </a:xfrm>
          <a:prstGeom prst="rect">
            <a:avLst/>
          </a:prstGeom>
          <a:noFill/>
          <a:ln>
            <a:noFill/>
          </a:ln>
        </p:spPr>
        <p:txBody>
          <a:bodyPr lIns="90000" tIns="45000" rIns="90000" bIns="45000"/>
          <a:lstStyle/>
          <a:p>
            <a:pPr>
              <a:lnSpc>
                <a:spcPct val="107000"/>
              </a:lnSpc>
            </a:pPr>
            <a:r>
              <a:rPr lang="tr-TR" dirty="0">
                <a:solidFill>
                  <a:srgbClr val="595959"/>
                </a:solidFill>
                <a:latin typeface="Calibri"/>
                <a:ea typeface="Calibri"/>
              </a:rPr>
              <a:t>Çocuklar için robot destekli terapinin ilkelerini açıklayan ebeveynler, öğretmenler ve bakıcılar için eğitici bir videonun bağlantısı.</a:t>
            </a:r>
            <a:endParaRPr dirty="0"/>
          </a:p>
          <a:p>
            <a:pPr>
              <a:lnSpc>
                <a:spcPct val="107000"/>
              </a:lnSpc>
            </a:pPr>
            <a:r>
              <a:rPr lang="tr" u="sng" dirty="0">
                <a:solidFill>
                  <a:srgbClr val="595959"/>
                </a:solidFill>
                <a:latin typeface="Calibri"/>
                <a:ea typeface="Calibri"/>
                <a:hlinkClick r:id="rId3"/>
              </a:rPr>
              <a:t>https://www.youtube.com/watch?v=LJFvqBL2Z1w</a:t>
            </a:r>
            <a:endParaRPr dirty="0"/>
          </a:p>
          <a:p>
            <a:r>
              <a:rPr lang="tr" u="sng" dirty="0">
                <a:solidFill>
                  <a:srgbClr val="595959"/>
                </a:solidFill>
                <a:latin typeface="Calibri"/>
                <a:ea typeface="Calibri"/>
                <a:hlinkClick r:id="rId4"/>
              </a:rPr>
              <a:t>https://www.youtube.com/watch?v=Goqp9wKRw4A</a:t>
            </a:r>
            <a:endParaRPr dirty="0"/>
          </a:p>
          <a:p>
            <a:r>
              <a:rPr lang="tr" u="sng" dirty="0">
                <a:solidFill>
                  <a:srgbClr val="595959"/>
                </a:solidFill>
                <a:latin typeface="Calibri"/>
                <a:ea typeface="Calibri"/>
                <a:hlinkClick r:id="rId5"/>
              </a:rPr>
              <a:t>https://www.youtube.com/watch?v=LEwBkwPSP9s</a:t>
            </a:r>
            <a:endParaRPr dirty="0"/>
          </a:p>
          <a:p>
            <a:r>
              <a:rPr lang="tr" u="sng" dirty="0">
                <a:solidFill>
                  <a:srgbClr val="595959"/>
                </a:solidFill>
                <a:latin typeface="Calibri"/>
                <a:ea typeface="Calibri"/>
                <a:hlinkClick r:id="rId6"/>
              </a:rPr>
              <a:t>https://www.youtube.com/watch?v=nI7ZYbNWFlI</a:t>
            </a:r>
            <a:endParaRPr dirty="0"/>
          </a:p>
        </p:txBody>
      </p:sp>
      <p:pic>
        <p:nvPicPr>
          <p:cNvPr id="269" name="Obraz 11"/>
          <p:cNvPicPr/>
          <p:nvPr/>
        </p:nvPicPr>
        <p:blipFill>
          <a:blip r:embed="rId7"/>
          <a:stretch>
            <a:fillRect/>
          </a:stretch>
        </p:blipFill>
        <p:spPr>
          <a:xfrm>
            <a:off x="6948360" y="2254680"/>
            <a:ext cx="3533760" cy="1766160"/>
          </a:xfrm>
          <a:prstGeom prst="rect">
            <a:avLst/>
          </a:prstGeom>
          <a:ln>
            <a:noFill/>
          </a:ln>
        </p:spPr>
      </p:pic>
      <p:pic>
        <p:nvPicPr>
          <p:cNvPr id="270" name="Obraz 13"/>
          <p:cNvPicPr/>
          <p:nvPr/>
        </p:nvPicPr>
        <p:blipFill>
          <a:blip r:embed="rId8"/>
          <a:stretch>
            <a:fillRect/>
          </a:stretch>
        </p:blipFill>
        <p:spPr>
          <a:xfrm>
            <a:off x="1365840" y="3999240"/>
            <a:ext cx="5361120" cy="2624400"/>
          </a:xfrm>
          <a:prstGeom prst="rect">
            <a:avLst/>
          </a:prstGeom>
          <a:ln>
            <a:noFill/>
          </a:ln>
        </p:spPr>
      </p:pic>
      <p:pic>
        <p:nvPicPr>
          <p:cNvPr id="271" name="Picture 7"/>
          <p:cNvPicPr/>
          <p:nvPr/>
        </p:nvPicPr>
        <p:blipFill>
          <a:blip r:embed="rId9"/>
          <a:stretch>
            <a:fillRect/>
          </a:stretch>
        </p:blipFill>
        <p:spPr>
          <a:xfrm>
            <a:off x="10260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73" name="CustomShape 2"/>
          <p:cNvSpPr/>
          <p:nvPr/>
        </p:nvSpPr>
        <p:spPr>
          <a:xfrm>
            <a:off x="1175760" y="1636920"/>
            <a:ext cx="4799520" cy="3618360"/>
          </a:xfrm>
          <a:prstGeom prst="rect">
            <a:avLst/>
          </a:prstGeom>
          <a:noFill/>
          <a:ln>
            <a:noFill/>
          </a:ln>
        </p:spPr>
        <p:txBody>
          <a:bodyPr lIns="90000" tIns="45000" rIns="90000" bIns="45000"/>
          <a:lstStyle/>
          <a:p>
            <a:pPr>
              <a:lnSpc>
                <a:spcPct val="107000"/>
              </a:lnSpc>
            </a:pPr>
            <a:r>
              <a:rPr lang="tr" dirty="0">
                <a:solidFill>
                  <a:srgbClr val="595959"/>
                </a:solidFill>
                <a:latin typeface="Calibri"/>
                <a:ea typeface="Calibri"/>
              </a:rPr>
              <a:t>Tatile çıkmanın bir parçası olarak KMA terapi desteğinin en etkili şekilde kullanılması olasılığı, çocuğun gözünden tüm avantaj ve dezavantajlarını hesaba katmak için turizmin kendisinin bilinçli bir şekilde seçilmesinden önce gelmelidir. </a:t>
            </a:r>
            <a:endParaRPr dirty="0"/>
          </a:p>
          <a:p>
            <a:pPr>
              <a:lnSpc>
                <a:spcPct val="107000"/>
              </a:lnSpc>
            </a:pPr>
            <a:r>
              <a:rPr lang="tr" dirty="0">
                <a:solidFill>
                  <a:srgbClr val="595959"/>
                </a:solidFill>
                <a:latin typeface="Calibri"/>
                <a:ea typeface="Calibri"/>
              </a:rPr>
              <a:t>Özel ihtiyaçları olan çocukları olan aileler için, tam KOM terapisi ile kolayca zenginleştirilen önerilen bir turizm türü tarım turizmidir.</a:t>
            </a:r>
            <a:endParaRPr dirty="0"/>
          </a:p>
        </p:txBody>
      </p:sp>
      <p:sp>
        <p:nvSpPr>
          <p:cNvPr id="274" name="CustomShape 3"/>
          <p:cNvSpPr/>
          <p:nvPr/>
        </p:nvSpPr>
        <p:spPr>
          <a:xfrm>
            <a:off x="6503760" y="1656000"/>
            <a:ext cx="4799520" cy="3618360"/>
          </a:xfrm>
          <a:prstGeom prst="rect">
            <a:avLst/>
          </a:prstGeom>
          <a:noFill/>
          <a:ln>
            <a:noFill/>
          </a:ln>
        </p:spPr>
        <p:txBody>
          <a:bodyPr lIns="90000" tIns="45000" rIns="90000" bIns="45000"/>
          <a:lstStyle/>
          <a:p>
            <a:pPr>
              <a:lnSpc>
                <a:spcPct val="107000"/>
              </a:lnSpc>
            </a:pPr>
            <a:r>
              <a:rPr lang="tr" dirty="0">
                <a:solidFill>
                  <a:srgbClr val="595959"/>
                </a:solidFill>
                <a:latin typeface="Calibri"/>
                <a:ea typeface="Calibri"/>
              </a:rPr>
              <a:t>Son olarak, Korczak Düşler Okulu öğrencisi olan DEHB ve otizm spektrumu olan bir çocuğun pedagojik ve terapötik çalışmalarının etkilerini göstermek istiyorum.</a:t>
            </a:r>
            <a:endParaRPr dirty="0"/>
          </a:p>
          <a:p>
            <a:pPr>
              <a:lnSpc>
                <a:spcPct val="107000"/>
              </a:lnSpc>
            </a:pPr>
            <a:r>
              <a:rPr lang="tr" dirty="0">
                <a:solidFill>
                  <a:srgbClr val="595959"/>
                </a:solidFill>
                <a:latin typeface="Calibri"/>
                <a:ea typeface="Calibri"/>
              </a:rPr>
              <a:t>13 yaşındaki Antek, her </a:t>
            </a:r>
            <a:r>
              <a:rPr lang="tr" dirty="0" smtClean="0">
                <a:solidFill>
                  <a:srgbClr val="595959"/>
                </a:solidFill>
                <a:latin typeface="Calibri"/>
                <a:ea typeface="Calibri"/>
              </a:rPr>
              <a:t>dağcının </a:t>
            </a:r>
            <a:r>
              <a:rPr lang="tr" dirty="0">
                <a:solidFill>
                  <a:srgbClr val="595959"/>
                </a:solidFill>
                <a:latin typeface="Calibri"/>
                <a:ea typeface="Calibri"/>
              </a:rPr>
              <a:t>dediği gibi dağları, ama en çok da Himalayaları sever.</a:t>
            </a:r>
            <a:endParaRPr dirty="0"/>
          </a:p>
          <a:p>
            <a:pPr>
              <a:lnSpc>
                <a:spcPct val="107000"/>
              </a:lnSpc>
            </a:pPr>
            <a:r>
              <a:rPr lang="tr" dirty="0">
                <a:solidFill>
                  <a:srgbClr val="595959"/>
                </a:solidFill>
                <a:latin typeface="Calibri"/>
                <a:ea typeface="Calibri"/>
              </a:rPr>
              <a:t>Hastalığına rağmen hayalleri var ve ebeveynlerinin yardımıyla onları gerçekleştiriyor, tıpkı Everest Dağı'nda olduğu gibi zevk alıyor.</a:t>
            </a:r>
            <a:endParaRPr dirty="0"/>
          </a:p>
          <a:p>
            <a:pPr>
              <a:lnSpc>
                <a:spcPct val="107000"/>
              </a:lnSpc>
            </a:pPr>
            <a:r>
              <a:rPr lang="tr" dirty="0">
                <a:solidFill>
                  <a:srgbClr val="595959"/>
                </a:solidFill>
                <a:latin typeface="Calibri"/>
                <a:ea typeface="Calibri"/>
              </a:rPr>
              <a:t>Coğrafya dersi için, Himalayalar'daki aile tatilleriyle ilgili hikayelerle zenginleştirilmiş bir sunum hazırladı.</a:t>
            </a:r>
            <a:endParaRPr dirty="0"/>
          </a:p>
          <a:p>
            <a:pPr>
              <a:lnSpc>
                <a:spcPct val="107000"/>
              </a:lnSpc>
            </a:pPr>
            <a:r>
              <a:rPr lang="tr" u="sng" dirty="0">
                <a:solidFill>
                  <a:srgbClr val="595959"/>
                </a:solidFill>
                <a:latin typeface="Calibri"/>
                <a:ea typeface="Calibri"/>
                <a:hlinkClick r:id="rId2"/>
              </a:rPr>
              <a:t>https://www.youtube.com/watch?v=lBIUNm70YtE</a:t>
            </a:r>
            <a:endParaRPr dirty="0"/>
          </a:p>
          <a:p>
            <a:pPr>
              <a:lnSpc>
                <a:spcPct val="107000"/>
              </a:lnSpc>
            </a:pPr>
            <a:endParaRPr dirty="0"/>
          </a:p>
        </p:txBody>
      </p:sp>
      <p:sp>
        <p:nvSpPr>
          <p:cNvPr id="275" name="CustomShape 4"/>
          <p:cNvSpPr/>
          <p:nvPr/>
        </p:nvSpPr>
        <p:spPr>
          <a:xfrm>
            <a:off x="5034960" y="4389480"/>
            <a:ext cx="1373040" cy="2161800"/>
          </a:xfrm>
          <a:prstGeom prst="ellipse">
            <a:avLst/>
          </a:prstGeom>
          <a:blipFill>
            <a:blip r:embed="rId3"/>
            <a:stretch>
              <a:fillRect/>
            </a:stretch>
          </a:blipFill>
          <a:ln w="63360">
            <a:solidFill>
              <a:srgbClr val="333333"/>
            </a:solidFill>
            <a:round/>
          </a:ln>
        </p:spPr>
      </p:sp>
      <p:pic>
        <p:nvPicPr>
          <p:cNvPr id="276" name="Picture 7"/>
          <p:cNvPicPr/>
          <p:nvPr/>
        </p:nvPicPr>
        <p:blipFill>
          <a:blip r:embed="rId4"/>
          <a:stretch>
            <a:fillRect/>
          </a:stretch>
        </p:blipFill>
        <p:spPr>
          <a:xfrm>
            <a:off x="1027836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278" name="Symbol zastępczy zawartości 9"/>
          <p:cNvPicPr/>
          <p:nvPr/>
        </p:nvPicPr>
        <p:blipFill>
          <a:blip r:embed="rId2"/>
          <a:srcRect r="7271" b="9428"/>
          <a:stretch>
            <a:fillRect/>
          </a:stretch>
        </p:blipFill>
        <p:spPr>
          <a:xfrm>
            <a:off x="7426800" y="4023000"/>
            <a:ext cx="3704040" cy="2421360"/>
          </a:xfrm>
          <a:prstGeom prst="rect">
            <a:avLst/>
          </a:prstGeom>
          <a:ln>
            <a:noFill/>
          </a:ln>
        </p:spPr>
      </p:pic>
      <p:pic>
        <p:nvPicPr>
          <p:cNvPr id="279" name="Obraz 11"/>
          <p:cNvPicPr/>
          <p:nvPr/>
        </p:nvPicPr>
        <p:blipFill>
          <a:blip r:embed="rId3"/>
          <a:stretch>
            <a:fillRect/>
          </a:stretch>
        </p:blipFill>
        <p:spPr>
          <a:xfrm>
            <a:off x="1374840" y="1190160"/>
            <a:ext cx="3817080" cy="2657520"/>
          </a:xfrm>
          <a:prstGeom prst="rect">
            <a:avLst/>
          </a:prstGeom>
          <a:ln>
            <a:noFill/>
          </a:ln>
        </p:spPr>
      </p:pic>
      <p:pic>
        <p:nvPicPr>
          <p:cNvPr id="280" name="Obraz 15"/>
          <p:cNvPicPr/>
          <p:nvPr/>
        </p:nvPicPr>
        <p:blipFill>
          <a:blip r:embed="rId4"/>
          <a:stretch>
            <a:fillRect/>
          </a:stretch>
        </p:blipFill>
        <p:spPr>
          <a:xfrm>
            <a:off x="5315040" y="1172520"/>
            <a:ext cx="2774520" cy="2661840"/>
          </a:xfrm>
          <a:prstGeom prst="rect">
            <a:avLst/>
          </a:prstGeom>
          <a:ln>
            <a:noFill/>
          </a:ln>
        </p:spPr>
      </p:pic>
      <p:pic>
        <p:nvPicPr>
          <p:cNvPr id="281" name="Obraz 19"/>
          <p:cNvPicPr/>
          <p:nvPr/>
        </p:nvPicPr>
        <p:blipFill>
          <a:blip r:embed="rId5"/>
          <a:srcRect b="39238"/>
          <a:stretch>
            <a:fillRect/>
          </a:stretch>
        </p:blipFill>
        <p:spPr>
          <a:xfrm>
            <a:off x="3302640" y="4023000"/>
            <a:ext cx="4024080" cy="2421360"/>
          </a:xfrm>
          <a:prstGeom prst="rect">
            <a:avLst/>
          </a:prstGeom>
          <a:ln>
            <a:noFill/>
          </a:ln>
        </p:spPr>
      </p:pic>
      <p:pic>
        <p:nvPicPr>
          <p:cNvPr id="282" name="Obraz 21"/>
          <p:cNvPicPr/>
          <p:nvPr/>
        </p:nvPicPr>
        <p:blipFill>
          <a:blip r:embed="rId6"/>
          <a:srcRect l="7910" r="49594"/>
          <a:stretch>
            <a:fillRect/>
          </a:stretch>
        </p:blipFill>
        <p:spPr>
          <a:xfrm>
            <a:off x="1374840" y="4023000"/>
            <a:ext cx="1827720" cy="2421360"/>
          </a:xfrm>
          <a:prstGeom prst="rect">
            <a:avLst/>
          </a:prstGeom>
          <a:ln>
            <a:noFill/>
          </a:ln>
        </p:spPr>
      </p:pic>
      <p:pic>
        <p:nvPicPr>
          <p:cNvPr id="283" name="Picture 7"/>
          <p:cNvPicPr/>
          <p:nvPr/>
        </p:nvPicPr>
        <p:blipFill>
          <a:blip r:embed="rId7"/>
          <a:stretch>
            <a:fillRect/>
          </a:stretch>
        </p:blipFill>
        <p:spPr>
          <a:xfrm>
            <a:off x="10221480" y="0"/>
            <a:ext cx="1637280" cy="1237320"/>
          </a:xfrm>
          <a:prstGeom prst="rect">
            <a:avLst/>
          </a:prstGeom>
          <a:ln>
            <a:noFill/>
          </a:ln>
        </p:spPr>
      </p:pic>
      <p:pic>
        <p:nvPicPr>
          <p:cNvPr id="284" name="Obraz 17"/>
          <p:cNvPicPr/>
          <p:nvPr/>
        </p:nvPicPr>
        <p:blipFill>
          <a:blip r:embed="rId8"/>
          <a:stretch>
            <a:fillRect/>
          </a:stretch>
        </p:blipFill>
        <p:spPr>
          <a:xfrm>
            <a:off x="8264880" y="1172520"/>
            <a:ext cx="2774520" cy="2661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528000" y="655200"/>
            <a:ext cx="5548680" cy="5464800"/>
          </a:xfrm>
          <a:prstGeom prst="rect">
            <a:avLst/>
          </a:prstGeom>
          <a:noFill/>
          <a:ln>
            <a:noFill/>
          </a:ln>
        </p:spPr>
        <p:txBody>
          <a:bodyPr lIns="90000" tIns="45000" rIns="90000" bIns="45000" anchor="ctr"/>
          <a:lstStyle/>
          <a:p>
            <a:pPr algn="ctr"/>
            <a:r>
              <a:rPr lang="tr" sz="3200" dirty="0" smtClean="0">
                <a:solidFill>
                  <a:srgbClr val="2A1A00"/>
                </a:solidFill>
                <a:latin typeface="Impact"/>
              </a:rPr>
              <a:t>KOM </a:t>
            </a:r>
          </a:p>
          <a:p>
            <a:pPr algn="ctr"/>
            <a:endParaRPr lang="tr" sz="3200" dirty="0" smtClean="0">
              <a:solidFill>
                <a:srgbClr val="2A1A00"/>
              </a:solidFill>
              <a:latin typeface="Impact"/>
            </a:endParaRPr>
          </a:p>
          <a:p>
            <a:pPr algn="ctr"/>
            <a:r>
              <a:rPr lang="tr" sz="3200" dirty="0" smtClean="0">
                <a:solidFill>
                  <a:srgbClr val="2A1A00"/>
                </a:solidFill>
                <a:latin typeface="Impact"/>
              </a:rPr>
              <a:t>İLE BİRLİKTE</a:t>
            </a:r>
          </a:p>
          <a:p>
            <a:pPr algn="ctr"/>
            <a:endParaRPr lang="tr" sz="3200" dirty="0" smtClean="0">
              <a:solidFill>
                <a:srgbClr val="2A1A00"/>
              </a:solidFill>
              <a:latin typeface="Impact"/>
            </a:endParaRPr>
          </a:p>
          <a:p>
            <a:pPr algn="ctr"/>
            <a:r>
              <a:rPr lang="tr" sz="3200" dirty="0" smtClean="0">
                <a:solidFill>
                  <a:srgbClr val="2A1A00"/>
                </a:solidFill>
                <a:latin typeface="Impact"/>
              </a:rPr>
              <a:t>İYİ   ŞANSLAR</a:t>
            </a:r>
            <a:endParaRPr dirty="0"/>
          </a:p>
          <a:p>
            <a:pPr algn="ctr"/>
            <a:endParaRPr dirty="0"/>
          </a:p>
        </p:txBody>
      </p:sp>
      <p:pic>
        <p:nvPicPr>
          <p:cNvPr id="286" name="Picture 7"/>
          <p:cNvPicPr/>
          <p:nvPr/>
        </p:nvPicPr>
        <p:blipFill>
          <a:blip r:embed="rId2"/>
          <a:stretch>
            <a:fillRect/>
          </a:stretch>
        </p:blipFill>
        <p:spPr>
          <a:xfrm>
            <a:off x="10008000" y="266400"/>
            <a:ext cx="1952280" cy="1533600"/>
          </a:xfrm>
          <a:prstGeom prst="rect">
            <a:avLst/>
          </a:prstGeom>
          <a:ln>
            <a:noFill/>
          </a:ln>
        </p:spPr>
      </p:pic>
      <p:pic>
        <p:nvPicPr>
          <p:cNvPr id="287" name="Picture 2"/>
          <p:cNvPicPr/>
          <p:nvPr/>
        </p:nvPicPr>
        <p:blipFill>
          <a:blip r:embed="rId3"/>
          <a:stretch>
            <a:fillRect/>
          </a:stretch>
        </p:blipFill>
        <p:spPr>
          <a:xfrm>
            <a:off x="9550440" y="5725800"/>
            <a:ext cx="2409480" cy="862920"/>
          </a:xfrm>
          <a:prstGeom prst="rect">
            <a:avLst/>
          </a:prstGeom>
          <a:ln>
            <a:noFill/>
          </a:ln>
        </p:spPr>
      </p:pic>
      <p:pic>
        <p:nvPicPr>
          <p:cNvPr id="288" name="Obraz 6"/>
          <p:cNvPicPr/>
          <p:nvPr/>
        </p:nvPicPr>
        <p:blipFill>
          <a:blip r:embed="rId4"/>
          <a:stretch>
            <a:fillRect/>
          </a:stretch>
        </p:blipFill>
        <p:spPr>
          <a:xfrm>
            <a:off x="912600" y="432000"/>
            <a:ext cx="2543400" cy="932040"/>
          </a:xfrm>
          <a:prstGeom prst="rect">
            <a:avLst/>
          </a:prstGeom>
          <a:ln>
            <a:noFill/>
          </a:ln>
        </p:spPr>
      </p:pic>
      <p:pic>
        <p:nvPicPr>
          <p:cNvPr id="289" name="Obraz 7"/>
          <p:cNvPicPr/>
          <p:nvPr/>
        </p:nvPicPr>
        <p:blipFill>
          <a:blip r:embed="rId5"/>
          <a:stretch>
            <a:fillRect/>
          </a:stretch>
        </p:blipFill>
        <p:spPr>
          <a:xfrm>
            <a:off x="1075320" y="4752000"/>
            <a:ext cx="1948680" cy="1732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91" name="CustomShape 2"/>
          <p:cNvSpPr/>
          <p:nvPr/>
        </p:nvSpPr>
        <p:spPr>
          <a:xfrm>
            <a:off x="1251720" y="2286000"/>
            <a:ext cx="10177200" cy="35924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Bibliyografya:</a:t>
            </a:r>
            <a:endParaRPr/>
          </a:p>
          <a:p>
            <a:pPr>
              <a:lnSpc>
                <a:spcPct val="107000"/>
              </a:lnSpc>
            </a:pPr>
            <a:r>
              <a:rPr lang="tr" u="sng">
                <a:solidFill>
                  <a:srgbClr val="86CED0"/>
                </a:solidFill>
                <a:latin typeface="Calibri"/>
                <a:ea typeface="Calibri"/>
                <a:hlinkClick r:id="rId2"/>
              </a:rPr>
              <a:t>http://www.animaloterapia.eu/6-polskie-stowarzyszenie-hodowcow-oslow/</a:t>
            </a:r>
            <a:endParaRPr/>
          </a:p>
          <a:p>
            <a:pPr>
              <a:lnSpc>
                <a:spcPct val="107000"/>
              </a:lnSpc>
            </a:pPr>
            <a:r>
              <a:rPr lang="tr" u="sng">
                <a:solidFill>
                  <a:srgbClr val="86CED0"/>
                </a:solidFill>
                <a:latin typeface="Calibri"/>
                <a:ea typeface="Calibri"/>
                <a:hlinkClick r:id="rId3"/>
              </a:rPr>
              <a:t>www.zwierzetaludziom.pl</a:t>
            </a:r>
            <a:endParaRPr/>
          </a:p>
          <a:p>
            <a:pPr>
              <a:lnSpc>
                <a:spcPct val="107000"/>
              </a:lnSpc>
            </a:pPr>
            <a:r>
              <a:rPr lang="tr" u="sng">
                <a:solidFill>
                  <a:srgbClr val="86CED0"/>
                </a:solidFill>
                <a:latin typeface="Calibri"/>
                <a:ea typeface="Calibri"/>
                <a:hlinkClick r:id="rId4"/>
              </a:rPr>
              <a:t>www.kynoterapia.eu</a:t>
            </a:r>
            <a:endParaRPr/>
          </a:p>
          <a:p>
            <a:pPr>
              <a:lnSpc>
                <a:spcPct val="107000"/>
              </a:lnSpc>
            </a:pPr>
            <a:r>
              <a:rPr lang="tr" u="sng">
                <a:solidFill>
                  <a:srgbClr val="86CED0"/>
                </a:solidFill>
                <a:latin typeface="Calibri"/>
                <a:ea typeface="Calibri"/>
                <a:hlinkClick r:id="rId5"/>
              </a:rPr>
              <a:t>www.pthip.org.pl</a:t>
            </a:r>
            <a:endParaRPr/>
          </a:p>
          <a:p>
            <a:pPr>
              <a:lnSpc>
                <a:spcPct val="107000"/>
              </a:lnSpc>
            </a:pPr>
            <a:r>
              <a:rPr lang="tr" u="sng">
                <a:solidFill>
                  <a:srgbClr val="86CED0"/>
                </a:solidFill>
                <a:latin typeface="Calibri"/>
                <a:ea typeface="Calibri"/>
                <a:hlinkClick r:id="rId6"/>
              </a:rPr>
              <a:t>www.pettherapysociety.com</a:t>
            </a:r>
            <a:endParaRPr/>
          </a:p>
          <a:p>
            <a:pPr>
              <a:lnSpc>
                <a:spcPct val="107000"/>
              </a:lnSpc>
            </a:pPr>
            <a:r>
              <a:rPr lang="tr" u="sng">
                <a:solidFill>
                  <a:srgbClr val="86CED0"/>
                </a:solidFill>
                <a:latin typeface="Calibri"/>
                <a:ea typeface="Calibri"/>
                <a:hlinkClick r:id="rId7"/>
              </a:rPr>
              <a:t>www.delfinoterapia.net.pl</a:t>
            </a:r>
            <a:endParaRPr/>
          </a:p>
          <a:p>
            <a:pPr>
              <a:lnSpc>
                <a:spcPct val="107000"/>
              </a:lnSpc>
            </a:pPr>
            <a:r>
              <a:rPr lang="tr" u="sng">
                <a:solidFill>
                  <a:srgbClr val="86CED0"/>
                </a:solidFill>
                <a:latin typeface="Calibri"/>
                <a:ea typeface="Calibri"/>
                <a:hlinkClick r:id="rId8"/>
              </a:rPr>
              <a:t>https://portalzdrowiadziecka.pl/index.php/video/terapia-poprzez-muzyke/</a:t>
            </a:r>
            <a:endParaRPr/>
          </a:p>
          <a:p>
            <a:pPr>
              <a:lnSpc>
                <a:spcPct val="107000"/>
              </a:lnSpc>
            </a:pPr>
            <a:endParaRPr/>
          </a:p>
          <a:p>
            <a:pPr>
              <a:lnSpc>
                <a:spcPct val="11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65" name="CustomShape 2"/>
          <p:cNvSpPr/>
          <p:nvPr/>
        </p:nvSpPr>
        <p:spPr>
          <a:xfrm>
            <a:off x="1251720" y="2286000"/>
            <a:ext cx="10177200" cy="3592440"/>
          </a:xfrm>
          <a:prstGeom prst="rect">
            <a:avLst/>
          </a:prstGeom>
          <a:noFill/>
          <a:ln>
            <a:noFill/>
          </a:ln>
        </p:spPr>
        <p:txBody>
          <a:bodyPr lIns="90000" tIns="45000" rIns="90000" bIns="45000"/>
          <a:lstStyle/>
          <a:p>
            <a:pPr>
              <a:lnSpc>
                <a:spcPct val="110000"/>
              </a:lnSpc>
            </a:pPr>
            <a:r>
              <a:rPr lang="tr" dirty="0">
                <a:solidFill>
                  <a:srgbClr val="595959"/>
                </a:solidFill>
                <a:latin typeface="Calibri"/>
                <a:ea typeface="Calibri"/>
              </a:rPr>
              <a:t>Engelli çocukların ebeveynleri, öğretmenleri ve koruyucularına adanmış uluslararası AB projesi </a:t>
            </a:r>
            <a:r>
              <a:rPr lang="tr" dirty="0" smtClean="0">
                <a:solidFill>
                  <a:srgbClr val="595959"/>
                </a:solidFill>
                <a:latin typeface="Calibri"/>
                <a:ea typeface="Calibri"/>
              </a:rPr>
              <a:t>EliSE'nin </a:t>
            </a:r>
            <a:r>
              <a:rPr lang="tr" dirty="0">
                <a:solidFill>
                  <a:srgbClr val="595959"/>
                </a:solidFill>
                <a:latin typeface="Calibri"/>
                <a:ea typeface="Calibri"/>
              </a:rPr>
              <a:t>yol gösterici ilkesini takip ederek, size seyahat sırasında ve tatil gezilerinde keyifli bir şekilde kullanılabilecek destekleyici terapiler önerisi sunuyorum.</a:t>
            </a:r>
            <a:endParaRPr dirty="0"/>
          </a:p>
          <a:p>
            <a:pPr>
              <a:lnSpc>
                <a:spcPct val="110000"/>
              </a:lnSpc>
            </a:pPr>
            <a:r>
              <a:rPr lang="tr" dirty="0">
                <a:solidFill>
                  <a:srgbClr val="595959"/>
                </a:solidFill>
                <a:latin typeface="Calibri"/>
                <a:ea typeface="Calibri"/>
              </a:rPr>
              <a:t>Umarım her biriniz bu terapide çocuğunuzun işleyişinin sevincini ve ilerlemesini bulacaksınız.</a:t>
            </a:r>
            <a:endParaRPr dirty="0"/>
          </a:p>
          <a:p>
            <a:pPr>
              <a:lnSpc>
                <a:spcPct val="110000"/>
              </a:lnSpc>
            </a:pPr>
            <a:r>
              <a:rPr lang="tr" dirty="0">
                <a:solidFill>
                  <a:srgbClr val="595959"/>
                </a:solidFill>
                <a:latin typeface="Calibri"/>
                <a:ea typeface="Calibri"/>
              </a:rPr>
              <a:t>Tasarım, bir çocuğun gözünden bakıldığında doğrudan bir endorfin kaynağı olacak şekilde hazırlanmıştır.</a:t>
            </a:r>
            <a:endParaRPr dirty="0"/>
          </a:p>
          <a:p>
            <a:pPr>
              <a:lnSpc>
                <a:spcPct val="110000"/>
              </a:lnSpc>
            </a:pPr>
            <a:r>
              <a:rPr lang="tr" dirty="0">
                <a:solidFill>
                  <a:srgbClr val="595959"/>
                </a:solidFill>
                <a:latin typeface="Calibri"/>
                <a:ea typeface="Calibri"/>
              </a:rPr>
              <a:t>Bunun nedeni, çocukları tatile teşvik edecek, tüm aileye daha olumlu izlenimler ve duygular sağlayan Hayvan terapisi, Aromaterapi, Fizyoterapi, Manuel terapi, Müzik terapisi ve Fotonoterapi gibi çeşitli özel terapilerin birleşimidir. harika boş zaman.</a:t>
            </a:r>
            <a:endParaRPr dirty="0"/>
          </a:p>
        </p:txBody>
      </p:sp>
      <p:pic>
        <p:nvPicPr>
          <p:cNvPr id="166" name="Picture 7"/>
          <p:cNvPicPr/>
          <p:nvPr/>
        </p:nvPicPr>
        <p:blipFill>
          <a:blip r:embed="rId2"/>
          <a:stretch>
            <a:fillRect/>
          </a:stretch>
        </p:blipFill>
        <p:spPr>
          <a:xfrm>
            <a:off x="1027980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293" name="CustomShape 2"/>
          <p:cNvSpPr/>
          <p:nvPr/>
        </p:nvSpPr>
        <p:spPr>
          <a:xfrm>
            <a:off x="1251720" y="1374840"/>
            <a:ext cx="10177200" cy="50324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Bibliyografya:</a:t>
            </a:r>
            <a:endParaRPr/>
          </a:p>
          <a:p>
            <a:pPr>
              <a:lnSpc>
                <a:spcPct val="107000"/>
              </a:lnSpc>
            </a:pPr>
            <a:r>
              <a:rPr lang="tr">
                <a:solidFill>
                  <a:srgbClr val="595959"/>
                </a:solidFill>
                <a:latin typeface="Calibri"/>
                <a:ea typeface="Calibri"/>
              </a:rPr>
              <a:t>Szczuciński, A. (2005). Przygotowanie psychologiczno-motoryczne i możliwości organizacyjne osób niepełnosprawnych oraz ORGANIZACJI skupiających osoby o Specjalnych potrzebach udziału yapmak ruchu turystycznym, içinde MIEDZYNARODOWA Konferencja osób Niepełnosprawnych Krajoznawstwo w ı TURYSTYKA osób niepełnosprawnych - bez Granic i Bariyer.</a:t>
            </a:r>
            <a:endParaRPr/>
          </a:p>
          <a:p>
            <a:pPr>
              <a:lnSpc>
                <a:spcPct val="107000"/>
              </a:lnSpc>
            </a:pPr>
            <a:r>
              <a:rPr lang="tr">
                <a:solidFill>
                  <a:srgbClr val="595959"/>
                </a:solidFill>
                <a:latin typeface="Calibri"/>
                <a:ea typeface="Calibri"/>
              </a:rPr>
              <a:t>Janusz Korczak “jak Kochać Dziecko” Veri 1. wyd. pol.:1998-01-01 ISBN:9788366719064</a:t>
            </a:r>
            <a:endParaRPr/>
          </a:p>
          <a:p>
            <a:pPr>
              <a:lnSpc>
                <a:spcPct val="107000"/>
              </a:lnSpc>
            </a:pPr>
            <a:r>
              <a:rPr lang="tr" u="sng">
                <a:solidFill>
                  <a:srgbClr val="86CED0"/>
                </a:solidFill>
                <a:latin typeface="Calibri"/>
                <a:ea typeface="Calibri"/>
                <a:hlinkClick r:id="rId2"/>
              </a:rPr>
              <a:t>https://parenting.pl/autystyczny-chlopiec-w-podrozy-zachowanie-zalogi-wzrusza</a:t>
            </a:r>
            <a:endParaRPr/>
          </a:p>
          <a:p>
            <a:pPr>
              <a:lnSpc>
                <a:spcPct val="107000"/>
              </a:lnSpc>
            </a:pPr>
            <a:r>
              <a:rPr lang="tr" u="sng">
                <a:solidFill>
                  <a:srgbClr val="86CED0"/>
                </a:solidFill>
                <a:latin typeface="Calibri"/>
                <a:ea typeface="Calibri"/>
                <a:hlinkClick r:id="rId3"/>
              </a:rPr>
              <a:t>https://portal.abczdrowie.pl/rehabilitacja-dzieci-z-autyzmem</a:t>
            </a:r>
            <a:endParaRPr/>
          </a:p>
          <a:p>
            <a:pPr>
              <a:lnSpc>
                <a:spcPct val="107000"/>
              </a:lnSpc>
            </a:pPr>
            <a:r>
              <a:rPr lang="tr" u="sng">
                <a:solidFill>
                  <a:srgbClr val="86CED0"/>
                </a:solidFill>
                <a:latin typeface="Calibri"/>
                <a:ea typeface="Calibri"/>
                <a:hlinkClick r:id="rId4"/>
              </a:rPr>
              <a:t>https://cordis.europa.eu/article/id/123847-teaching-robots-how-to-interact-with-children-with-autism/pl</a:t>
            </a:r>
            <a:endParaRPr/>
          </a:p>
          <a:p>
            <a:pPr>
              <a:lnSpc>
                <a:spcPct val="107000"/>
              </a:lnSpc>
            </a:pPr>
            <a:r>
              <a:rPr lang="tr" u="sng">
                <a:solidFill>
                  <a:srgbClr val="86CED0"/>
                </a:solidFill>
                <a:latin typeface="Calibri"/>
                <a:ea typeface="Calibri"/>
                <a:hlinkClick r:id="rId5"/>
              </a:rPr>
              <a:t>https://www.instytutaroma.pl/top-10-olejkow-eterycznych-dla-autystow/</a:t>
            </a:r>
            <a:endParaRPr/>
          </a:p>
          <a:p>
            <a:pPr>
              <a:lnSpc>
                <a:spcPct val="107000"/>
              </a:lnSpc>
            </a:pPr>
            <a:endParaRPr/>
          </a:p>
          <a:p>
            <a:pPr>
              <a:lnSpc>
                <a:spcPct val="11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68" name="CustomShape 2"/>
          <p:cNvSpPr/>
          <p:nvPr/>
        </p:nvSpPr>
        <p:spPr>
          <a:xfrm>
            <a:off x="1251720" y="2286000"/>
            <a:ext cx="10177200" cy="35924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Engelli çocuklar için destekleyici terapi önerilerinin özel olarak seçildiğini ve okul ve ev ortamında, yani her gün ve tatilde uygulanmak üzere uyarlandığını belirtmekte fayda var, genellikle mevcuttur ve çeşitli yerlerde uygulanması mümkündür.</a:t>
            </a:r>
            <a:endParaRPr/>
          </a:p>
          <a:p>
            <a:pPr>
              <a:lnSpc>
                <a:spcPct val="107000"/>
              </a:lnSpc>
            </a:pPr>
            <a:r>
              <a:rPr lang="tr">
                <a:solidFill>
                  <a:srgbClr val="595959"/>
                </a:solidFill>
                <a:latin typeface="Calibri"/>
                <a:ea typeface="Calibri"/>
              </a:rPr>
              <a:t>Korczakowska'nın insanı çocukta gören, aynı zamanda dünyaya bir yetişkin değil de bir çocuğun gözünden bakan düşünce yaklaşımından ilham alarak projeme "Korczakowska Opieka Marzeń" adını verdim ve projemi şöyle sunmaktan mutluluk duyuyorum. bir araç seti, yani özel ihtiyaçları olan çocukların ebeveynleri, velileri ve öğretmenleri için terapötik bir araç.</a:t>
            </a:r>
            <a:endParaRPr/>
          </a:p>
          <a:p>
            <a:pPr>
              <a:lnSpc>
                <a:spcPct val="107000"/>
              </a:lnSpc>
            </a:pPr>
            <a:r>
              <a:rPr lang="tr">
                <a:solidFill>
                  <a:srgbClr val="595959"/>
                </a:solidFill>
                <a:latin typeface="Calibri"/>
                <a:ea typeface="Calibri"/>
              </a:rPr>
              <a:t>"Engelli çocuğu olan aileler için seyahatte sosyal engeller" filminin bağlantısı:</a:t>
            </a:r>
            <a:endParaRPr/>
          </a:p>
          <a:p>
            <a:pPr>
              <a:lnSpc>
                <a:spcPct val="107000"/>
              </a:lnSpc>
            </a:pPr>
            <a:endParaRPr/>
          </a:p>
          <a:p>
            <a:pPr>
              <a:lnSpc>
                <a:spcPct val="107000"/>
              </a:lnSpc>
            </a:pPr>
            <a:r>
              <a:rPr lang="tr" u="sng">
                <a:solidFill>
                  <a:srgbClr val="595959"/>
                </a:solidFill>
                <a:latin typeface="Calibri"/>
                <a:ea typeface="Calibri"/>
                <a:hlinkClick r:id="rId2"/>
              </a:rPr>
              <a:t>https://www.mamaniezawszebylamama.pl/index.php/film?lang=pl</a:t>
            </a:r>
            <a:endParaRPr/>
          </a:p>
          <a:p>
            <a:pPr>
              <a:lnSpc>
                <a:spcPct val="107000"/>
              </a:lnSpc>
            </a:pPr>
            <a:endParaRPr/>
          </a:p>
          <a:p>
            <a:pPr>
              <a:lnSpc>
                <a:spcPct val="107000"/>
              </a:lnSpc>
            </a:pPr>
            <a:endParaRPr/>
          </a:p>
          <a:p>
            <a:pPr>
              <a:lnSpc>
                <a:spcPct val="110000"/>
              </a:lnSpc>
            </a:pPr>
            <a:endParaRPr/>
          </a:p>
        </p:txBody>
      </p:sp>
      <p:pic>
        <p:nvPicPr>
          <p:cNvPr id="169" name="Picture 7"/>
          <p:cNvPicPr/>
          <p:nvPr/>
        </p:nvPicPr>
        <p:blipFill>
          <a:blip r:embed="rId3"/>
          <a:stretch>
            <a:fillRect/>
          </a:stretch>
        </p:blipFill>
        <p:spPr>
          <a:xfrm>
            <a:off x="10269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71" name="CustomShape 2"/>
          <p:cNvSpPr/>
          <p:nvPr/>
        </p:nvSpPr>
        <p:spPr>
          <a:xfrm>
            <a:off x="1224000" y="1008000"/>
            <a:ext cx="4833000" cy="4896360"/>
          </a:xfrm>
          <a:prstGeom prst="rect">
            <a:avLst/>
          </a:prstGeom>
          <a:noFill/>
          <a:ln>
            <a:noFill/>
          </a:ln>
        </p:spPr>
        <p:txBody>
          <a:bodyPr lIns="90000" tIns="45000" rIns="90000" bIns="45000"/>
          <a:lstStyle/>
          <a:p>
            <a:pPr>
              <a:lnSpc>
                <a:spcPct val="107000"/>
              </a:lnSpc>
            </a:pPr>
            <a:endParaRPr dirty="0"/>
          </a:p>
          <a:p>
            <a:pPr>
              <a:lnSpc>
                <a:spcPct val="107000"/>
              </a:lnSpc>
            </a:pPr>
            <a:r>
              <a:rPr lang="tr" sz="2000" dirty="0" smtClean="0">
                <a:solidFill>
                  <a:srgbClr val="595959"/>
                </a:solidFill>
                <a:latin typeface="Calibri"/>
              </a:rPr>
              <a:t>HAYVANLARLA TERAPİ</a:t>
            </a:r>
            <a:endParaRPr dirty="0"/>
          </a:p>
          <a:p>
            <a:pPr>
              <a:lnSpc>
                <a:spcPct val="107000"/>
              </a:lnSpc>
            </a:pPr>
            <a:r>
              <a:rPr lang="tr" sz="2000" dirty="0">
                <a:solidFill>
                  <a:srgbClr val="595959"/>
                </a:solidFill>
                <a:latin typeface="Calibri"/>
                <a:ea typeface="Calibri"/>
              </a:rPr>
              <a:t>Hayvanlarla yakın teması içeren </a:t>
            </a:r>
            <a:r>
              <a:rPr lang="tr" sz="2000" dirty="0" smtClean="0">
                <a:solidFill>
                  <a:srgbClr val="595959"/>
                </a:solidFill>
                <a:latin typeface="Calibri"/>
                <a:ea typeface="Calibri"/>
              </a:rPr>
              <a:t>bir terapi türüdür.</a:t>
            </a:r>
            <a:endParaRPr dirty="0"/>
          </a:p>
          <a:p>
            <a:pPr>
              <a:lnSpc>
                <a:spcPct val="107000"/>
              </a:lnSpc>
            </a:pPr>
            <a:r>
              <a:rPr lang="tr" sz="2000" dirty="0">
                <a:solidFill>
                  <a:srgbClr val="595959"/>
                </a:solidFill>
                <a:latin typeface="Calibri"/>
                <a:ea typeface="Calibri"/>
              </a:rPr>
              <a:t>Duyusal, duygusal farkındalığı, </a:t>
            </a:r>
            <a:r>
              <a:rPr lang="tr" sz="2000" dirty="0" smtClean="0">
                <a:solidFill>
                  <a:srgbClr val="595959"/>
                </a:solidFill>
                <a:latin typeface="Calibri"/>
                <a:ea typeface="Calibri"/>
              </a:rPr>
              <a:t>kemik labirenti</a:t>
            </a:r>
            <a:r>
              <a:rPr lang="tr" sz="2000" dirty="0">
                <a:solidFill>
                  <a:srgbClr val="595959"/>
                </a:solidFill>
                <a:latin typeface="Calibri"/>
                <a:ea typeface="Calibri"/>
              </a:rPr>
              <a:t>, iskelet sistemini destekler, kas gerginliğini azaltır, benlik saygısını, </a:t>
            </a:r>
            <a:r>
              <a:rPr lang="tr" sz="2000" dirty="0" smtClean="0">
                <a:solidFill>
                  <a:srgbClr val="595959"/>
                </a:solidFill>
                <a:latin typeface="Calibri"/>
                <a:ea typeface="Calibri"/>
              </a:rPr>
              <a:t>etkinliği, </a:t>
            </a:r>
            <a:r>
              <a:rPr lang="tr" sz="2000" dirty="0">
                <a:solidFill>
                  <a:srgbClr val="595959"/>
                </a:solidFill>
                <a:latin typeface="Calibri"/>
                <a:ea typeface="Calibri"/>
              </a:rPr>
              <a:t>sosyal ilişkileri arttırır, bağımsızlığı, sorumluluğu öğretir, rahatlatır, endorfin </a:t>
            </a:r>
            <a:r>
              <a:rPr lang="tr" sz="2000" dirty="0" smtClean="0">
                <a:solidFill>
                  <a:srgbClr val="595959"/>
                </a:solidFill>
                <a:latin typeface="Calibri"/>
                <a:ea typeface="Calibri"/>
              </a:rPr>
              <a:t>sağlar </a:t>
            </a:r>
            <a:r>
              <a:rPr lang="tr-TR" sz="2000" dirty="0" smtClean="0">
                <a:solidFill>
                  <a:srgbClr val="595959"/>
                </a:solidFill>
                <a:latin typeface="Calibri"/>
                <a:ea typeface="Calibri"/>
              </a:rPr>
              <a:t>ve </a:t>
            </a:r>
            <a:r>
              <a:rPr lang="tr-TR" sz="2000" dirty="0">
                <a:solidFill>
                  <a:srgbClr val="595959"/>
                </a:solidFill>
                <a:latin typeface="Calibri"/>
                <a:ea typeface="Calibri"/>
              </a:rPr>
              <a:t>otizm spektrum bozukluğu olan çocukları, Asperger sendromu, DEHB olan çocukları rehabilite eder, aşırı duyarlılık ve geri çekilme, korku, güvensizlik, depresyon ve uyarılma gibi duygusal sorunlar.</a:t>
            </a:r>
            <a:endParaRPr dirty="0"/>
          </a:p>
        </p:txBody>
      </p:sp>
      <p:pic>
        <p:nvPicPr>
          <p:cNvPr id="172" name="Symbol zastępczy zawartości 9"/>
          <p:cNvPicPr/>
          <p:nvPr/>
        </p:nvPicPr>
        <p:blipFill>
          <a:blip r:embed="rId2"/>
          <a:stretch>
            <a:fillRect/>
          </a:stretch>
        </p:blipFill>
        <p:spPr>
          <a:xfrm>
            <a:off x="6648480" y="2291760"/>
            <a:ext cx="4799520" cy="3606840"/>
          </a:xfrm>
          <a:prstGeom prst="rect">
            <a:avLst/>
          </a:prstGeom>
          <a:ln>
            <a:noFill/>
          </a:ln>
        </p:spPr>
      </p:pic>
      <p:pic>
        <p:nvPicPr>
          <p:cNvPr id="173" name="Picture 7"/>
          <p:cNvPicPr/>
          <p:nvPr/>
        </p:nvPicPr>
        <p:blipFill>
          <a:blip r:embed="rId3"/>
          <a:stretch>
            <a:fillRect/>
          </a:stretch>
        </p:blipFill>
        <p:spPr>
          <a:xfrm>
            <a:off x="1028736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75" name="CustomShape 2"/>
          <p:cNvSpPr/>
          <p:nvPr/>
        </p:nvSpPr>
        <p:spPr>
          <a:xfrm>
            <a:off x="1257480" y="2286000"/>
            <a:ext cx="4799520" cy="361836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Çeşitli hayvan türleri ile temasları ve insanlarla doğrudan etkileşimleri nedeniyle çeşitli hayvan terapisi türleri arasında ayrım yapıyoruz.</a:t>
            </a:r>
            <a:endParaRPr/>
          </a:p>
          <a:p>
            <a:pPr>
              <a:lnSpc>
                <a:spcPct val="107000"/>
              </a:lnSpc>
            </a:pPr>
            <a:r>
              <a:rPr lang="tr">
                <a:solidFill>
                  <a:srgbClr val="595959"/>
                </a:solidFill>
                <a:latin typeface="Calibri"/>
                <a:ea typeface="Calibri"/>
              </a:rPr>
              <a:t>Hipoterapi - atla etkileşim</a:t>
            </a:r>
            <a:endParaRPr/>
          </a:p>
          <a:p>
            <a:pPr>
              <a:lnSpc>
                <a:spcPct val="107000"/>
              </a:lnSpc>
            </a:pPr>
            <a:r>
              <a:rPr lang="tr">
                <a:solidFill>
                  <a:srgbClr val="595959"/>
                </a:solidFill>
                <a:latin typeface="Calibri"/>
                <a:ea typeface="Calibri"/>
              </a:rPr>
              <a:t>Köpek terapisi - köpekle temas</a:t>
            </a:r>
            <a:endParaRPr/>
          </a:p>
          <a:p>
            <a:pPr>
              <a:lnSpc>
                <a:spcPct val="107000"/>
              </a:lnSpc>
            </a:pPr>
            <a:r>
              <a:rPr lang="tr">
                <a:solidFill>
                  <a:srgbClr val="595959"/>
                </a:solidFill>
                <a:latin typeface="Calibri"/>
                <a:ea typeface="Calibri"/>
              </a:rPr>
              <a:t>Felinoterapi - kediyle temas</a:t>
            </a:r>
            <a:endParaRPr/>
          </a:p>
          <a:p>
            <a:pPr>
              <a:lnSpc>
                <a:spcPct val="107000"/>
              </a:lnSpc>
            </a:pPr>
            <a:r>
              <a:rPr lang="tr">
                <a:solidFill>
                  <a:srgbClr val="595959"/>
                </a:solidFill>
                <a:latin typeface="Calibri"/>
                <a:ea typeface="Calibri"/>
              </a:rPr>
              <a:t>Alpacotherapy - lamalarla temas</a:t>
            </a:r>
            <a:endParaRPr/>
          </a:p>
        </p:txBody>
      </p:sp>
      <p:sp>
        <p:nvSpPr>
          <p:cNvPr id="176" name="CustomShape 3"/>
          <p:cNvSpPr/>
          <p:nvPr/>
        </p:nvSpPr>
        <p:spPr>
          <a:xfrm>
            <a:off x="6647760" y="2286000"/>
            <a:ext cx="4799520" cy="361836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Avioterapi - kuşlarla temas</a:t>
            </a:r>
            <a:endParaRPr/>
          </a:p>
          <a:p>
            <a:pPr>
              <a:lnSpc>
                <a:spcPct val="107000"/>
              </a:lnSpc>
            </a:pPr>
            <a:r>
              <a:rPr lang="tr">
                <a:solidFill>
                  <a:srgbClr val="595959"/>
                </a:solidFill>
                <a:latin typeface="Calibri"/>
                <a:ea typeface="Calibri"/>
              </a:rPr>
              <a:t>Onoterapi - eşekle temas</a:t>
            </a:r>
            <a:endParaRPr/>
          </a:p>
          <a:p>
            <a:pPr>
              <a:lnSpc>
                <a:spcPct val="107000"/>
              </a:lnSpc>
            </a:pPr>
            <a:r>
              <a:rPr lang="tr">
                <a:solidFill>
                  <a:srgbClr val="595959"/>
                </a:solidFill>
                <a:latin typeface="Calibri"/>
                <a:ea typeface="Calibri"/>
              </a:rPr>
              <a:t>Lagoterapi - tavşanlarla temas</a:t>
            </a:r>
            <a:endParaRPr/>
          </a:p>
          <a:p>
            <a:pPr>
              <a:lnSpc>
                <a:spcPct val="107000"/>
              </a:lnSpc>
            </a:pPr>
            <a:r>
              <a:rPr lang="tr">
                <a:solidFill>
                  <a:srgbClr val="595959"/>
                </a:solidFill>
                <a:latin typeface="Calibri"/>
                <a:ea typeface="Calibri"/>
              </a:rPr>
              <a:t>Rodoterapi - kemirgenlerle temas</a:t>
            </a:r>
            <a:endParaRPr/>
          </a:p>
          <a:p>
            <a:pPr>
              <a:lnSpc>
                <a:spcPct val="107000"/>
              </a:lnSpc>
            </a:pPr>
            <a:r>
              <a:rPr lang="tr">
                <a:solidFill>
                  <a:srgbClr val="595959"/>
                </a:solidFill>
                <a:latin typeface="Calibri"/>
                <a:ea typeface="Calibri"/>
              </a:rPr>
              <a:t>Kavioterapi - bir kobay ile temas</a:t>
            </a:r>
            <a:endParaRPr/>
          </a:p>
          <a:p>
            <a:pPr>
              <a:lnSpc>
                <a:spcPct val="107000"/>
              </a:lnSpc>
            </a:pPr>
            <a:r>
              <a:rPr lang="tr">
                <a:solidFill>
                  <a:srgbClr val="595959"/>
                </a:solidFill>
                <a:latin typeface="Calibri"/>
                <a:ea typeface="Calibri"/>
              </a:rPr>
              <a:t>Yunus terapisi - yunuslarla temas</a:t>
            </a:r>
            <a:endParaRPr/>
          </a:p>
          <a:p>
            <a:pPr>
              <a:lnSpc>
                <a:spcPct val="107000"/>
              </a:lnSpc>
            </a:pPr>
            <a:r>
              <a:rPr lang="tr">
                <a:solidFill>
                  <a:srgbClr val="595959"/>
                </a:solidFill>
                <a:latin typeface="Calibri"/>
                <a:ea typeface="Calibri"/>
              </a:rPr>
              <a:t>Bowitherapy - boynuzlu evcil hayvanlarla (keçi, koyun, sığır) temas</a:t>
            </a:r>
            <a:endParaRPr/>
          </a:p>
        </p:txBody>
      </p:sp>
      <p:pic>
        <p:nvPicPr>
          <p:cNvPr id="177" name="Picture 7"/>
          <p:cNvPicPr/>
          <p:nvPr/>
        </p:nvPicPr>
        <p:blipFill>
          <a:blip r:embed="rId2"/>
          <a:stretch>
            <a:fillRect/>
          </a:stretch>
        </p:blipFill>
        <p:spPr>
          <a:xfrm>
            <a:off x="10251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pic>
        <p:nvPicPr>
          <p:cNvPr id="179" name="Symbol zastępczy zawartości 5"/>
          <p:cNvPicPr/>
          <p:nvPr/>
        </p:nvPicPr>
        <p:blipFill>
          <a:blip r:embed="rId2"/>
          <a:stretch>
            <a:fillRect/>
          </a:stretch>
        </p:blipFill>
        <p:spPr>
          <a:xfrm>
            <a:off x="1257480" y="2295360"/>
            <a:ext cx="4799520" cy="3599280"/>
          </a:xfrm>
          <a:prstGeom prst="rect">
            <a:avLst/>
          </a:prstGeom>
          <a:ln>
            <a:noFill/>
          </a:ln>
        </p:spPr>
      </p:pic>
      <p:pic>
        <p:nvPicPr>
          <p:cNvPr id="180" name="Symbol zastępczy zawartości 7"/>
          <p:cNvPicPr/>
          <p:nvPr/>
        </p:nvPicPr>
        <p:blipFill>
          <a:blip r:embed="rId3"/>
          <a:stretch>
            <a:fillRect/>
          </a:stretch>
        </p:blipFill>
        <p:spPr>
          <a:xfrm>
            <a:off x="6052680" y="2295360"/>
            <a:ext cx="5395320" cy="3599280"/>
          </a:xfrm>
          <a:prstGeom prst="rect">
            <a:avLst/>
          </a:prstGeom>
          <a:ln>
            <a:noFill/>
          </a:ln>
        </p:spPr>
      </p:pic>
      <p:pic>
        <p:nvPicPr>
          <p:cNvPr id="181" name="Picture 7"/>
          <p:cNvPicPr/>
          <p:nvPr/>
        </p:nvPicPr>
        <p:blipFill>
          <a:blip r:embed="rId4"/>
          <a:stretch>
            <a:fillRect/>
          </a:stretch>
        </p:blipFill>
        <p:spPr>
          <a:xfrm>
            <a:off x="10251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83" name="CustomShape 2"/>
          <p:cNvSpPr/>
          <p:nvPr/>
        </p:nvSpPr>
        <p:spPr>
          <a:xfrm>
            <a:off x="1170360" y="1139400"/>
            <a:ext cx="4805280" cy="4404240"/>
          </a:xfrm>
          <a:prstGeom prst="rect">
            <a:avLst/>
          </a:prstGeom>
          <a:noFill/>
          <a:ln>
            <a:noFill/>
          </a:ln>
        </p:spPr>
        <p:txBody>
          <a:bodyPr lIns="90000" tIns="45000" rIns="90000" bIns="45000"/>
          <a:lstStyle/>
          <a:p>
            <a:pPr>
              <a:lnSpc>
                <a:spcPct val="110000"/>
              </a:lnSpc>
            </a:pPr>
            <a:r>
              <a:rPr lang="tr">
                <a:solidFill>
                  <a:srgbClr val="595959"/>
                </a:solidFill>
                <a:latin typeface="Calibri"/>
                <a:ea typeface="Calibri"/>
              </a:rPr>
              <a:t>Otizmli bir çocuk olan Karol, Korczak Düşler Okulu'nun 5. sınıfına devam etmektedir. Karol, 4 aydır, yeniden eğitim dersleri kapsamında, arka bahçesinde bir okul tarafından haftalık olarak düzenlenen hippoterapiye düzenli olarak katılıyor.</a:t>
            </a:r>
            <a:endParaRPr/>
          </a:p>
        </p:txBody>
      </p:sp>
      <p:pic>
        <p:nvPicPr>
          <p:cNvPr id="184" name="Obraz 12"/>
          <p:cNvPicPr/>
          <p:nvPr/>
        </p:nvPicPr>
        <p:blipFill>
          <a:blip r:embed="rId2"/>
          <a:stretch>
            <a:fillRect/>
          </a:stretch>
        </p:blipFill>
        <p:spPr>
          <a:xfrm>
            <a:off x="5927760" y="2849760"/>
            <a:ext cx="3141720" cy="3466080"/>
          </a:xfrm>
          <a:prstGeom prst="rect">
            <a:avLst/>
          </a:prstGeom>
          <a:ln>
            <a:noFill/>
          </a:ln>
        </p:spPr>
      </p:pic>
      <p:sp>
        <p:nvSpPr>
          <p:cNvPr id="185" name="CustomShape 3"/>
          <p:cNvSpPr/>
          <p:nvPr/>
        </p:nvSpPr>
        <p:spPr>
          <a:xfrm>
            <a:off x="8331120" y="2147400"/>
            <a:ext cx="913320" cy="913320"/>
          </a:xfrm>
          <a:prstGeom prst="heart">
            <a:avLst/>
          </a:prstGeom>
          <a:solidFill>
            <a:srgbClr val="F8B323"/>
          </a:solidFill>
          <a:ln w="25560">
            <a:solidFill>
              <a:srgbClr val="B78419"/>
            </a:solidFill>
            <a:round/>
          </a:ln>
        </p:spPr>
      </p:sp>
      <p:pic>
        <p:nvPicPr>
          <p:cNvPr id="186" name="Symbol zastępczy zawartości 10"/>
          <p:cNvPicPr/>
          <p:nvPr/>
        </p:nvPicPr>
        <p:blipFill>
          <a:blip r:embed="rId3"/>
          <a:stretch>
            <a:fillRect/>
          </a:stretch>
        </p:blipFill>
        <p:spPr>
          <a:xfrm>
            <a:off x="9420120" y="2147400"/>
            <a:ext cx="2097360" cy="4135680"/>
          </a:xfrm>
          <a:prstGeom prst="rect">
            <a:avLst/>
          </a:prstGeom>
          <a:ln>
            <a:noFill/>
          </a:ln>
        </p:spPr>
      </p:pic>
      <p:pic>
        <p:nvPicPr>
          <p:cNvPr id="187" name="Picture 7"/>
          <p:cNvPicPr/>
          <p:nvPr/>
        </p:nvPicPr>
        <p:blipFill>
          <a:blip r:embed="rId4"/>
          <a:stretch>
            <a:fillRect/>
          </a:stretch>
        </p:blipFill>
        <p:spPr>
          <a:xfrm>
            <a:off x="10269720" y="0"/>
            <a:ext cx="1637280" cy="1237320"/>
          </a:xfrm>
          <a:prstGeom prst="rect">
            <a:avLst/>
          </a:prstGeom>
          <a:ln>
            <a:noFill/>
          </a:ln>
        </p:spPr>
      </p:pic>
      <p:pic>
        <p:nvPicPr>
          <p:cNvPr id="188" name="Obraz 15"/>
          <p:cNvPicPr/>
          <p:nvPr/>
        </p:nvPicPr>
        <p:blipFill>
          <a:blip r:embed="rId5"/>
          <a:stretch>
            <a:fillRect/>
          </a:stretch>
        </p:blipFill>
        <p:spPr>
          <a:xfrm>
            <a:off x="1339920" y="2849760"/>
            <a:ext cx="4348440" cy="343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1251720" y="382320"/>
            <a:ext cx="10177200" cy="1491120"/>
          </a:xfrm>
          <a:prstGeom prst="rect">
            <a:avLst/>
          </a:prstGeom>
          <a:noFill/>
          <a:ln>
            <a:noFill/>
          </a:ln>
        </p:spPr>
        <p:txBody>
          <a:bodyPr lIns="90000" tIns="45000" rIns="90000" bIns="45000"/>
          <a:lstStyle/>
          <a:p>
            <a:pPr>
              <a:lnSpc>
                <a:spcPct val="90000"/>
              </a:lnSpc>
            </a:pPr>
            <a:r>
              <a:rPr lang="tr" sz="4000">
                <a:solidFill>
                  <a:srgbClr val="2A1A00"/>
                </a:solidFill>
                <a:latin typeface="Impact"/>
              </a:rPr>
              <a:t>ULUSLARARASI PROJE "ELİSE"</a:t>
            </a:r>
            <a:endParaRPr/>
          </a:p>
        </p:txBody>
      </p:sp>
      <p:sp>
        <p:nvSpPr>
          <p:cNvPr id="190" name="CustomShape 2"/>
          <p:cNvSpPr/>
          <p:nvPr/>
        </p:nvSpPr>
        <p:spPr>
          <a:xfrm>
            <a:off x="1251720" y="1287000"/>
            <a:ext cx="10177200" cy="5666040"/>
          </a:xfrm>
          <a:prstGeom prst="rect">
            <a:avLst/>
          </a:prstGeom>
          <a:noFill/>
          <a:ln>
            <a:noFill/>
          </a:ln>
        </p:spPr>
        <p:txBody>
          <a:bodyPr lIns="90000" tIns="45000" rIns="90000" bIns="45000"/>
          <a:lstStyle/>
          <a:p>
            <a:pPr>
              <a:lnSpc>
                <a:spcPct val="107000"/>
              </a:lnSpc>
            </a:pPr>
            <a:r>
              <a:rPr lang="tr">
                <a:solidFill>
                  <a:srgbClr val="595959"/>
                </a:solidFill>
                <a:latin typeface="Calibri"/>
                <a:ea typeface="Calibri"/>
              </a:rPr>
              <a:t>11 yaşındaki Karol hippoterapiyi şöyle görüyor:</a:t>
            </a:r>
            <a:endParaRPr/>
          </a:p>
          <a:p>
            <a:pPr>
              <a:lnSpc>
                <a:spcPct val="107000"/>
              </a:lnSpc>
            </a:pPr>
            <a:r>
              <a:rPr lang="tr">
                <a:solidFill>
                  <a:srgbClr val="595959"/>
                </a:solidFill>
                <a:latin typeface="Calibri"/>
                <a:ea typeface="Calibri"/>
              </a:rPr>
              <a:t>Sanırım en çok Perşembeleri seviyorum, onları uzun bir süre, bir hafta boyunca bekliyorum, ama Jerry ile tanışmak beni tamamen ödüllendiriyor çünkü Jerry harika biri.</a:t>
            </a:r>
            <a:endParaRPr/>
          </a:p>
          <a:p>
            <a:pPr>
              <a:lnSpc>
                <a:spcPct val="107000"/>
              </a:lnSpc>
            </a:pPr>
            <a:r>
              <a:rPr lang="tr">
                <a:solidFill>
                  <a:srgbClr val="595959"/>
                </a:solidFill>
                <a:latin typeface="Calibri"/>
                <a:ea typeface="Calibri"/>
              </a:rPr>
              <a:t>Jerry'nin kim olduğunu biliyor musun? O, Kızılderilileri ve kovboyları oynamayı sevdiğim gerçek bir arkadaş, bazen Zorro veya 3 Silahşörden 1'i veya bir jokey, çünkü onunla tanışmadan önce her zaman bir kask veya kask takıyorum.</a:t>
            </a:r>
            <a:endParaRPr/>
          </a:p>
          <a:p>
            <a:pPr>
              <a:lnSpc>
                <a:spcPct val="107000"/>
              </a:lnSpc>
            </a:pPr>
            <a:r>
              <a:rPr lang="tr">
                <a:solidFill>
                  <a:srgbClr val="595959"/>
                </a:solidFill>
                <a:latin typeface="Calibri"/>
                <a:ea typeface="Calibri"/>
              </a:rPr>
              <a:t>Jerry ile her şey mümkün, sırtında otururken fantezimi harekete geçirdiğim anda her oyun başarılı oluyor, çünkü Jerry benim küçük atım, gerçek bir midilli, annem onun için kahvaltı atıştırmalığıma her zaman elma ve havuç koyuyor ve ben Toplantımızın sonunda uzun, güzel yelesini okşayarak ve tatlı kahverengi yüzüne sarılarak onu onlarla besleyin.</a:t>
            </a:r>
            <a:endParaRPr/>
          </a:p>
          <a:p>
            <a:pPr>
              <a:lnSpc>
                <a:spcPct val="107000"/>
              </a:lnSpc>
            </a:pPr>
            <a:r>
              <a:rPr lang="tr">
                <a:solidFill>
                  <a:srgbClr val="595959"/>
                </a:solidFill>
                <a:latin typeface="Calibri"/>
                <a:ea typeface="Calibri"/>
              </a:rPr>
              <a:t>Ben de eyere oturduğumda, öne eğildiğimde, uzandığımda ve Jery'ye sarıldığımda, ellerimle pürüzsüz boynunu ve yelesini kucakladığımda ve o beni yavaşça sırtına taşıdığında yapıyorum. Bu anları çok seviyorum.</a:t>
            </a:r>
            <a:endParaRPr/>
          </a:p>
          <a:p>
            <a:pPr>
              <a:lnSpc>
                <a:spcPct val="107000"/>
              </a:lnSpc>
            </a:pPr>
            <a:r>
              <a:rPr lang="tr">
                <a:solidFill>
                  <a:srgbClr val="595959"/>
                </a:solidFill>
                <a:latin typeface="Calibri"/>
                <a:ea typeface="Calibri"/>
              </a:rPr>
              <a:t>Geçenlerde, eyerde tek başıma kollarımı yukarı kaldırarak ayakta durmayı başardım ve midillim hareket edip okul bahçesinde benimle birlikte bütün bir daire çizdiğinde kımıldatmadım bile.</a:t>
            </a:r>
            <a:endParaRPr/>
          </a:p>
          <a:p>
            <a:pPr>
              <a:lnSpc>
                <a:spcPct val="107000"/>
              </a:lnSpc>
            </a:pPr>
            <a:r>
              <a:rPr lang="tr">
                <a:solidFill>
                  <a:srgbClr val="595959"/>
                </a:solidFill>
                <a:latin typeface="Calibri"/>
                <a:ea typeface="Calibri"/>
              </a:rPr>
              <a:t>Biliyorsun, herkes beni alkışladı ve kendimi çok harika hissettim, en sevdiğim kahraman gibi. %300 için Perşembe günlerini Jerry ile seviyorum.</a:t>
            </a:r>
            <a:endParaRPr/>
          </a:p>
        </p:txBody>
      </p:sp>
      <p:pic>
        <p:nvPicPr>
          <p:cNvPr id="191" name="Picture 7"/>
          <p:cNvPicPr/>
          <p:nvPr/>
        </p:nvPicPr>
        <p:blipFill>
          <a:blip r:embed="rId2"/>
          <a:stretch>
            <a:fillRect/>
          </a:stretch>
        </p:blipFill>
        <p:spPr>
          <a:xfrm>
            <a:off x="10260720" y="0"/>
            <a:ext cx="1637280" cy="123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2248</Words>
  <Application>Microsoft Office PowerPoint</Application>
  <PresentationFormat>Widescreen</PresentationFormat>
  <Paragraphs>184</Paragraphs>
  <Slides>30</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DejaVu Sans</vt:lpstr>
      <vt:lpstr>Impact</vt:lpstr>
      <vt:lpstr>StarSymbol</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SARIÇAM HEM MUHASEBE</dc:creator>
  <cp:lastModifiedBy>User</cp:lastModifiedBy>
  <cp:revision>12</cp:revision>
  <dcterms:modified xsi:type="dcterms:W3CDTF">2022-04-11T07:44:19Z</dcterms:modified>
</cp:coreProperties>
</file>