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22" autoAdjust="0"/>
  </p:normalViewPr>
  <p:slideViewPr>
    <p:cSldViewPr>
      <p:cViewPr varScale="1">
        <p:scale>
          <a:sx n="95" d="100"/>
          <a:sy n="95" d="100"/>
        </p:scale>
        <p:origin x="533"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B2B36E-D1A6-4D35-8E5E-C2D9ECB9D5A9}" type="datetimeFigureOut">
              <a:rPr lang="en-US" smtClean="0"/>
              <a:t>3/24/2022</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24FC82-D853-43B0-87C9-26BFCFD6CAF0}" type="slidenum">
              <a:rPr lang="en-US" smtClean="0"/>
              <a:t>‹#›</a:t>
            </a:fld>
            <a:endParaRPr lang="en-US"/>
          </a:p>
        </p:txBody>
      </p:sp>
    </p:spTree>
    <p:extLst>
      <p:ext uri="{BB962C8B-B14F-4D97-AF65-F5344CB8AC3E}">
        <p14:creationId xmlns:p14="http://schemas.microsoft.com/office/powerpoint/2010/main" val="3322108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624FC82-D853-43B0-87C9-26BFCFD6CAF0}" type="slidenum">
              <a:rPr lang="en-US" smtClean="0"/>
              <a:t>1</a:t>
            </a:fld>
            <a:endParaRPr lang="en-US"/>
          </a:p>
        </p:txBody>
      </p:sp>
    </p:spTree>
    <p:extLst>
      <p:ext uri="{BB962C8B-B14F-4D97-AF65-F5344CB8AC3E}">
        <p14:creationId xmlns:p14="http://schemas.microsoft.com/office/powerpoint/2010/main" val="455318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3/24/2022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1893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3/24/2022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3406784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3/24/2022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918049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3/24/2022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320156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76D9341-5085-4BC1-9D7B-8DF99A733F72}" type="datetimeFigureOut">
              <a:rPr lang="en-US" smtClean="0"/>
              <a:t>3/24/2022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1164854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876D9341-5085-4BC1-9D7B-8DF99A733F72}" type="datetimeFigureOut">
              <a:rPr lang="en-US" smtClean="0"/>
              <a:t>3/24/2022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120805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876D9341-5085-4BC1-9D7B-8DF99A733F72}" type="datetimeFigureOut">
              <a:rPr lang="en-US" smtClean="0"/>
              <a:t>3/24/2022</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112248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76D9341-5085-4BC1-9D7B-8DF99A733F72}" type="datetimeFigureOut">
              <a:rPr lang="en-US" smtClean="0"/>
              <a:t>3/24/2022</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61445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76D9341-5085-4BC1-9D7B-8DF99A733F72}" type="datetimeFigureOut">
              <a:rPr lang="en-US" smtClean="0"/>
              <a:t>3/24/2022</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313906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76D9341-5085-4BC1-9D7B-8DF99A733F72}" type="datetimeFigureOut">
              <a:rPr lang="en-US" smtClean="0"/>
              <a:t>3/24/2022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3913590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76D9341-5085-4BC1-9D7B-8DF99A733F72}" type="datetimeFigureOut">
              <a:rPr lang="en-US" smtClean="0"/>
              <a:t>3/24/2022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39172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D9341-5085-4BC1-9D7B-8DF99A733F72}" type="datetimeFigureOut">
              <a:rPr lang="en-US" smtClean="0"/>
              <a:t>3/24/2022</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08155-D018-496E-ACB6-581EE3CE41F4}" type="slidenum">
              <a:rPr lang="en-US" smtClean="0"/>
              <a:t>‹#›</a:t>
            </a:fld>
            <a:endParaRPr lang="en-US"/>
          </a:p>
        </p:txBody>
      </p:sp>
    </p:spTree>
    <p:extLst>
      <p:ext uri="{BB962C8B-B14F-4D97-AF65-F5344CB8AC3E}">
        <p14:creationId xmlns:p14="http://schemas.microsoft.com/office/powerpoint/2010/main" val="2205712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it-IT" dirty="0" smtClean="0"/>
              <a:t> </a:t>
            </a:r>
            <a:endParaRPr lang="en-US" dirty="0"/>
          </a:p>
        </p:txBody>
      </p:sp>
      <p:sp>
        <p:nvSpPr>
          <p:cNvPr id="3" name="Sottotitolo 2"/>
          <p:cNvSpPr>
            <a:spLocks noGrp="1"/>
          </p:cNvSpPr>
          <p:nvPr>
            <p:ph type="subTitle" idx="1"/>
          </p:nvPr>
        </p:nvSpPr>
        <p:spPr>
          <a:xfrm>
            <a:off x="381000" y="1057275"/>
            <a:ext cx="8458200" cy="5486400"/>
          </a:xfrm>
        </p:spPr>
        <p:txBody>
          <a:bodyPr>
            <a:normAutofit/>
          </a:bodyPr>
          <a:lstStyle/>
          <a:p>
            <a:r>
              <a:rPr lang="tr-TR" b="1" dirty="0" smtClean="0">
                <a:solidFill>
                  <a:schemeClr val="tx1"/>
                </a:solidFill>
              </a:rPr>
              <a:t>Sosyal Dışlanmayı</a:t>
            </a:r>
            <a:r>
              <a:rPr lang="en-US" b="1" dirty="0" smtClean="0">
                <a:solidFill>
                  <a:schemeClr val="tx1"/>
                </a:solidFill>
              </a:rPr>
              <a:t> </a:t>
            </a:r>
            <a:r>
              <a:rPr lang="tr-TR" b="1" dirty="0" smtClean="0">
                <a:solidFill>
                  <a:schemeClr val="tx1"/>
                </a:solidFill>
              </a:rPr>
              <a:t>Ortadan Kaldırmak</a:t>
            </a:r>
            <a:r>
              <a:rPr lang="en-US" b="1" dirty="0" smtClean="0">
                <a:solidFill>
                  <a:schemeClr val="tx1"/>
                </a:solidFill>
              </a:rPr>
              <a:t>(</a:t>
            </a:r>
            <a:r>
              <a:rPr lang="en-US" b="1" dirty="0" err="1" smtClean="0">
                <a:solidFill>
                  <a:schemeClr val="tx1"/>
                </a:solidFill>
              </a:rPr>
              <a:t>EliSE</a:t>
            </a:r>
            <a:r>
              <a:rPr lang="en-US" b="1" dirty="0" smtClean="0">
                <a:solidFill>
                  <a:schemeClr val="tx1"/>
                </a:solidFill>
              </a:rPr>
              <a:t>)</a:t>
            </a:r>
            <a:endParaRPr lang="en-US" dirty="0">
              <a:solidFill>
                <a:schemeClr val="tx1"/>
              </a:solidFill>
            </a:endParaRPr>
          </a:p>
          <a:p>
            <a:r>
              <a:rPr lang="en-US" sz="2000" dirty="0" err="1" smtClean="0">
                <a:solidFill>
                  <a:schemeClr val="tx1"/>
                </a:solidFill>
              </a:rPr>
              <a:t>Proje</a:t>
            </a:r>
            <a:r>
              <a:rPr lang="en-US" sz="2000" dirty="0" smtClean="0">
                <a:solidFill>
                  <a:schemeClr val="tx1"/>
                </a:solidFill>
              </a:rPr>
              <a:t> </a:t>
            </a:r>
            <a:r>
              <a:rPr lang="en-US" sz="2000" dirty="0" err="1" smtClean="0">
                <a:solidFill>
                  <a:schemeClr val="tx1"/>
                </a:solidFill>
              </a:rPr>
              <a:t>num</a:t>
            </a:r>
            <a:r>
              <a:rPr lang="tr-TR" sz="2000" dirty="0" smtClean="0">
                <a:solidFill>
                  <a:schemeClr val="tx1"/>
                </a:solidFill>
              </a:rPr>
              <a:t>arası</a:t>
            </a:r>
            <a:r>
              <a:rPr lang="en-US" sz="2000" dirty="0" smtClean="0">
                <a:solidFill>
                  <a:schemeClr val="tx1"/>
                </a:solidFill>
              </a:rPr>
              <a:t>: </a:t>
            </a:r>
            <a:r>
              <a:rPr lang="fr-FR" sz="2000" dirty="0">
                <a:solidFill>
                  <a:schemeClr val="tx1"/>
                </a:solidFill>
              </a:rPr>
              <a:t>2019-1-LV01-KA204-060427</a:t>
            </a:r>
            <a:endParaRPr lang="en-US" sz="2000" dirty="0">
              <a:solidFill>
                <a:schemeClr val="tx1"/>
              </a:solidFill>
            </a:endParaRPr>
          </a:p>
          <a:p>
            <a:endParaRPr lang="it-IT" dirty="0" smtClean="0">
              <a:solidFill>
                <a:schemeClr val="tx1"/>
              </a:solidFill>
            </a:endParaRPr>
          </a:p>
          <a:p>
            <a:endParaRPr lang="it-IT" dirty="0" smtClean="0">
              <a:solidFill>
                <a:srgbClr val="0070C0"/>
              </a:solidFill>
            </a:endParaRPr>
          </a:p>
          <a:p>
            <a:r>
              <a:rPr lang="it-IT" sz="2800" dirty="0" smtClean="0">
                <a:solidFill>
                  <a:srgbClr val="00B050"/>
                </a:solidFill>
              </a:rPr>
              <a:t>Ecoistituto del Friuli Venezia Giulia</a:t>
            </a:r>
          </a:p>
          <a:p>
            <a:r>
              <a:rPr lang="it-IT" sz="2400" i="1" dirty="0" smtClean="0">
                <a:solidFill>
                  <a:schemeClr val="tx1"/>
                </a:solidFill>
              </a:rPr>
              <a:t>Gilberto Marzano</a:t>
            </a:r>
          </a:p>
          <a:p>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descr="https://lh3.googleusercontent.com/IRd8i_lxpi711h50Pbu45cHh6rC-VU5h836AJt-XBEofLnHMJHDSbaFs552x55b6fBaypLKZyLEwcOjpwVZefPL541ggS7g5tlTijW-qUlJNuPHa8pwdPppDCdtzldRGjM3gF_QjGgWVnjSx88YBL5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514600"/>
            <a:ext cx="549303" cy="61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488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a:solidFill>
                  <a:schemeClr val="tx1"/>
                </a:solidFill>
              </a:rPr>
              <a:t>Eğitimcinin problem çözme stratejisi </a:t>
            </a:r>
            <a:endParaRPr lang="tr-TR" sz="2400" dirty="0" smtClean="0">
              <a:solidFill>
                <a:schemeClr val="tx1"/>
              </a:solidFill>
            </a:endParaRPr>
          </a:p>
          <a:p>
            <a:pPr algn="l"/>
            <a:r>
              <a:rPr lang="tr-TR" sz="2400" dirty="0" smtClean="0">
                <a:solidFill>
                  <a:schemeClr val="tx1"/>
                </a:solidFill>
              </a:rPr>
              <a:t>Ebeveyn </a:t>
            </a:r>
            <a:r>
              <a:rPr lang="tr-TR" sz="2400" dirty="0">
                <a:solidFill>
                  <a:schemeClr val="tx1"/>
                </a:solidFill>
              </a:rPr>
              <a:t>eğitimi müdahalesinde problem çözme yaklaşımını benimseyen bir eğitimci, ebeveynlerin problem çözme çabalarının başarılı olmasını sağlamalıdır. Eğitimci, ebeveynleri adım adım problem çözme sürecini gözden geçirme konusunda desteklemelidir. Ebeveynler çözümle hemfikir olmalıdır, ardından eğitimci çözümün nasıl takip edileceğini ayrı ayrı belirlemelerine yardımcı olacaktır. Eğitimci, çözüme ulaşmak için gerekli adımlar konusunda ebeveynleri tartışmaya teşvik etmelidir. Eğitimci, ebeveynlerin sorunu acele ve kaotik bir zamanda çözmeye çalışmasından, sorunu belirsiz bir dille tartışmasından, aynı anda birkaç sorunla uğraşmasından, çözümün gerçekten işe yarayıp yaramadığını belirlemekte başarısız olmasından kaçınmalıdır</a:t>
            </a:r>
            <a:r>
              <a:rPr lang="tr-TR" sz="2400" dirty="0"/>
              <a:t>.</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3162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a:solidFill>
                  <a:schemeClr val="tx1"/>
                </a:solidFill>
              </a:rPr>
              <a:t>Problem Çözme </a:t>
            </a:r>
            <a:r>
              <a:rPr lang="tr-TR" sz="2400" dirty="0" smtClean="0">
                <a:solidFill>
                  <a:schemeClr val="tx1"/>
                </a:solidFill>
              </a:rPr>
              <a:t>Terapisi</a:t>
            </a:r>
          </a:p>
          <a:p>
            <a:pPr algn="l"/>
            <a:r>
              <a:rPr lang="tr-TR" sz="2400" dirty="0" smtClean="0">
                <a:solidFill>
                  <a:schemeClr val="tx1"/>
                </a:solidFill>
              </a:rPr>
              <a:t> </a:t>
            </a:r>
            <a:r>
              <a:rPr lang="tr-TR" sz="2400" dirty="0">
                <a:solidFill>
                  <a:schemeClr val="tx1"/>
                </a:solidFill>
              </a:rPr>
              <a:t>Problem Çözme Terapisi 1971 yılında </a:t>
            </a:r>
            <a:r>
              <a:rPr lang="tr-TR" sz="2400" dirty="0" err="1">
                <a:solidFill>
                  <a:schemeClr val="tx1"/>
                </a:solidFill>
              </a:rPr>
              <a:t>D'Zurilla</a:t>
            </a:r>
            <a:r>
              <a:rPr lang="tr-TR" sz="2400" dirty="0">
                <a:solidFill>
                  <a:schemeClr val="tx1"/>
                </a:solidFill>
              </a:rPr>
              <a:t> ve </a:t>
            </a:r>
            <a:r>
              <a:rPr lang="tr-TR" sz="2400" dirty="0" err="1">
                <a:solidFill>
                  <a:schemeClr val="tx1"/>
                </a:solidFill>
              </a:rPr>
              <a:t>Goldfried</a:t>
            </a:r>
            <a:r>
              <a:rPr lang="tr-TR" sz="2400" dirty="0">
                <a:solidFill>
                  <a:schemeClr val="tx1"/>
                </a:solidFill>
              </a:rPr>
              <a:t> tarafından formüle edilmiştir. Bu yazarlar, davranış değişikliğinde problem çözme teorisi ve araştırmasının uygulanmasını öneren bir makale yayınladılar. Amaçları “genelleştirilmiş” davranış değişikliğini kolaylaştırmaktı. Bu amaçla, problem çözme terapisini bir öz-denetim eğitimi biçimi olarak kavramsallaştırdılar ve danışanın terapisti olarak işlev görmesi için eğitimin önemini vurguladılar. </a:t>
            </a:r>
            <a:r>
              <a:rPr lang="tr-TR" sz="2400" dirty="0" err="1">
                <a:solidFill>
                  <a:schemeClr val="tx1"/>
                </a:solidFill>
              </a:rPr>
              <a:t>D'Zurilla</a:t>
            </a:r>
            <a:r>
              <a:rPr lang="tr-TR" sz="2400" dirty="0">
                <a:solidFill>
                  <a:schemeClr val="tx1"/>
                </a:solidFill>
              </a:rPr>
              <a:t>, T.J. ve </a:t>
            </a:r>
            <a:r>
              <a:rPr lang="tr-TR" sz="2400" dirty="0" err="1">
                <a:solidFill>
                  <a:schemeClr val="tx1"/>
                </a:solidFill>
              </a:rPr>
              <a:t>Goldfried</a:t>
            </a:r>
            <a:r>
              <a:rPr lang="tr-TR" sz="2400" dirty="0">
                <a:solidFill>
                  <a:schemeClr val="tx1"/>
                </a:solidFill>
              </a:rPr>
              <a:t>, M.R. (1971). Problem çözme ve davranış değişikliği. Anormal Psikoloji Dergisi, 78(1), 107-126.</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11894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a:solidFill>
                  <a:schemeClr val="tx1"/>
                </a:solidFill>
              </a:rPr>
              <a:t>Problem Çözme Terapisi </a:t>
            </a:r>
            <a:endParaRPr lang="tr-TR" sz="2400" dirty="0" smtClean="0">
              <a:solidFill>
                <a:schemeClr val="tx1"/>
              </a:solidFill>
            </a:endParaRPr>
          </a:p>
          <a:p>
            <a:pPr algn="l"/>
            <a:r>
              <a:rPr lang="tr-TR" sz="2400" dirty="0" err="1" smtClean="0">
                <a:solidFill>
                  <a:schemeClr val="tx1"/>
                </a:solidFill>
              </a:rPr>
              <a:t>D'Zurilla</a:t>
            </a:r>
            <a:r>
              <a:rPr lang="tr-TR" sz="2400" dirty="0" smtClean="0">
                <a:solidFill>
                  <a:schemeClr val="tx1"/>
                </a:solidFill>
              </a:rPr>
              <a:t> </a:t>
            </a:r>
            <a:r>
              <a:rPr lang="tr-TR" sz="2400" dirty="0">
                <a:solidFill>
                  <a:schemeClr val="tx1"/>
                </a:solidFill>
              </a:rPr>
              <a:t>ve </a:t>
            </a:r>
            <a:r>
              <a:rPr lang="tr-TR" sz="2400" dirty="0" err="1">
                <a:solidFill>
                  <a:schemeClr val="tx1"/>
                </a:solidFill>
              </a:rPr>
              <a:t>Goldfried</a:t>
            </a:r>
            <a:r>
              <a:rPr lang="tr-TR" sz="2400" dirty="0">
                <a:solidFill>
                  <a:schemeClr val="tx1"/>
                </a:solidFill>
              </a:rPr>
              <a:t>, bu yaklaşımın altında yatan mantığı şu şekilde özetledi: Kişisel ve sosyal sonuçlarıyla birlikte sorunlu durumlarla baş etmede yetersizlik, psikolojik tedavi gerektiren bir duygusal veya davranış bozukluğu için genellikle gerekli ve yeterli bir koşuldur; . . . genel etkililik, bireyleri günlük yaşamda karşılaştıkları kritik sorunlu durumlarla bağımsız olarak başa çıkmalarına izin verecek genel prosedürler veya beceriler konusunda eğiterek en verimli şekilde kolaylaştırılabilir. </a:t>
            </a:r>
            <a:endParaRPr lang="tr-TR" sz="2400" dirty="0" smtClean="0">
              <a:solidFill>
                <a:schemeClr val="tx1"/>
              </a:solidFill>
            </a:endParaRPr>
          </a:p>
          <a:p>
            <a:pPr algn="l"/>
            <a:r>
              <a:rPr lang="tr-TR" sz="2400" dirty="0" smtClean="0">
                <a:solidFill>
                  <a:schemeClr val="tx1"/>
                </a:solidFill>
              </a:rPr>
              <a:t>(</a:t>
            </a:r>
            <a:r>
              <a:rPr lang="tr-TR" sz="2400" dirty="0" err="1">
                <a:solidFill>
                  <a:schemeClr val="tx1"/>
                </a:solidFill>
              </a:rPr>
              <a:t>D'Zurilla</a:t>
            </a:r>
            <a:r>
              <a:rPr lang="tr-TR" sz="2400" dirty="0">
                <a:solidFill>
                  <a:schemeClr val="tx1"/>
                </a:solidFill>
              </a:rPr>
              <a:t> ve </a:t>
            </a:r>
            <a:r>
              <a:rPr lang="tr-TR" sz="2400" dirty="0" err="1">
                <a:solidFill>
                  <a:schemeClr val="tx1"/>
                </a:solidFill>
              </a:rPr>
              <a:t>Goldfried</a:t>
            </a:r>
            <a:r>
              <a:rPr lang="tr-TR" sz="2400" dirty="0">
                <a:solidFill>
                  <a:schemeClr val="tx1"/>
                </a:solidFill>
              </a:rPr>
              <a:t>, 1971, s. 109)</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95604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a:solidFill>
                  <a:schemeClr val="tx1"/>
                </a:solidFill>
              </a:rPr>
              <a:t>Problem Çözme Terapisi </a:t>
            </a:r>
            <a:endParaRPr lang="tr-TR" sz="2400" dirty="0" smtClean="0">
              <a:solidFill>
                <a:schemeClr val="tx1"/>
              </a:solidFill>
            </a:endParaRPr>
          </a:p>
          <a:p>
            <a:pPr algn="l"/>
            <a:r>
              <a:rPr lang="tr-TR" sz="2400" dirty="0" err="1" smtClean="0">
                <a:solidFill>
                  <a:schemeClr val="tx1"/>
                </a:solidFill>
              </a:rPr>
              <a:t>D'Zurilla</a:t>
            </a:r>
            <a:r>
              <a:rPr lang="tr-TR" sz="2400" dirty="0" smtClean="0">
                <a:solidFill>
                  <a:schemeClr val="tx1"/>
                </a:solidFill>
              </a:rPr>
              <a:t> </a:t>
            </a:r>
            <a:r>
              <a:rPr lang="tr-TR" sz="2400" dirty="0">
                <a:solidFill>
                  <a:schemeClr val="tx1"/>
                </a:solidFill>
              </a:rPr>
              <a:t>ve </a:t>
            </a:r>
            <a:r>
              <a:rPr lang="tr-TR" sz="2400" dirty="0" err="1">
                <a:solidFill>
                  <a:schemeClr val="tx1"/>
                </a:solidFill>
              </a:rPr>
              <a:t>Goldfried'e</a:t>
            </a:r>
            <a:r>
              <a:rPr lang="tr-TR" sz="2400" dirty="0">
                <a:solidFill>
                  <a:schemeClr val="tx1"/>
                </a:solidFill>
              </a:rPr>
              <a:t> göre “problem çözme”, bir problem durumuyla başa çıkmak için çeşitli etkili yanıt alternatiflerini mümkün kılan ve mevcut en etkili yanıtı seçme olasılığını artıran açık veya bilişsel bir süreci ifade eder (</a:t>
            </a:r>
            <a:r>
              <a:rPr lang="tr-TR" sz="2400" dirty="0" err="1">
                <a:solidFill>
                  <a:schemeClr val="tx1"/>
                </a:solidFill>
              </a:rPr>
              <a:t>Dobson</a:t>
            </a:r>
            <a:r>
              <a:rPr lang="tr-TR" sz="2400" dirty="0">
                <a:solidFill>
                  <a:schemeClr val="tx1"/>
                </a:solidFill>
              </a:rPr>
              <a:t> ve </a:t>
            </a:r>
            <a:r>
              <a:rPr lang="tr-TR" sz="2400" dirty="0" err="1">
                <a:solidFill>
                  <a:schemeClr val="tx1"/>
                </a:solidFill>
              </a:rPr>
              <a:t>Dozois</a:t>
            </a:r>
            <a:r>
              <a:rPr lang="tr-TR" sz="2400" dirty="0">
                <a:solidFill>
                  <a:schemeClr val="tx1"/>
                </a:solidFill>
              </a:rPr>
              <a:t>, 2010).</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5732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091142"/>
            <a:ext cx="8458200" cy="5486400"/>
          </a:xfrm>
        </p:spPr>
        <p:txBody>
          <a:bodyPr>
            <a:normAutofit/>
          </a:bodyPr>
          <a:lstStyle/>
          <a:p>
            <a:r>
              <a:rPr lang="en-US" sz="2400" b="1" dirty="0" smtClean="0">
                <a:solidFill>
                  <a:schemeClr val="tx1"/>
                </a:solidFill>
              </a:rPr>
              <a:t>Problem-</a:t>
            </a:r>
            <a:r>
              <a:rPr lang="tr-TR" sz="2400" b="1" dirty="0" smtClean="0">
                <a:solidFill>
                  <a:schemeClr val="tx1"/>
                </a:solidFill>
              </a:rPr>
              <a:t>Çözme</a:t>
            </a:r>
            <a:r>
              <a:rPr lang="en-US" sz="2400" b="1" dirty="0" smtClean="0">
                <a:solidFill>
                  <a:schemeClr val="tx1"/>
                </a:solidFill>
              </a:rPr>
              <a:t> T</a:t>
            </a:r>
            <a:r>
              <a:rPr lang="tr-TR" sz="2400" b="1" dirty="0" err="1" smtClean="0">
                <a:solidFill>
                  <a:schemeClr val="tx1"/>
                </a:solidFill>
              </a:rPr>
              <a:t>erapisi</a:t>
            </a:r>
            <a:endParaRPr lang="en-US" sz="2400" b="1" dirty="0" smtClean="0">
              <a:solidFill>
                <a:schemeClr val="tx1"/>
              </a:solidFill>
            </a:endParaRPr>
          </a:p>
          <a:p>
            <a:pPr algn="l"/>
            <a:r>
              <a:rPr lang="tr-TR" sz="2400" dirty="0" err="1">
                <a:solidFill>
                  <a:schemeClr val="tx1"/>
                </a:solidFill>
              </a:rPr>
              <a:t>D'Zurilla</a:t>
            </a:r>
            <a:r>
              <a:rPr lang="tr-TR" sz="2400" dirty="0">
                <a:solidFill>
                  <a:schemeClr val="tx1"/>
                </a:solidFill>
              </a:rPr>
              <a:t> ve </a:t>
            </a:r>
            <a:r>
              <a:rPr lang="tr-TR" sz="2400" dirty="0" err="1">
                <a:solidFill>
                  <a:schemeClr val="tx1"/>
                </a:solidFill>
              </a:rPr>
              <a:t>Goldfried</a:t>
            </a:r>
            <a:r>
              <a:rPr lang="tr-TR" sz="2400" dirty="0">
                <a:solidFill>
                  <a:schemeClr val="tx1"/>
                </a:solidFill>
              </a:rPr>
              <a:t>, problem çözme sürecini temsil eden beş örtüşen aşama belirledi</a:t>
            </a:r>
            <a:r>
              <a:rPr lang="tr-TR" sz="2400" dirty="0" smtClean="0">
                <a:solidFill>
                  <a:schemeClr val="tx1"/>
                </a:solidFill>
              </a:rPr>
              <a:t>:</a:t>
            </a:r>
          </a:p>
          <a:p>
            <a:pPr algn="l"/>
            <a:r>
              <a:rPr lang="tr-TR" sz="2400" dirty="0" smtClean="0">
                <a:solidFill>
                  <a:schemeClr val="tx1"/>
                </a:solidFill>
              </a:rPr>
              <a:t>.genel </a:t>
            </a:r>
            <a:r>
              <a:rPr lang="tr-TR" sz="2400" dirty="0">
                <a:solidFill>
                  <a:schemeClr val="tx1"/>
                </a:solidFill>
              </a:rPr>
              <a:t>yönlendirme veya küme</a:t>
            </a:r>
            <a:r>
              <a:rPr lang="tr-TR" sz="2400" dirty="0" smtClean="0">
                <a:solidFill>
                  <a:schemeClr val="tx1"/>
                </a:solidFill>
              </a:rPr>
              <a:t>;</a:t>
            </a:r>
          </a:p>
          <a:p>
            <a:pPr algn="l"/>
            <a:r>
              <a:rPr lang="tr-TR" sz="2400" dirty="0">
                <a:solidFill>
                  <a:schemeClr val="tx1"/>
                </a:solidFill>
              </a:rPr>
              <a:t>.</a:t>
            </a:r>
            <a:r>
              <a:rPr lang="tr-TR" sz="2400" dirty="0" smtClean="0">
                <a:solidFill>
                  <a:schemeClr val="tx1"/>
                </a:solidFill>
              </a:rPr>
              <a:t>problem </a:t>
            </a:r>
            <a:r>
              <a:rPr lang="tr-TR" sz="2400" dirty="0">
                <a:solidFill>
                  <a:schemeClr val="tx1"/>
                </a:solidFill>
              </a:rPr>
              <a:t>tanımı ve </a:t>
            </a:r>
            <a:r>
              <a:rPr lang="tr-TR" sz="2400" dirty="0" err="1">
                <a:solidFill>
                  <a:schemeClr val="tx1"/>
                </a:solidFill>
              </a:rPr>
              <a:t>formülasyonu</a:t>
            </a:r>
            <a:r>
              <a:rPr lang="tr-TR" sz="2400" dirty="0" smtClean="0">
                <a:solidFill>
                  <a:schemeClr val="tx1"/>
                </a:solidFill>
              </a:rPr>
              <a:t>;</a:t>
            </a:r>
          </a:p>
          <a:p>
            <a:pPr algn="l"/>
            <a:r>
              <a:rPr lang="tr-TR" sz="2400" dirty="0" smtClean="0">
                <a:solidFill>
                  <a:schemeClr val="tx1"/>
                </a:solidFill>
              </a:rPr>
              <a:t>. </a:t>
            </a:r>
            <a:r>
              <a:rPr lang="tr-TR" sz="2400" dirty="0">
                <a:solidFill>
                  <a:schemeClr val="tx1"/>
                </a:solidFill>
              </a:rPr>
              <a:t>alternatiflerin üretilmesi</a:t>
            </a:r>
            <a:r>
              <a:rPr lang="tr-TR" sz="2400" dirty="0" smtClean="0">
                <a:solidFill>
                  <a:schemeClr val="tx1"/>
                </a:solidFill>
              </a:rPr>
              <a:t>;</a:t>
            </a:r>
          </a:p>
          <a:p>
            <a:pPr algn="l"/>
            <a:r>
              <a:rPr lang="tr-TR" sz="2400" dirty="0" smtClean="0">
                <a:solidFill>
                  <a:schemeClr val="tx1"/>
                </a:solidFill>
              </a:rPr>
              <a:t>.karar </a:t>
            </a:r>
            <a:r>
              <a:rPr lang="tr-TR" sz="2400" dirty="0">
                <a:solidFill>
                  <a:schemeClr val="tx1"/>
                </a:solidFill>
              </a:rPr>
              <a:t>verme</a:t>
            </a:r>
            <a:r>
              <a:rPr lang="tr-TR" sz="2400" dirty="0" smtClean="0">
                <a:solidFill>
                  <a:schemeClr val="tx1"/>
                </a:solidFill>
              </a:rPr>
              <a:t>;</a:t>
            </a:r>
          </a:p>
          <a:p>
            <a:pPr algn="l"/>
            <a:r>
              <a:rPr lang="tr-TR" sz="2400" dirty="0" smtClean="0">
                <a:solidFill>
                  <a:schemeClr val="tx1"/>
                </a:solidFill>
              </a:rPr>
              <a:t>.doğrulama</a:t>
            </a:r>
            <a:r>
              <a:rPr lang="tr-TR" sz="2400" dirty="0">
                <a:solidFill>
                  <a:schemeClr val="tx1"/>
                </a:solidFill>
              </a:rPr>
              <a:t>.</a:t>
            </a:r>
            <a:endParaRPr lang="en-US" sz="2400" dirty="0" smtClean="0">
              <a:solidFill>
                <a:schemeClr val="tx1"/>
              </a:solidFill>
            </a:endParaRPr>
          </a:p>
          <a:p>
            <a:pPr algn="l"/>
            <a:r>
              <a:rPr lang="tr-TR" sz="2400" dirty="0">
                <a:solidFill>
                  <a:schemeClr val="tx1"/>
                </a:solidFill>
              </a:rPr>
              <a:t>Problem çözme eğitimi, danışanlara bu temel becerileri öğretmeyi ve gerçek problem durumlarında uygulamalarına rehberlik etmeyi içerir.</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15975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fontScale="92500" lnSpcReduction="20000"/>
          </a:bodyPr>
          <a:lstStyle/>
          <a:p>
            <a:pPr algn="l"/>
            <a:r>
              <a:rPr lang="tr-TR" sz="2400" dirty="0" err="1">
                <a:solidFill>
                  <a:schemeClr val="tx1"/>
                </a:solidFill>
              </a:rPr>
              <a:t>Basadur'un</a:t>
            </a:r>
            <a:r>
              <a:rPr lang="tr-TR" sz="2400" dirty="0">
                <a:solidFill>
                  <a:schemeClr val="tx1"/>
                </a:solidFill>
              </a:rPr>
              <a:t> </a:t>
            </a:r>
            <a:r>
              <a:rPr lang="tr-TR" sz="2400" dirty="0" smtClean="0">
                <a:solidFill>
                  <a:schemeClr val="tx1"/>
                </a:solidFill>
              </a:rPr>
              <a:t>Problem Çözme </a:t>
            </a:r>
            <a:r>
              <a:rPr lang="tr-TR" sz="2400" dirty="0">
                <a:solidFill>
                  <a:schemeClr val="tx1"/>
                </a:solidFill>
              </a:rPr>
              <a:t>S</a:t>
            </a:r>
            <a:r>
              <a:rPr lang="tr-TR" sz="2400" dirty="0" smtClean="0">
                <a:solidFill>
                  <a:schemeClr val="tx1"/>
                </a:solidFill>
              </a:rPr>
              <a:t>üreci </a:t>
            </a:r>
          </a:p>
          <a:p>
            <a:pPr algn="l"/>
            <a:r>
              <a:rPr lang="tr-TR" sz="2400" dirty="0" smtClean="0">
                <a:solidFill>
                  <a:schemeClr val="tx1"/>
                </a:solidFill>
              </a:rPr>
              <a:t>Basadur </a:t>
            </a:r>
            <a:r>
              <a:rPr lang="tr-TR" sz="2400" dirty="0">
                <a:solidFill>
                  <a:schemeClr val="tx1"/>
                </a:solidFill>
              </a:rPr>
              <a:t>(1997), tek yönlü yaratıcı problem çözme sürecini tanımlarken yenilikçi düşünme, yaratıcı problem çözme, değişiklik yapma, yaratıcı düşünme, yaratıcılık ve yenilik terimlerini oldukça birbirinin yerine kullanmıştır</a:t>
            </a:r>
            <a:r>
              <a:rPr lang="tr-TR" sz="2400" dirty="0" smtClean="0">
                <a:solidFill>
                  <a:schemeClr val="tx1"/>
                </a:solidFill>
              </a:rPr>
              <a:t>.</a:t>
            </a:r>
          </a:p>
          <a:p>
            <a:pPr algn="l"/>
            <a:r>
              <a:rPr lang="tr-TR" sz="2400" dirty="0">
                <a:solidFill>
                  <a:schemeClr val="tx1"/>
                </a:solidFill>
              </a:rPr>
              <a:t>Basadur (1998), problem çözme yaratıcılığı için sekiz aşamalı bir döngüsel süreç tanımlamıştır:</a:t>
            </a:r>
            <a:endParaRPr lang="en-US" sz="2400" dirty="0" smtClean="0">
              <a:solidFill>
                <a:schemeClr val="tx1"/>
              </a:solidFill>
            </a:endParaRPr>
          </a:p>
          <a:p>
            <a:pPr marL="457200" lvl="0" indent="-457200" algn="l">
              <a:buFont typeface="+mj-lt"/>
              <a:buAutoNum type="arabicPeriod"/>
            </a:pPr>
            <a:r>
              <a:rPr lang="tr-TR" sz="2400" dirty="0">
                <a:solidFill>
                  <a:schemeClr val="tx1"/>
                </a:solidFill>
              </a:rPr>
              <a:t>problem bulma (gelecekteki problemleri tahmin etme ve mevcut problemleri arama</a:t>
            </a:r>
            <a:r>
              <a:rPr lang="tr-TR" sz="2400" dirty="0" smtClean="0">
                <a:solidFill>
                  <a:schemeClr val="tx1"/>
                </a:solidFill>
              </a:rPr>
              <a:t>);</a:t>
            </a:r>
          </a:p>
          <a:p>
            <a:pPr marL="457200" lvl="0" indent="-457200" algn="l">
              <a:buFont typeface="+mj-lt"/>
              <a:buAutoNum type="arabicPeriod"/>
            </a:pPr>
            <a:r>
              <a:rPr lang="tr-TR" sz="2400" dirty="0" smtClean="0">
                <a:solidFill>
                  <a:schemeClr val="tx1"/>
                </a:solidFill>
              </a:rPr>
              <a:t>gerçek bulma</a:t>
            </a:r>
            <a:r>
              <a:rPr lang="en-US" sz="2400" dirty="0" smtClean="0">
                <a:solidFill>
                  <a:schemeClr val="tx1"/>
                </a:solidFill>
              </a:rPr>
              <a:t>; </a:t>
            </a:r>
          </a:p>
          <a:p>
            <a:pPr marL="457200" lvl="0" indent="-457200" algn="l">
              <a:buFont typeface="+mj-lt"/>
              <a:buAutoNum type="arabicPeriod"/>
            </a:pPr>
            <a:r>
              <a:rPr lang="en-US" sz="2400" dirty="0" smtClean="0">
                <a:solidFill>
                  <a:schemeClr val="tx1"/>
                </a:solidFill>
              </a:rPr>
              <a:t>problem </a:t>
            </a:r>
            <a:r>
              <a:rPr lang="tr-TR" sz="2400" dirty="0" smtClean="0">
                <a:solidFill>
                  <a:schemeClr val="tx1"/>
                </a:solidFill>
              </a:rPr>
              <a:t>tanımlama</a:t>
            </a:r>
            <a:r>
              <a:rPr lang="en-US" sz="2400" dirty="0" smtClean="0">
                <a:solidFill>
                  <a:schemeClr val="tx1"/>
                </a:solidFill>
              </a:rPr>
              <a:t>;</a:t>
            </a:r>
          </a:p>
          <a:p>
            <a:pPr marL="457200" lvl="0" indent="-457200" algn="l">
              <a:buFont typeface="+mj-lt"/>
              <a:buAutoNum type="arabicPeriod"/>
            </a:pPr>
            <a:r>
              <a:rPr lang="tr-TR" sz="2400" dirty="0" smtClean="0">
                <a:solidFill>
                  <a:schemeClr val="tx1"/>
                </a:solidFill>
              </a:rPr>
              <a:t>potansiyel çözümler üretmek</a:t>
            </a:r>
            <a:r>
              <a:rPr lang="en-US" sz="2400" dirty="0" smtClean="0">
                <a:solidFill>
                  <a:schemeClr val="tx1"/>
                </a:solidFill>
              </a:rPr>
              <a:t>,</a:t>
            </a:r>
          </a:p>
          <a:p>
            <a:pPr marL="457200" lvl="0" indent="-457200" algn="l">
              <a:buFont typeface="+mj-lt"/>
              <a:buAutoNum type="arabicPeriod"/>
            </a:pPr>
            <a:r>
              <a:rPr lang="tr-TR" sz="2400" dirty="0" smtClean="0">
                <a:solidFill>
                  <a:schemeClr val="tx1"/>
                </a:solidFill>
              </a:rPr>
              <a:t>potansiyel çözümlerin değerlendirilmesi</a:t>
            </a:r>
            <a:r>
              <a:rPr lang="en-US" sz="2400" dirty="0" smtClean="0">
                <a:solidFill>
                  <a:schemeClr val="tx1"/>
                </a:solidFill>
              </a:rPr>
              <a:t>; </a:t>
            </a:r>
          </a:p>
          <a:p>
            <a:pPr marL="457200" lvl="0" indent="-457200" algn="l">
              <a:buFont typeface="+mj-lt"/>
              <a:buAutoNum type="arabicPeriod"/>
            </a:pPr>
            <a:r>
              <a:rPr lang="tr-TR" sz="2400" dirty="0" smtClean="0">
                <a:solidFill>
                  <a:schemeClr val="tx1"/>
                </a:solidFill>
              </a:rPr>
              <a:t>eylem planlaması</a:t>
            </a:r>
            <a:r>
              <a:rPr lang="en-US" sz="2400" dirty="0" smtClean="0">
                <a:solidFill>
                  <a:schemeClr val="tx1"/>
                </a:solidFill>
              </a:rPr>
              <a:t>; </a:t>
            </a:r>
          </a:p>
          <a:p>
            <a:pPr marL="457200" lvl="0" indent="-457200" algn="l">
              <a:buFont typeface="+mj-lt"/>
              <a:buAutoNum type="arabicPeriod"/>
            </a:pPr>
            <a:r>
              <a:rPr lang="tr-TR" sz="2400" dirty="0" smtClean="0">
                <a:solidFill>
                  <a:schemeClr val="tx1"/>
                </a:solidFill>
              </a:rPr>
              <a:t>kabul kazanmak</a:t>
            </a:r>
            <a:r>
              <a:rPr lang="en-US" sz="2400" dirty="0" smtClean="0">
                <a:solidFill>
                  <a:schemeClr val="tx1"/>
                </a:solidFill>
              </a:rPr>
              <a:t>;</a:t>
            </a:r>
          </a:p>
          <a:p>
            <a:pPr marL="457200" lvl="0" indent="-457200" algn="l">
              <a:buFont typeface="+mj-lt"/>
              <a:buAutoNum type="arabicPeriod"/>
            </a:pPr>
            <a:r>
              <a:rPr lang="tr-TR" sz="2400" dirty="0">
                <a:solidFill>
                  <a:schemeClr val="tx1"/>
                </a:solidFill>
              </a:rPr>
              <a:t>h</a:t>
            </a:r>
            <a:r>
              <a:rPr lang="tr-TR" sz="2400" dirty="0" smtClean="0">
                <a:solidFill>
                  <a:schemeClr val="tx1"/>
                </a:solidFill>
              </a:rPr>
              <a:t>arekete geçmek</a:t>
            </a:r>
            <a:r>
              <a:rPr lang="en-US" sz="2400" dirty="0" smtClean="0">
                <a:solidFill>
                  <a:schemeClr val="tx1"/>
                </a:solidFill>
              </a:rPr>
              <a:t>.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0425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tr-TR" sz="2400" dirty="0" err="1">
                <a:solidFill>
                  <a:schemeClr val="tx1"/>
                </a:solidFill>
              </a:rPr>
              <a:t>Basadur'un</a:t>
            </a:r>
            <a:r>
              <a:rPr lang="tr-TR" sz="2400" dirty="0">
                <a:solidFill>
                  <a:schemeClr val="tx1"/>
                </a:solidFill>
              </a:rPr>
              <a:t> </a:t>
            </a:r>
            <a:r>
              <a:rPr lang="tr-TR" sz="2400" dirty="0" smtClean="0">
                <a:solidFill>
                  <a:schemeClr val="tx1"/>
                </a:solidFill>
              </a:rPr>
              <a:t>Problem Çözme Süreci</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Immagine 5"/>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142067"/>
            <a:ext cx="5680392" cy="4295775"/>
          </a:xfrm>
          <a:prstGeom prst="rect">
            <a:avLst/>
          </a:prstGeom>
          <a:noFill/>
          <a:ln>
            <a:noFill/>
          </a:ln>
        </p:spPr>
      </p:pic>
    </p:spTree>
    <p:extLst>
      <p:ext uri="{BB962C8B-B14F-4D97-AF65-F5344CB8AC3E}">
        <p14:creationId xmlns:p14="http://schemas.microsoft.com/office/powerpoint/2010/main" val="1364879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it-IT" dirty="0" smtClean="0"/>
              <a:t> </a:t>
            </a:r>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endParaRPr lang="en-US" b="1" dirty="0" smtClean="0"/>
          </a:p>
          <a:p>
            <a:endParaRPr lang="en-US" b="1" dirty="0"/>
          </a:p>
          <a:p>
            <a:endParaRPr lang="en-US" b="1" dirty="0" smtClean="0"/>
          </a:p>
          <a:p>
            <a:r>
              <a:rPr lang="tr-TR" sz="4400" b="1" dirty="0" smtClean="0">
                <a:solidFill>
                  <a:srgbClr val="00B0F0"/>
                </a:solidFill>
              </a:rPr>
              <a:t>‘’Adil Seyahat’’ için çözüm önerileri</a:t>
            </a:r>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7108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r>
              <a:rPr lang="tr-TR" sz="2400" b="1" dirty="0" smtClean="0">
                <a:solidFill>
                  <a:schemeClr val="tx1"/>
                </a:solidFill>
              </a:rPr>
              <a:t>Özet</a:t>
            </a:r>
            <a:endParaRPr lang="en-US" sz="2400" dirty="0">
              <a:solidFill>
                <a:schemeClr val="tx1"/>
              </a:solidFill>
            </a:endParaRPr>
          </a:p>
          <a:p>
            <a:pPr marL="342900" indent="-342900" algn="l">
              <a:buFont typeface="Arial" panose="020B0604020202020204" pitchFamily="34" charset="0"/>
              <a:buChar char="•"/>
            </a:pPr>
            <a:r>
              <a:rPr lang="tr-TR" sz="2400" dirty="0">
                <a:solidFill>
                  <a:schemeClr val="tx1"/>
                </a:solidFill>
              </a:rPr>
              <a:t>Bu öğrenme ünitesi, davranış bozukluğu olan çocukları olan ailelerin seyahat ederken problemlerini </a:t>
            </a:r>
            <a:r>
              <a:rPr lang="tr-TR" sz="2400" dirty="0" smtClean="0">
                <a:solidFill>
                  <a:schemeClr val="tx1"/>
                </a:solidFill>
              </a:rPr>
              <a:t>çözmek </a:t>
            </a:r>
            <a:r>
              <a:rPr lang="tr-TR" sz="2400" smtClean="0">
                <a:solidFill>
                  <a:schemeClr val="tx1"/>
                </a:solidFill>
              </a:rPr>
              <a:t>için ,eğitimde </a:t>
            </a:r>
            <a:r>
              <a:rPr lang="tr-TR" sz="2400" dirty="0">
                <a:solidFill>
                  <a:schemeClr val="tx1"/>
                </a:solidFill>
              </a:rPr>
              <a:t>problem çözmeye </a:t>
            </a:r>
            <a:r>
              <a:rPr lang="tr-TR" sz="2400" dirty="0" smtClean="0">
                <a:solidFill>
                  <a:schemeClr val="tx1"/>
                </a:solidFill>
              </a:rPr>
              <a:t>odaklanır</a:t>
            </a:r>
          </a:p>
          <a:p>
            <a:pPr marL="342900" indent="-342900" algn="l">
              <a:buFont typeface="Arial" panose="020B0604020202020204" pitchFamily="34" charset="0"/>
              <a:buChar char="•"/>
            </a:pPr>
            <a:r>
              <a:rPr lang="tr-TR" sz="2400" dirty="0">
                <a:solidFill>
                  <a:schemeClr val="tx1"/>
                </a:solidFill>
              </a:rPr>
              <a:t>Öğrenme birimi yapısı, beklenen başarıları içerir</a:t>
            </a:r>
            <a:r>
              <a:rPr lang="tr-TR" sz="2400" dirty="0" smtClean="0">
                <a:solidFill>
                  <a:schemeClr val="tx1"/>
                </a:solidFill>
              </a:rPr>
              <a:t>.</a:t>
            </a:r>
          </a:p>
          <a:p>
            <a:pPr marL="342900" indent="-342900" algn="l">
              <a:buFont typeface="Arial" panose="020B0604020202020204" pitchFamily="34" charset="0"/>
              <a:buChar char="•"/>
            </a:pPr>
            <a:r>
              <a:rPr lang="tr-TR" sz="2400" dirty="0">
                <a:solidFill>
                  <a:schemeClr val="tx1"/>
                </a:solidFill>
              </a:rPr>
              <a:t>İçerikler gruplandırılır ve ek bilgiler sağlanır</a:t>
            </a:r>
            <a:r>
              <a:rPr lang="tr-TR" sz="2400" dirty="0" smtClean="0">
                <a:solidFill>
                  <a:schemeClr val="tx1"/>
                </a:solidFill>
              </a:rPr>
              <a:t>.</a:t>
            </a:r>
          </a:p>
          <a:p>
            <a:pPr marL="342900" indent="-342900" algn="l">
              <a:buFont typeface="Arial" panose="020B0604020202020204" pitchFamily="34" charset="0"/>
              <a:buChar char="•"/>
            </a:pPr>
            <a:r>
              <a:rPr lang="tr-TR" sz="2400" dirty="0">
                <a:solidFill>
                  <a:schemeClr val="tx1"/>
                </a:solidFill>
              </a:rPr>
              <a:t>İçerikler, öğrenciler için belirsizliği azaltmak ve öğrenme sürecinin etkinliğini artırmak için etiketlenir</a:t>
            </a:r>
            <a:r>
              <a:rPr lang="tr-TR" sz="2400" dirty="0" smtClean="0">
                <a:solidFill>
                  <a:schemeClr val="tx1"/>
                </a:solidFill>
              </a:rPr>
              <a:t>.</a:t>
            </a:r>
          </a:p>
          <a:p>
            <a:pPr marL="342900" indent="-342900" algn="l">
              <a:buFont typeface="Arial" panose="020B0604020202020204" pitchFamily="34" charset="0"/>
              <a:buChar char="•"/>
            </a:pPr>
            <a:r>
              <a:rPr lang="tr-TR" sz="2400" dirty="0">
                <a:solidFill>
                  <a:schemeClr val="tx1"/>
                </a:solidFill>
              </a:rPr>
              <a:t>Son olarak, eğitim kursu değerlendirmesi için önerilerde bulunulmuştur.</a:t>
            </a:r>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9821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a:solidFill>
                  <a:schemeClr val="tx1"/>
                </a:solidFill>
              </a:rPr>
              <a:t>Beklenen başarılar </a:t>
            </a:r>
            <a:endParaRPr lang="tr-TR" sz="2400" dirty="0" smtClean="0">
              <a:solidFill>
                <a:schemeClr val="tx1"/>
              </a:solidFill>
            </a:endParaRPr>
          </a:p>
          <a:p>
            <a:pPr algn="l"/>
            <a:r>
              <a:rPr lang="tr-TR" sz="2400" dirty="0" smtClean="0">
                <a:solidFill>
                  <a:schemeClr val="tx1"/>
                </a:solidFill>
              </a:rPr>
              <a:t>Bu </a:t>
            </a:r>
            <a:r>
              <a:rPr lang="tr-TR" sz="2400" dirty="0">
                <a:solidFill>
                  <a:schemeClr val="tx1"/>
                </a:solidFill>
              </a:rPr>
              <a:t>öğrenme ünitesi, Otizm Spektrum Bozukluğu olan çocukların ebeveynlerine, çocuklarıyla seyahat ederken ortaya çıkan sorunları </a:t>
            </a:r>
            <a:r>
              <a:rPr lang="tr-TR" sz="2400" dirty="0" smtClean="0">
                <a:solidFill>
                  <a:schemeClr val="tx1"/>
                </a:solidFill>
              </a:rPr>
              <a:t> çözmeyi </a:t>
            </a:r>
            <a:r>
              <a:rPr lang="tr-TR" sz="2400" dirty="0">
                <a:solidFill>
                  <a:schemeClr val="tx1"/>
                </a:solidFill>
              </a:rPr>
              <a:t>öğretecektir. Öğrenciler, bir problem çözme yaklaşımının etkili pratik çözümler geliştirmelerine nasıl yardımcı olabileceğini öğreneceklerdir.</a:t>
            </a:r>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1529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smtClean="0">
                <a:solidFill>
                  <a:schemeClr val="tx1"/>
                </a:solidFill>
              </a:rPr>
              <a:t>Otizm ve Seyahat </a:t>
            </a:r>
          </a:p>
          <a:p>
            <a:pPr algn="l"/>
            <a:r>
              <a:rPr lang="tr-TR" sz="2400" dirty="0" smtClean="0">
                <a:solidFill>
                  <a:schemeClr val="tx1"/>
                </a:solidFill>
              </a:rPr>
              <a:t>Otizm </a:t>
            </a:r>
            <a:r>
              <a:rPr lang="tr-TR" sz="2400" dirty="0">
                <a:solidFill>
                  <a:schemeClr val="tx1"/>
                </a:solidFill>
              </a:rPr>
              <a:t>Spektrum Bozukluğu (ASD) olan çocukları olan aileler için seyahat etmek zor olabilir. Rutin değişiklikler, </a:t>
            </a:r>
            <a:r>
              <a:rPr lang="tr-TR" sz="2400" dirty="0" err="1">
                <a:solidFill>
                  <a:schemeClr val="tx1"/>
                </a:solidFill>
              </a:rPr>
              <a:t>öngörülemezlik</a:t>
            </a:r>
            <a:r>
              <a:rPr lang="tr-TR" sz="2400" dirty="0">
                <a:solidFill>
                  <a:schemeClr val="tx1"/>
                </a:solidFill>
              </a:rPr>
              <a:t>, kalabalıklar, yeni sesler ve manzaralar, </a:t>
            </a:r>
            <a:r>
              <a:rPr lang="tr-TR" sz="2400" dirty="0" err="1">
                <a:solidFill>
                  <a:schemeClr val="tx1"/>
                </a:solidFill>
              </a:rPr>
              <a:t>OSB'li</a:t>
            </a:r>
            <a:r>
              <a:rPr lang="tr-TR" sz="2400" dirty="0">
                <a:solidFill>
                  <a:schemeClr val="tx1"/>
                </a:solidFill>
              </a:rPr>
              <a:t> çocuklar ve aileleri için bu deneyimi zorlaştırabilir. Buna göre doğru varış yerini seçmek ve seyahati dikkatli bir şekilde planlamak önemlidir. Web ve sosyal medyada ideal varış yerini arayabilirsiniz. </a:t>
            </a:r>
            <a:r>
              <a:rPr lang="tr-TR" sz="2400" dirty="0" err="1">
                <a:solidFill>
                  <a:schemeClr val="tx1"/>
                </a:solidFill>
              </a:rPr>
              <a:t>OSB'li</a:t>
            </a:r>
            <a:r>
              <a:rPr lang="tr-TR" sz="2400" dirty="0">
                <a:solidFill>
                  <a:schemeClr val="tx1"/>
                </a:solidFill>
              </a:rPr>
              <a:t> çocuklar için bir yerin doğru olduğundan emin olunmalıdır.</a:t>
            </a:r>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7295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smtClean="0">
                <a:solidFill>
                  <a:schemeClr val="tx1"/>
                </a:solidFill>
              </a:rPr>
              <a:t>Otizm ve Seyahat </a:t>
            </a:r>
          </a:p>
          <a:p>
            <a:pPr algn="l"/>
            <a:r>
              <a:rPr lang="tr-TR" sz="2400" dirty="0" smtClean="0">
                <a:solidFill>
                  <a:schemeClr val="tx1"/>
                </a:solidFill>
              </a:rPr>
              <a:t>Kontrol </a:t>
            </a:r>
            <a:r>
              <a:rPr lang="tr-TR" sz="2400" dirty="0">
                <a:solidFill>
                  <a:schemeClr val="tx1"/>
                </a:solidFill>
              </a:rPr>
              <a:t>edilecek ilk şey, </a:t>
            </a:r>
            <a:r>
              <a:rPr lang="tr-TR" sz="2400" dirty="0" err="1">
                <a:solidFill>
                  <a:schemeClr val="tx1"/>
                </a:solidFill>
              </a:rPr>
              <a:t>OSB'li</a:t>
            </a:r>
            <a:r>
              <a:rPr lang="tr-TR" sz="2400" dirty="0">
                <a:solidFill>
                  <a:schemeClr val="tx1"/>
                </a:solidFill>
              </a:rPr>
              <a:t> çocuklu bir aile için temel olanakların mevcudiyetidir, örneğin daha sessiz bir alana sahip bir otel rezervasyonu yapma imkanı olup olmadığı. Otel rezervasyonu yapıldıktan sonra kişi seyahati planlamaya başlamalıdır. Otistik insanlar değişimi zor bulabileceğinden, bu durum yüksek kaygıya, çöküşlere veya meydan okuyan davranışlara yol açabilir.</a:t>
            </a:r>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6029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04800" y="1143000"/>
            <a:ext cx="8458200" cy="5486400"/>
          </a:xfrm>
        </p:spPr>
        <p:txBody>
          <a:bodyPr>
            <a:normAutofit/>
          </a:bodyPr>
          <a:lstStyle/>
          <a:p>
            <a:pPr algn="l"/>
            <a:r>
              <a:rPr lang="tr-TR" sz="2400" dirty="0" smtClean="0">
                <a:solidFill>
                  <a:schemeClr val="tx1"/>
                </a:solidFill>
              </a:rPr>
              <a:t>Otizm ve Seyahat </a:t>
            </a:r>
          </a:p>
          <a:p>
            <a:pPr algn="l"/>
            <a:r>
              <a:rPr lang="tr-TR" sz="2400" dirty="0" smtClean="0">
                <a:solidFill>
                  <a:schemeClr val="tx1"/>
                </a:solidFill>
              </a:rPr>
              <a:t>Çocuklar </a:t>
            </a:r>
            <a:r>
              <a:rPr lang="tr-TR" sz="2400" dirty="0">
                <a:solidFill>
                  <a:schemeClr val="tx1"/>
                </a:solidFill>
              </a:rPr>
              <a:t>değişime hazırlanmalıdır. İşte zor değişikliği yönetmek için aşağıdaki: bir broşürdeki veya tatil şirketlerinin web sitesindeki fotoğraflara bakarak çocuklarla vakit geçirin; nereye gittiklerini ve oraya vardıklarında nasıl görüneceklerini hatırlamalarına yardımcı olmak için fotoğraflı bir kitapçık gibi görsel bir destek derleyin; çocukların takıntıları, tekrarlayan davranışları veya rutinleri göz önünde bulundurarak önceden bir zaman çizelgesi hazırlayın; hangi durumları anlamaları gerekebileceğini düşünün (gecikmeler veya seyahat planlarında kaçınılmaz değişiklikler gibi</a:t>
            </a:r>
            <a:r>
              <a:rPr lang="tr-TR" sz="2400" dirty="0" smtClean="0">
                <a:solidFill>
                  <a:schemeClr val="tx1"/>
                </a:solidFill>
              </a:rPr>
              <a:t>).</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1758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pPr algn="l"/>
            <a:r>
              <a:rPr lang="tr-TR" sz="2400" dirty="0" smtClean="0">
                <a:solidFill>
                  <a:schemeClr val="tx1"/>
                </a:solidFill>
              </a:rPr>
              <a:t>  Problem Çözme </a:t>
            </a:r>
          </a:p>
          <a:p>
            <a:pPr algn="l"/>
            <a:r>
              <a:rPr lang="tr-TR" sz="2400" dirty="0" smtClean="0">
                <a:solidFill>
                  <a:schemeClr val="tx1"/>
                </a:solidFill>
              </a:rPr>
              <a:t>Problem </a:t>
            </a:r>
            <a:r>
              <a:rPr lang="tr-TR" sz="2400" dirty="0">
                <a:solidFill>
                  <a:schemeClr val="tx1"/>
                </a:solidFill>
              </a:rPr>
              <a:t>çözme, bir problemin tanımlanmasından, belirlenmesinden, </a:t>
            </a:r>
            <a:r>
              <a:rPr lang="tr-TR" sz="2400" dirty="0" err="1">
                <a:solidFill>
                  <a:schemeClr val="tx1"/>
                </a:solidFill>
              </a:rPr>
              <a:t>önceliklendirilmesinden</a:t>
            </a:r>
            <a:r>
              <a:rPr lang="tr-TR" sz="2400" dirty="0">
                <a:solidFill>
                  <a:schemeClr val="tx1"/>
                </a:solidFill>
              </a:rPr>
              <a:t> ve çözümü için alternatiflerin seçilmesinden oluşur. Problem çözme, problem çözümünün uygulanmasını içerir. Problem çözme, ebeveynlerin, çocuklarının seyahat koşullarındaki davranış bozukluklarıyla ilgili sorunları çözmek için bunları uygulayarak edindikleri bilgileri prova etmelerini, ustalaşmalarını ve aktarmalarını sağlamalıdır. Genel olarak problem çözme, problemleri tanımlamak ve öncelik sırasına koymak, her seferinde bir problemi çözerek karmaşık problemleri çözmek, alternatif çözümler üretmek, en iyi alternatifi seçmek ve sonuçları değerlendirmek için kullanılabilir.</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1934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tr-TR" sz="2400" dirty="0">
                <a:solidFill>
                  <a:schemeClr val="tx1"/>
                </a:solidFill>
              </a:rPr>
              <a:t>Problem </a:t>
            </a:r>
            <a:r>
              <a:rPr lang="tr-TR" sz="2400" dirty="0" smtClean="0">
                <a:solidFill>
                  <a:schemeClr val="tx1"/>
                </a:solidFill>
              </a:rPr>
              <a:t>Çözme Süreci </a:t>
            </a:r>
          </a:p>
          <a:p>
            <a:r>
              <a:rPr lang="tr-TR" sz="2400" dirty="0" smtClean="0">
                <a:solidFill>
                  <a:schemeClr val="tx1"/>
                </a:solidFill>
              </a:rPr>
              <a:t>Bir </a:t>
            </a:r>
            <a:r>
              <a:rPr lang="tr-TR" sz="2400" dirty="0">
                <a:solidFill>
                  <a:schemeClr val="tx1"/>
                </a:solidFill>
              </a:rPr>
              <a:t>probleme etkili bir şekilde uygun bir çözüm bulmak için dört aşamalı bir problem çözme benimsenebilir.</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523066"/>
            <a:ext cx="7410450" cy="4010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2100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8842</TotalTime>
  <Words>919</Words>
  <Application>Microsoft Office PowerPoint</Application>
  <PresentationFormat>Ekran Gösterisi (4:3)</PresentationFormat>
  <Paragraphs>69</Paragraphs>
  <Slides>16</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Calibri</vt:lpstr>
      <vt:lpstr>Tema di Office</vt:lpstr>
      <vt:lpstr> </vt:lpstr>
      <vt:lpstr> </vt:lpstr>
      <vt:lpstr>PowerPoint Sunusu</vt:lpstr>
      <vt:lpstr>PowerPoint Sunusu</vt:lpstr>
      <vt:lpstr>PowerPoint Sunusu</vt:lpstr>
      <vt:lpstr>PowerPoint Sunusu</vt:lpstr>
      <vt:lpstr>PowerPoint Sunusu</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gilberto</dc:creator>
  <cp:lastModifiedBy>Yeliz Nur</cp:lastModifiedBy>
  <cp:revision>97</cp:revision>
  <dcterms:created xsi:type="dcterms:W3CDTF">2019-11-05T11:47:45Z</dcterms:created>
  <dcterms:modified xsi:type="dcterms:W3CDTF">2022-03-24T17:55:09Z</dcterms:modified>
</cp:coreProperties>
</file>