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0" autoAdjust="0"/>
    <p:restoredTop sz="87134" autoAdjust="0"/>
  </p:normalViewPr>
  <p:slideViewPr>
    <p:cSldViewPr>
      <p:cViewPr varScale="1">
        <p:scale>
          <a:sx n="74" d="100"/>
          <a:sy n="74" d="100"/>
        </p:scale>
        <p:origin x="11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2B36E-D1A6-4D35-8E5E-C2D9ECB9D5A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Kliknij, aby zmodyfikować fragmenty tekstu schematu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24FC82-D853-43B0-87C9-26BFCFD6C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08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8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4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5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5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8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5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6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9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Kliknij przycisk , aby zmienić styl nazwy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Kliknij, aby zmodyfikować fragmenty tekstu schematu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9341-5085-4BC1-9D7B-8DF99A733F7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8155-D018-496E-ACB6-581EE3CE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1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it-IT" dirty="0" smtClean="0"/>
              <a:t> 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Eliminowanie wykluczenia społecznego (</a:t>
            </a:r>
            <a:r>
              <a:rPr lang="en-US" b="1" dirty="0" err="1" smtClean="0">
                <a:solidFill>
                  <a:schemeClr val="tx1"/>
                </a:solidFill>
              </a:rPr>
              <a:t>EliSE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Numer projektu: </a:t>
            </a:r>
            <a:r>
              <a:rPr lang="fr-FR" sz="2000" dirty="0">
                <a:solidFill>
                  <a:schemeClr val="tx1"/>
                </a:solidFill>
              </a:rPr>
              <a:t>2019-1-LV01-KA204-060427</a:t>
            </a:r>
            <a:endParaRPr lang="en-US" sz="2000" dirty="0">
              <a:solidFill>
                <a:schemeClr val="tx1"/>
              </a:solidFill>
            </a:endParaRPr>
          </a:p>
          <a:p>
            <a:endParaRPr lang="it-IT" dirty="0" smtClean="0">
              <a:solidFill>
                <a:schemeClr val="tx1"/>
              </a:solidFill>
            </a:endParaRPr>
          </a:p>
          <a:p>
            <a:endParaRPr lang="it-IT" dirty="0" smtClean="0">
              <a:solidFill>
                <a:srgbClr val="0070C0"/>
              </a:solidFill>
            </a:endParaRPr>
          </a:p>
          <a:p>
            <a:r>
              <a:rPr lang="it-IT" sz="2800" dirty="0" smtClean="0">
                <a:solidFill>
                  <a:srgbClr val="00B050"/>
                </a:solidFill>
              </a:rPr>
              <a:t>Ecoistituto del Friuli Venezia Giulia</a:t>
            </a:r>
          </a:p>
          <a:p>
            <a:r>
              <a:rPr lang="it-IT" sz="2400" i="1" dirty="0" smtClean="0">
                <a:solidFill>
                  <a:schemeClr val="tx1"/>
                </a:solidFill>
              </a:rPr>
              <a:t>Gilberto Marzano</a:t>
            </a:r>
          </a:p>
          <a:p>
            <a:endParaRPr lang="it-IT" sz="2400" i="1" dirty="0">
              <a:solidFill>
                <a:schemeClr val="tx1"/>
              </a:solidFill>
            </a:endParaRPr>
          </a:p>
          <a:p>
            <a:endParaRPr lang="it-IT" sz="2400" i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https://lh3.googleusercontent.com/IRd8i_lxpi711h50Pbu45cHh6rC-VU5h836AJt-XBEofLnHMJHDSbaFs552x55b6fBaypLKZyLEwcOjpwVZefPL541ggS7g5tlTijW-qUlJNuPHa8pwdPppDCdtzldRGjM3gF_QjGgWVnjSx88YBL5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14600"/>
            <a:ext cx="549303" cy="61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8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Strategia edukatora w rozwiązywaniu problemów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Wychowawca, który stosuje podejście oparte na rozwiązywaniu problemów w szkoleniu rodziców, powinien zadbać o to, by wysiłki rodziców w tym kierunku były skuteczne. Wychowawca powinien wspierać rodziców, którzy krok po kroku analizują proces rozwiązywania problemów.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Rodzice muszą zgodzić się na rozwiązanie, a następnie wychowawca pomoże im określić, w jaki sposób, oddzielnie, będą dążyć do jego realizacji. Wychowawca powinien zachęcać rodziców do dyskusji na temat kroków niezbędnych do osiągnięcia rozwiązania. Wychowawca powinien unikać sytuacji, w których rodzice próbują rozwiązać problem w pośpiechu i chaotycznie, omawiają problem niejasnym językiem, zajmują się kilkoma problemami jednocześnie, nie potrafią określić, czy rozwiązanie rzeczywiście działa.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316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Terapia </a:t>
            </a:r>
            <a:r>
              <a:rPr lang="en-US" sz="2400" b="1" dirty="0">
                <a:solidFill>
                  <a:schemeClr val="tx1"/>
                </a:solidFill>
              </a:rPr>
              <a:t>rozwiązywania problemów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Terapia Rozwiązywania Problemów </a:t>
            </a:r>
            <a:r>
              <a:rPr lang="en-US" sz="2400" dirty="0" smtClean="0">
                <a:solidFill>
                  <a:schemeClr val="tx1"/>
                </a:solidFill>
              </a:rPr>
              <a:t>została </a:t>
            </a:r>
            <a:r>
              <a:rPr lang="en-US" sz="2400" dirty="0">
                <a:solidFill>
                  <a:schemeClr val="tx1"/>
                </a:solidFill>
              </a:rPr>
              <a:t>opracowana </a:t>
            </a:r>
            <a:r>
              <a:rPr lang="en-US" sz="2400" dirty="0" err="1">
                <a:solidFill>
                  <a:schemeClr val="tx1"/>
                </a:solidFill>
              </a:rPr>
              <a:t>przez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D'Zurill</a:t>
            </a:r>
            <a:r>
              <a:rPr lang="pl-PL" sz="2400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 </a:t>
            </a:r>
            <a:r>
              <a:rPr lang="en-US" sz="2400" dirty="0" err="1">
                <a:solidFill>
                  <a:schemeClr val="tx1"/>
                </a:solidFill>
              </a:rPr>
              <a:t>Goldfrieda</a:t>
            </a:r>
            <a:r>
              <a:rPr lang="en-US" sz="2400" dirty="0">
                <a:solidFill>
                  <a:schemeClr val="tx1"/>
                </a:solidFill>
              </a:rPr>
              <a:t> w 1971 roku.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Autorzy </a:t>
            </a:r>
            <a:r>
              <a:rPr lang="en-US" sz="2400" dirty="0" smtClean="0">
                <a:solidFill>
                  <a:schemeClr val="tx1"/>
                </a:solidFill>
              </a:rPr>
              <a:t>ci </a:t>
            </a:r>
            <a:r>
              <a:rPr lang="en-US" sz="2400" dirty="0">
                <a:solidFill>
                  <a:schemeClr val="tx1"/>
                </a:solidFill>
              </a:rPr>
              <a:t>opublikowali artykuł, w którym zaproponowali zastosowanie teorii rozwiązywania problemów i badań nad modyfikacją zachowań. Ich celem było ułatwienie "uogólnionej" zmiany zachowania.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W </a:t>
            </a:r>
            <a:r>
              <a:rPr lang="en-US" sz="2400" dirty="0">
                <a:solidFill>
                  <a:schemeClr val="tx1"/>
                </a:solidFill>
              </a:rPr>
              <a:t>tym celu skonceptualizowali oni terapię rozwiązywania problemów jako formę treningu samokontroli, podkreślając znaczenie treningu klienta w pełnieniu roli terapeuty.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D'Zurilla</a:t>
            </a:r>
            <a:r>
              <a:rPr lang="en-US" sz="2000" dirty="0">
                <a:solidFill>
                  <a:schemeClr val="tx1"/>
                </a:solidFill>
              </a:rPr>
              <a:t>, T. J., &amp; </a:t>
            </a:r>
            <a:r>
              <a:rPr lang="en-US" sz="2000" dirty="0" err="1">
                <a:solidFill>
                  <a:schemeClr val="tx1"/>
                </a:solidFill>
              </a:rPr>
              <a:t>Goldfried</a:t>
            </a:r>
            <a:r>
              <a:rPr lang="en-US" sz="2000" dirty="0">
                <a:solidFill>
                  <a:schemeClr val="tx1"/>
                </a:solidFill>
              </a:rPr>
              <a:t>, M. R. (1971). Rozwiązywanie problemów i modyfikacja zachowania. </a:t>
            </a:r>
            <a:r>
              <a:rPr lang="en-US" sz="2000" i="1" dirty="0">
                <a:solidFill>
                  <a:schemeClr val="tx1"/>
                </a:solidFill>
              </a:rPr>
              <a:t>Journal of Abnormal Psychology, 78</a:t>
            </a:r>
            <a:r>
              <a:rPr lang="en-US" sz="2000" dirty="0">
                <a:solidFill>
                  <a:schemeClr val="tx1"/>
                </a:solidFill>
              </a:rPr>
              <a:t>(1), 107-126.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18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Terapia </a:t>
            </a:r>
            <a:r>
              <a:rPr lang="en-US" sz="2400" b="1" dirty="0">
                <a:solidFill>
                  <a:schemeClr val="tx1"/>
                </a:solidFill>
              </a:rPr>
              <a:t>rozwiązywania problemów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D'Zurilla </a:t>
            </a:r>
            <a:r>
              <a:rPr lang="en-US" sz="2400" dirty="0">
                <a:solidFill>
                  <a:schemeClr val="tx1"/>
                </a:solidFill>
              </a:rPr>
              <a:t>i </a:t>
            </a:r>
            <a:r>
              <a:rPr lang="en-US" sz="2400" dirty="0" err="1" smtClean="0">
                <a:solidFill>
                  <a:schemeClr val="tx1"/>
                </a:solidFill>
              </a:rPr>
              <a:t>Goldfried </a:t>
            </a:r>
            <a:r>
              <a:rPr lang="en-US" sz="2400" dirty="0" smtClean="0">
                <a:solidFill>
                  <a:schemeClr val="tx1"/>
                </a:solidFill>
              </a:rPr>
              <a:t>podsumowali </a:t>
            </a:r>
            <a:r>
              <a:rPr lang="en-US" sz="2400" dirty="0">
                <a:solidFill>
                  <a:schemeClr val="tx1"/>
                </a:solidFill>
              </a:rPr>
              <a:t>przesłanki leżące u podstaw tego podejścia w następujący sposób: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Brak skuteczności w radzeniu sobie z sytuacjami problemowymi, wraz z jego osobistymi i społecznymi konsekwencjami, jest często warunkiem koniecznym i wystarczającym do wystąpienia zaburzeń emocjonalnych lub zaburzeń zachowania wymagających leczenia psychologicznego; ... ogólna skuteczność może być najskuteczniej zwiększona poprzez szkolenie jednostek w zakresie ogólnych procedur lub umiejętności, które pozwolą im na samodzielne radzenie sobie z krytycznymi sytuacjami problemowymi, z jakimi stykają się w codziennym życiu. (</a:t>
            </a:r>
            <a:r>
              <a:rPr lang="en-US" sz="2400" dirty="0" err="1">
                <a:solidFill>
                  <a:schemeClr val="tx1"/>
                </a:solidFill>
              </a:rPr>
              <a:t>D'Zurilla </a:t>
            </a:r>
            <a:r>
              <a:rPr lang="en-US" sz="2400" dirty="0">
                <a:solidFill>
                  <a:schemeClr val="tx1"/>
                </a:solidFill>
              </a:rPr>
              <a:t>i </a:t>
            </a:r>
            <a:r>
              <a:rPr lang="en-US" sz="2400" dirty="0" err="1">
                <a:solidFill>
                  <a:schemeClr val="tx1"/>
                </a:solidFill>
              </a:rPr>
              <a:t>Goldfried</a:t>
            </a:r>
            <a:r>
              <a:rPr lang="en-US" sz="2400" dirty="0">
                <a:solidFill>
                  <a:schemeClr val="tx1"/>
                </a:solidFill>
              </a:rPr>
              <a:t>, 1971, s. 109).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956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Terapia </a:t>
            </a:r>
            <a:r>
              <a:rPr lang="en-US" sz="2400" b="1" dirty="0">
                <a:solidFill>
                  <a:schemeClr val="tx1"/>
                </a:solidFill>
              </a:rPr>
              <a:t>rozwiązywania problemów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Według </a:t>
            </a:r>
            <a:r>
              <a:rPr lang="en-US" sz="2400" dirty="0" err="1">
                <a:solidFill>
                  <a:schemeClr val="tx1"/>
                </a:solidFill>
              </a:rPr>
              <a:t>D'Zurilli </a:t>
            </a:r>
            <a:r>
              <a:rPr lang="en-US" sz="2400" dirty="0">
                <a:solidFill>
                  <a:schemeClr val="tx1"/>
                </a:solidFill>
              </a:rPr>
              <a:t>i </a:t>
            </a:r>
            <a:r>
              <a:rPr lang="en-US" sz="2400" dirty="0" err="1">
                <a:solidFill>
                  <a:schemeClr val="tx1"/>
                </a:solidFill>
              </a:rPr>
              <a:t>Goldfrieda </a:t>
            </a:r>
            <a:r>
              <a:rPr lang="en-US" sz="2400" dirty="0">
                <a:solidFill>
                  <a:schemeClr val="tx1"/>
                </a:solidFill>
              </a:rPr>
              <a:t>"rozwiązywanie problemów" odnosi się do jawnego lub poznawczego procesu, który udostępnia różne skuteczne alternatywy reagowania na sytuację problemową i zwiększa prawdopodobieństwo wyboru najbardziej efektywnej dostępnej odpowiedzi (Dobson, &amp; </a:t>
            </a:r>
            <a:r>
              <a:rPr lang="en-US" sz="2400" dirty="0" err="1">
                <a:solidFill>
                  <a:schemeClr val="tx1"/>
                </a:solidFill>
              </a:rPr>
              <a:t>Dozois, </a:t>
            </a:r>
            <a:r>
              <a:rPr lang="en-US" sz="2400" dirty="0">
                <a:solidFill>
                  <a:schemeClr val="tx1"/>
                </a:solidFill>
              </a:rPr>
              <a:t>2010).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73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Terapia </a:t>
            </a:r>
            <a:r>
              <a:rPr lang="en-US" sz="2400" b="1" dirty="0">
                <a:solidFill>
                  <a:schemeClr val="tx1"/>
                </a:solidFill>
              </a:rPr>
              <a:t>rozwiązywania problemów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D'Zurilla </a:t>
            </a:r>
            <a:r>
              <a:rPr lang="en-US" sz="2400" dirty="0">
                <a:solidFill>
                  <a:schemeClr val="tx1"/>
                </a:solidFill>
              </a:rPr>
              <a:t>i </a:t>
            </a:r>
            <a:r>
              <a:rPr lang="en-US" sz="2400" dirty="0" err="1">
                <a:solidFill>
                  <a:schemeClr val="tx1"/>
                </a:solidFill>
              </a:rPr>
              <a:t>Goldfried </a:t>
            </a:r>
            <a:r>
              <a:rPr lang="en-US" sz="2400" dirty="0">
                <a:solidFill>
                  <a:schemeClr val="tx1"/>
                </a:solidFill>
              </a:rPr>
              <a:t>zidentyfikowali pięć nakładających się na siebie etapów, które są reprezentatywne dla procesu rozwiązywania problemów:</a:t>
            </a:r>
          </a:p>
          <a:p>
            <a:pPr lvl="0" algn="l"/>
            <a:r>
              <a:rPr lang="en-US" sz="2400" dirty="0">
                <a:solidFill>
                  <a:schemeClr val="tx1"/>
                </a:solidFill>
              </a:rPr>
              <a:t>ogólna orientacja lub zestaw;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definiowanie i formułowanie problemów;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tworzenie alternatywnych rozwiązań;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podejmowanie decyzji;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weryfikacja. 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Szkolenie </a:t>
            </a:r>
            <a:r>
              <a:rPr lang="en-US" sz="2400" dirty="0">
                <a:solidFill>
                  <a:schemeClr val="tx1"/>
                </a:solidFill>
              </a:rPr>
              <a:t>w zakresie rozwiązywania problemów polega na uczeniu klientów tych podstawowych umiejętności i kierowaniu ich zastosowaniem w rzeczywistych sytuacjach problemowych.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159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Proces rozwiązywania problemów </a:t>
            </a:r>
            <a:r>
              <a:rPr lang="en-US" sz="2400" b="1" dirty="0" smtClean="0">
                <a:solidFill>
                  <a:schemeClr val="tx1"/>
                </a:solidFill>
              </a:rPr>
              <a:t>według </a:t>
            </a:r>
            <a:r>
              <a:rPr lang="en-US" sz="2400" b="1" dirty="0" err="1">
                <a:solidFill>
                  <a:schemeClr val="tx1"/>
                </a:solidFill>
              </a:rPr>
              <a:t>Basadura 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Definiując proces </a:t>
            </a:r>
            <a:r>
              <a:rPr lang="en-US" sz="2400" i="1" dirty="0">
                <a:solidFill>
                  <a:schemeClr val="tx1"/>
                </a:solidFill>
              </a:rPr>
              <a:t>twórczego rozwiązywania problemów simplex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Basadur </a:t>
            </a:r>
            <a:r>
              <a:rPr lang="en-US" sz="2400" dirty="0">
                <a:solidFill>
                  <a:schemeClr val="tx1"/>
                </a:solidFill>
              </a:rPr>
              <a:t>(1997) używał terminów: innowacyjne myślenie, twórcze rozwiązywanie problemów, wprowadzanie zmian, twórcze myślenie, kreatywność i innowacja dość zamiennie.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Basadur </a:t>
            </a:r>
            <a:r>
              <a:rPr lang="en-US" sz="2400" dirty="0">
                <a:solidFill>
                  <a:schemeClr val="tx1"/>
                </a:solidFill>
              </a:rPr>
              <a:t>(1998) zdefiniował ośmiostopniowy, okrężny proces </a:t>
            </a:r>
            <a:r>
              <a:rPr lang="en-US" sz="2400" dirty="0" smtClean="0">
                <a:solidFill>
                  <a:schemeClr val="tx1"/>
                </a:solidFill>
              </a:rPr>
              <a:t>kreatywnego </a:t>
            </a:r>
            <a:r>
              <a:rPr lang="en-US" sz="2400" dirty="0">
                <a:solidFill>
                  <a:schemeClr val="tx1"/>
                </a:solidFill>
              </a:rPr>
              <a:t>rozwiązywania problemów: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znajdowanie problemów (przewidywanie przyszłych problemów i poszukiwanie bieżących);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ustalenie faktów;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definiowanie problemów;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generowanie potencjalnych rozwiązań,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ocena potencjalnych rozwiązań;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planowanie działań;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zyskuje akceptację;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podejmowanie działań.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042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Proces rozwiązywania problemów </a:t>
            </a:r>
            <a:r>
              <a:rPr lang="en-US" sz="2400" b="1" dirty="0" smtClean="0">
                <a:solidFill>
                  <a:schemeClr val="tx1"/>
                </a:solidFill>
              </a:rPr>
              <a:t>według </a:t>
            </a:r>
            <a:r>
              <a:rPr lang="en-US" sz="2400" b="1" dirty="0" err="1">
                <a:solidFill>
                  <a:schemeClr val="tx1"/>
                </a:solidFill>
              </a:rPr>
              <a:t>Basadura 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magin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020" y="2133600"/>
            <a:ext cx="5680392" cy="4295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87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it-IT" dirty="0" smtClean="0"/>
              <a:t> 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sz="4400" b="1" dirty="0">
                <a:solidFill>
                  <a:srgbClr val="00B0F0"/>
                </a:solidFill>
              </a:rPr>
              <a:t>Rozwiązywanie </a:t>
            </a:r>
            <a:r>
              <a:rPr lang="en-US" sz="4400" b="1" dirty="0" smtClean="0">
                <a:solidFill>
                  <a:srgbClr val="00B0F0"/>
                </a:solidFill>
              </a:rPr>
              <a:t>problemów związanych z </a:t>
            </a:r>
            <a:r>
              <a:rPr lang="en-US" sz="4400" b="1" dirty="0">
                <a:solidFill>
                  <a:srgbClr val="00B0F0"/>
                </a:solidFill>
              </a:rPr>
              <a:t>"uczciwym podróżowaniem"</a:t>
            </a:r>
            <a:endParaRPr lang="en-US" sz="4400" dirty="0">
              <a:solidFill>
                <a:srgbClr val="00B0F0"/>
              </a:solidFill>
            </a:endParaRPr>
          </a:p>
          <a:p>
            <a:endParaRPr lang="it-IT" sz="2400" i="1" dirty="0">
              <a:solidFill>
                <a:schemeClr val="tx1"/>
              </a:solidFill>
            </a:endParaRPr>
          </a:p>
          <a:p>
            <a:endParaRPr lang="it-IT" sz="2400" i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710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Streszczenie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Ta jednostka szkoleniowa koncentruje się na rozwiązywaniu problemów w edukacji w kontekście rozwiązywania problemów rodzin z dziećmi z zaburzeniami zachowania podczas podróży.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Struktura jednostki edukacyjnej obejmuje oczekiwane osiągnięcia.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Treści są pogrupowane i opatrzone dodatkowymi informacjami.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Treści są oznaczane, aby zmniejszyć niepewność uczniów i zwiększyć efektywność procesu uczenia się.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Na koniec podano sugestie dotyczące oceny kursu szkoleniowego</a:t>
            </a:r>
            <a:r>
              <a:rPr lang="en-US" sz="2400" dirty="0"/>
              <a:t>.</a:t>
            </a:r>
          </a:p>
          <a:p>
            <a:r>
              <a:rPr lang="it-IT" sz="2400" i="1" dirty="0" smtClean="0">
                <a:solidFill>
                  <a:schemeClr val="tx1"/>
                </a:solidFill>
              </a:rPr>
              <a:t>o</a:t>
            </a:r>
          </a:p>
          <a:p>
            <a:endParaRPr lang="it-IT" sz="2400" i="1" dirty="0">
              <a:solidFill>
                <a:schemeClr val="tx1"/>
              </a:solidFill>
            </a:endParaRPr>
          </a:p>
          <a:p>
            <a:endParaRPr lang="it-IT" sz="2400" i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982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Oczekiwane osiągnięcia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Ta </a:t>
            </a:r>
            <a:r>
              <a:rPr lang="en-US" sz="2400" dirty="0">
                <a:solidFill>
                  <a:schemeClr val="tx1"/>
                </a:solidFill>
              </a:rPr>
              <a:t>jednostka szkoleniowa nauczy rodziców dzieci ze spektrum zaburzeń autystycznych radzić sobie i rozwiązywać problemy pojawiające się podczas podróży z dziećmi.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Uczniowie dowiedzą się, w jaki sposób podejście polegające na rozwiązywaniu problemów może pomóc im w opracowaniu skutecznych rozwiązań praktycznych.</a:t>
            </a:r>
          </a:p>
          <a:p>
            <a:endParaRPr lang="it-IT" sz="2400" i="1" dirty="0">
              <a:solidFill>
                <a:schemeClr val="tx1"/>
              </a:solidFill>
            </a:endParaRPr>
          </a:p>
          <a:p>
            <a:endParaRPr lang="it-IT" sz="2400" i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152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Podróżowanie z autyzmem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Podróżowanie </a:t>
            </a:r>
            <a:r>
              <a:rPr lang="en-US" sz="2400" dirty="0">
                <a:solidFill>
                  <a:schemeClr val="tx1"/>
                </a:solidFill>
              </a:rPr>
              <a:t>może stanowić wyzwanie dla rodzin z dziećmi z zaburzeniami ze spektrum autyzmu (ASD). Zmiana rutyny, nieprzewidywalność, tłumy, nowe dźwięki i widoki mogą utrudniać życie dzieciom z ASD i ich rodzinom.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Dlatego ważne jest, aby wybrać odpowiednie miejsce i starannie zaplanować podróż. Idealnego miejsca można poszukać w Internecie i mediach społecznościowych. Należy upewnić się, że dane miejsce jest odpowiednie dla dzieci z ASD.  </a:t>
            </a:r>
            <a:endParaRPr lang="it-IT" sz="2400" i="1" dirty="0">
              <a:solidFill>
                <a:schemeClr val="tx1"/>
              </a:solidFill>
            </a:endParaRPr>
          </a:p>
          <a:p>
            <a:endParaRPr lang="it-IT" sz="2400" i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729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Podróżowanie z autyzmem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W pierwszej kolejności należy sprawdzić dostępność podstawowych udogodnień dla rodziny z dziećmi z ASD, np. czy istnieje możliwość zarezerwowania hotelu w spokojniejszej okolicy.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Po zarezerwowaniu hotelu należy zacząć planować podróż. Ponieważ dla osób z autyzmem zmiany są trudne, mogą one powodować wysoki poziom lęku, stany lękowe lub zachowania stanowiące wyzwanie.</a:t>
            </a:r>
            <a:br>
              <a:rPr lang="en-US" sz="2400" dirty="0">
                <a:solidFill>
                  <a:schemeClr val="tx1"/>
                </a:solidFill>
              </a:rPr>
            </a:br>
            <a:endParaRPr lang="it-IT" sz="2400" i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602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Podróżowanie z autyzmem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Dzieci powinny być przygotowane na zmiany. Poniżej przedstawiamy sposoby radzenia sobie z trudnymi zmianami:</a:t>
            </a:r>
          </a:p>
          <a:p>
            <a:pPr lvl="0" algn="l"/>
            <a:r>
              <a:rPr lang="en-US" sz="2400" dirty="0">
                <a:solidFill>
                  <a:schemeClr val="tx1"/>
                </a:solidFill>
              </a:rPr>
              <a:t>spędzić czas z dziećmi, oglądając zdjęcia w broszurze lub na stronie internetowej firmy turystycznej;</a:t>
            </a:r>
          </a:p>
          <a:p>
            <a:pPr lvl="0" algn="l"/>
            <a:r>
              <a:rPr lang="en-US" sz="2400" dirty="0">
                <a:solidFill>
                  <a:schemeClr val="tx1"/>
                </a:solidFill>
              </a:rPr>
              <a:t>przygotuj pomoc wizualną, np. książeczkę ze zdjęciami, która pomoże im zapamiętać, dokąd zmierzają i jak będzie to wyglądać, gdy dotrą na miejsce;</a:t>
            </a:r>
          </a:p>
          <a:p>
            <a:pPr lvl="0" algn="l"/>
            <a:r>
              <a:rPr lang="en-US" sz="2400" dirty="0">
                <a:solidFill>
                  <a:schemeClr val="tx1"/>
                </a:solidFill>
              </a:rPr>
              <a:t>przygotować z wyprzedzeniem plan zajęć, biorąc pod uwagę wszelkie obsesje, powtarzające się zachowania lub rutynowe czynności dzieci;</a:t>
            </a:r>
          </a:p>
          <a:p>
            <a:pPr lvl="0" algn="l"/>
            <a:r>
              <a:rPr lang="en-US" sz="2400" dirty="0">
                <a:solidFill>
                  <a:schemeClr val="tx1"/>
                </a:solidFill>
              </a:rPr>
              <a:t>zastanowić się, jakie sytuacje mogą wymagać od nich zrozumienia (np. opóźnienia lub nieuniknione zmiany w planach podróży).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75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Rozwiązywanie problemów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Rozwiązywanie problemów </a:t>
            </a:r>
            <a:r>
              <a:rPr lang="en-US" sz="2400" dirty="0">
                <a:solidFill>
                  <a:schemeClr val="tx1"/>
                </a:solidFill>
              </a:rPr>
              <a:t>polega na definiowaniu problemu, identyfikowaniu, ustalaniu priorytetów i wybieraniu alternatywnych rozwiązań. Rozwiązywanie problemów obejmuje wdrożenie rozwiązania problemu.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Rozwiązywanie problemów powinno zapewnić rodzicom możliwość powtórzenia, opanowania i przekazania zdobytej wiedzy poprzez zastosowanie jej do rozwiązywania problemów związanych z zaburzeniami zachowania dzieci w warunkach podróży.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Ogólnie rzecz biorąc, rozwiązywanie problemów może być wykorzystywane do definiowania i ustalania priorytetów, do rozwiązywania złożonych problemów po kolei, do generowania alternatywnych rozwiązań, wybierania najlepszej alternatywy oraz do oceny wyników.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193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904875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Proces </a:t>
            </a:r>
            <a:r>
              <a:rPr lang="en-US" sz="2400" b="1" dirty="0">
                <a:solidFill>
                  <a:schemeClr val="tx1"/>
                </a:solidFill>
              </a:rPr>
              <a:t>rozwiązywania problemów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Aby skutecznie znaleźć odpowiednie rozwiązanie problemu, można zastosować czterostopniową metodę rozwiązywania problemów.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0953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"/>
            <a:ext cx="23336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7410450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10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8673</TotalTime>
  <Words>974</Words>
  <Application>Microsoft Office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di Office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gilberto</dc:creator>
  <cp:keywords>, docId:EB203C405B7F47C556C469436D688FC3</cp:keywords>
  <cp:lastModifiedBy>Marcin Paśnik</cp:lastModifiedBy>
  <cp:revision>85</cp:revision>
  <dcterms:created xsi:type="dcterms:W3CDTF">2019-11-05T11:47:45Z</dcterms:created>
  <dcterms:modified xsi:type="dcterms:W3CDTF">2022-03-20T15:55:40Z</dcterms:modified>
</cp:coreProperties>
</file>