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22" autoAdjust="0"/>
  </p:normalViewPr>
  <p:slideViewPr>
    <p:cSldViewPr>
      <p:cViewPr varScale="1">
        <p:scale>
          <a:sx n="106" d="100"/>
          <a:sy n="106" d="100"/>
        </p:scale>
        <p:origin x="1374"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B2B36E-D1A6-4D35-8E5E-C2D9ECB9D5A9}" type="datetimeFigureOut">
              <a:rPr lang="en-US" smtClean="0"/>
              <a:t>3/13/2022</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24FC82-D853-43B0-87C9-26BFCFD6CAF0}" type="slidenum">
              <a:rPr lang="en-US" smtClean="0"/>
              <a:t>‹#›</a:t>
            </a:fld>
            <a:endParaRPr lang="en-US"/>
          </a:p>
        </p:txBody>
      </p:sp>
    </p:spTree>
    <p:extLst>
      <p:ext uri="{BB962C8B-B14F-4D97-AF65-F5344CB8AC3E}">
        <p14:creationId xmlns:p14="http://schemas.microsoft.com/office/powerpoint/2010/main" val="3322108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3/13/2022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1893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3/13/2022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3406784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3/13/2022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918049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76D9341-5085-4BC1-9D7B-8DF99A733F72}" type="datetimeFigureOut">
              <a:rPr lang="en-US" smtClean="0"/>
              <a:t>3/13/2022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320156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876D9341-5085-4BC1-9D7B-8DF99A733F72}" type="datetimeFigureOut">
              <a:rPr lang="en-US" smtClean="0"/>
              <a:t>3/13/2022</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1164854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876D9341-5085-4BC1-9D7B-8DF99A733F72}" type="datetimeFigureOut">
              <a:rPr lang="en-US" smtClean="0"/>
              <a:t>3/13/2022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120805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876D9341-5085-4BC1-9D7B-8DF99A733F72}" type="datetimeFigureOut">
              <a:rPr lang="en-US" smtClean="0"/>
              <a:t>3/13/2022</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112248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76D9341-5085-4BC1-9D7B-8DF99A733F72}" type="datetimeFigureOut">
              <a:rPr lang="en-US" smtClean="0"/>
              <a:t>3/13/2022</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61445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76D9341-5085-4BC1-9D7B-8DF99A733F72}" type="datetimeFigureOut">
              <a:rPr lang="en-US" smtClean="0"/>
              <a:t>3/13/2022</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313906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76D9341-5085-4BC1-9D7B-8DF99A733F72}" type="datetimeFigureOut">
              <a:rPr lang="en-US" smtClean="0"/>
              <a:t>3/13/2022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3913590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76D9341-5085-4BC1-9D7B-8DF99A733F72}" type="datetimeFigureOut">
              <a:rPr lang="en-US" smtClean="0"/>
              <a:t>3/13/2022</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CF408155-D018-496E-ACB6-581EE3CE41F4}" type="slidenum">
              <a:rPr lang="en-US" smtClean="0"/>
              <a:t>‹#›</a:t>
            </a:fld>
            <a:endParaRPr lang="en-US"/>
          </a:p>
        </p:txBody>
      </p:sp>
    </p:spTree>
    <p:extLst>
      <p:ext uri="{BB962C8B-B14F-4D97-AF65-F5344CB8AC3E}">
        <p14:creationId xmlns:p14="http://schemas.microsoft.com/office/powerpoint/2010/main" val="239172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D9341-5085-4BC1-9D7B-8DF99A733F72}" type="datetimeFigureOut">
              <a:rPr lang="en-US" smtClean="0"/>
              <a:t>3/13/2022</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08155-D018-496E-ACB6-581EE3CE41F4}" type="slidenum">
              <a:rPr lang="en-US" smtClean="0"/>
              <a:t>‹#›</a:t>
            </a:fld>
            <a:endParaRPr lang="en-US"/>
          </a:p>
        </p:txBody>
      </p:sp>
    </p:spTree>
    <p:extLst>
      <p:ext uri="{BB962C8B-B14F-4D97-AF65-F5344CB8AC3E}">
        <p14:creationId xmlns:p14="http://schemas.microsoft.com/office/powerpoint/2010/main" val="2205712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it-IT" dirty="0" smtClean="0"/>
              <a:t> </a:t>
            </a:r>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r>
              <a:rPr lang="en-US" b="1" dirty="0" smtClean="0">
                <a:solidFill>
                  <a:schemeClr val="tx1"/>
                </a:solidFill>
              </a:rPr>
              <a:t>Eliminating Social Exclusion (</a:t>
            </a:r>
            <a:r>
              <a:rPr lang="en-US" b="1" dirty="0" err="1" smtClean="0">
                <a:solidFill>
                  <a:schemeClr val="tx1"/>
                </a:solidFill>
              </a:rPr>
              <a:t>EliSE</a:t>
            </a:r>
            <a:r>
              <a:rPr lang="en-US" b="1" dirty="0" smtClean="0">
                <a:solidFill>
                  <a:schemeClr val="tx1"/>
                </a:solidFill>
              </a:rPr>
              <a:t>)</a:t>
            </a:r>
            <a:endParaRPr lang="en-US" dirty="0">
              <a:solidFill>
                <a:schemeClr val="tx1"/>
              </a:solidFill>
            </a:endParaRPr>
          </a:p>
          <a:p>
            <a:r>
              <a:rPr lang="en-US" sz="2000" dirty="0">
                <a:solidFill>
                  <a:schemeClr val="tx1"/>
                </a:solidFill>
              </a:rPr>
              <a:t>Project number: </a:t>
            </a:r>
            <a:r>
              <a:rPr lang="fr-FR" sz="2000" dirty="0">
                <a:solidFill>
                  <a:schemeClr val="tx1"/>
                </a:solidFill>
              </a:rPr>
              <a:t>2019-1-LV01-KA204-060427</a:t>
            </a:r>
            <a:endParaRPr lang="en-US" sz="2000" dirty="0">
              <a:solidFill>
                <a:schemeClr val="tx1"/>
              </a:solidFill>
            </a:endParaRPr>
          </a:p>
          <a:p>
            <a:endParaRPr lang="it-IT" dirty="0" smtClean="0">
              <a:solidFill>
                <a:schemeClr val="tx1"/>
              </a:solidFill>
            </a:endParaRPr>
          </a:p>
          <a:p>
            <a:endParaRPr lang="it-IT" dirty="0" smtClean="0">
              <a:solidFill>
                <a:srgbClr val="0070C0"/>
              </a:solidFill>
            </a:endParaRPr>
          </a:p>
          <a:p>
            <a:r>
              <a:rPr lang="it-IT" sz="2800" dirty="0" smtClean="0">
                <a:solidFill>
                  <a:srgbClr val="00B050"/>
                </a:solidFill>
              </a:rPr>
              <a:t>Ecoistituto del Friuli Venezia Giulia</a:t>
            </a:r>
          </a:p>
          <a:p>
            <a:r>
              <a:rPr lang="it-IT" sz="2400" i="1" dirty="0" smtClean="0">
                <a:solidFill>
                  <a:schemeClr val="tx1"/>
                </a:solidFill>
              </a:rPr>
              <a:t>Gilberto Marzano</a:t>
            </a:r>
          </a:p>
          <a:p>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descr="https://lh3.googleusercontent.com/IRd8i_lxpi711h50Pbu45cHh6rC-VU5h836AJt-XBEofLnHMJHDSbaFs552x55b6fBaypLKZyLEwcOjpwVZefPL541ggS7g5tlTijW-qUlJNuPHa8pwdPppDCdtzldRGjM3gF_QjGgWVnjSx88YBL5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514600"/>
            <a:ext cx="549303" cy="613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488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990600"/>
            <a:ext cx="8458200" cy="5638800"/>
          </a:xfrm>
        </p:spPr>
        <p:txBody>
          <a:bodyPr>
            <a:normAutofit lnSpcReduction="10000"/>
          </a:bodyPr>
          <a:lstStyle/>
          <a:p>
            <a:r>
              <a:rPr lang="ru-RU" sz="2400" b="1" dirty="0">
                <a:solidFill>
                  <a:schemeClr val="tx1"/>
                </a:solidFill>
              </a:rPr>
              <a:t>Стратегия на учителя при решаване на </a:t>
            </a:r>
            <a:r>
              <a:rPr lang="ru-RU" sz="2400" b="1" dirty="0" smtClean="0">
                <a:solidFill>
                  <a:schemeClr val="tx1"/>
                </a:solidFill>
              </a:rPr>
              <a:t>проблеми</a:t>
            </a:r>
          </a:p>
          <a:p>
            <a:pPr algn="l"/>
            <a:r>
              <a:rPr lang="ru-RU" sz="2400" b="1" dirty="0" smtClean="0">
                <a:solidFill>
                  <a:schemeClr val="tx1"/>
                </a:solidFill>
              </a:rPr>
              <a:t> </a:t>
            </a:r>
            <a:r>
              <a:rPr lang="ru-RU" sz="2400" dirty="0">
                <a:solidFill>
                  <a:schemeClr val="tx1"/>
                </a:solidFill>
              </a:rPr>
              <a:t>Педагог, който възприема подход за решаване на проблеми в интервенция за обучение на родителите, трябва да гарантира, че усилията на родителите за решаване на проблеми са успешни. Педагогът трябва да подкрепя родителите да преразгледат процеса на решаване на проблеми стъпка по стъпка.</a:t>
            </a:r>
          </a:p>
          <a:p>
            <a:pPr algn="l"/>
            <a:r>
              <a:rPr lang="ru-RU" sz="2400" dirty="0">
                <a:solidFill>
                  <a:schemeClr val="tx1"/>
                </a:solidFill>
              </a:rPr>
              <a:t>Родителите трябва да се съгласят с решението, след което възпитателят ще им помогне да определят поотделно как да търсят решението. Педагогът трябва да насърчава обсъждането на родителите за стъпките, необходими за постигане на решението. Педагогът трябва да избягва родителите да се опитват да решат проблема в прибързано и хаотично време, да обсъждат проблема на неясен език, да се занимават с няколко проблема едновременно, да не успяват да определят дали решението действително работи.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31626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809625"/>
            <a:ext cx="8458200" cy="5819775"/>
          </a:xfrm>
        </p:spPr>
        <p:txBody>
          <a:bodyPr>
            <a:normAutofit/>
          </a:bodyPr>
          <a:lstStyle/>
          <a:p>
            <a:r>
              <a:rPr lang="ru-RU" sz="2400" b="1" dirty="0">
                <a:solidFill>
                  <a:schemeClr val="tx1"/>
                </a:solidFill>
              </a:rPr>
              <a:t>Терапия за решаване на проблеми </a:t>
            </a:r>
            <a:endParaRPr lang="ru-RU" sz="2400" b="1" dirty="0" smtClean="0">
              <a:solidFill>
                <a:schemeClr val="tx1"/>
              </a:solidFill>
            </a:endParaRPr>
          </a:p>
          <a:p>
            <a:r>
              <a:rPr lang="ru-RU" sz="2400" dirty="0">
                <a:solidFill>
                  <a:schemeClr val="tx1"/>
                </a:solidFill>
              </a:rPr>
              <a:t>Терапията за решаване на проблеми е формулирана от </a:t>
            </a:r>
            <a:r>
              <a:rPr lang="en-US" sz="2400" dirty="0" err="1" smtClean="0">
                <a:solidFill>
                  <a:schemeClr val="tx1"/>
                </a:solidFill>
              </a:rPr>
              <a:t>D’Zurilla</a:t>
            </a:r>
            <a:r>
              <a:rPr lang="en-US" sz="2400" dirty="0" smtClean="0">
                <a:solidFill>
                  <a:schemeClr val="tx1"/>
                </a:solidFill>
              </a:rPr>
              <a:t> </a:t>
            </a:r>
            <a:r>
              <a:rPr lang="en-US" sz="2400" dirty="0">
                <a:solidFill>
                  <a:schemeClr val="tx1"/>
                </a:solidFill>
              </a:rPr>
              <a:t>and </a:t>
            </a:r>
            <a:r>
              <a:rPr lang="en-US" sz="2400" dirty="0" err="1">
                <a:solidFill>
                  <a:schemeClr val="tx1"/>
                </a:solidFill>
              </a:rPr>
              <a:t>Goldfried</a:t>
            </a:r>
            <a:r>
              <a:rPr lang="en-US" sz="2400" dirty="0">
                <a:solidFill>
                  <a:schemeClr val="tx1"/>
                </a:solidFill>
              </a:rPr>
              <a:t>, in 1971. </a:t>
            </a:r>
            <a:endParaRPr lang="en-US" sz="2400" dirty="0" smtClean="0">
              <a:solidFill>
                <a:schemeClr val="tx1"/>
              </a:solidFill>
            </a:endParaRPr>
          </a:p>
          <a:p>
            <a:pPr algn="l"/>
            <a:r>
              <a:rPr lang="ru-RU" sz="2400" dirty="0">
                <a:solidFill>
                  <a:schemeClr val="tx1"/>
                </a:solidFill>
              </a:rPr>
              <a:t>Тези автори публикуваха статия, която предлага прилагането на теорията за решаване на проблеми и изследванията при модифициране на поведението. Тяхната цел беше да улеснят „обобщена“ промяна на поведението.</a:t>
            </a:r>
          </a:p>
          <a:p>
            <a:pPr algn="l"/>
            <a:r>
              <a:rPr lang="ru-RU" sz="2400" dirty="0">
                <a:solidFill>
                  <a:schemeClr val="tx1"/>
                </a:solidFill>
              </a:rPr>
              <a:t>За тази цел те концептуализираха терапията за решаване на проблеми като форма на обучение за самоконтрол, като подчертаха важността на обучението на клиента да функционира като техен терапевт. </a:t>
            </a:r>
            <a:endParaRPr lang="en-US" sz="2400" dirty="0">
              <a:solidFill>
                <a:schemeClr val="tx1"/>
              </a:solidFill>
            </a:endParaRPr>
          </a:p>
          <a:p>
            <a:pPr algn="l"/>
            <a:r>
              <a:rPr lang="en-US" sz="2000" dirty="0" err="1">
                <a:solidFill>
                  <a:schemeClr val="tx1"/>
                </a:solidFill>
              </a:rPr>
              <a:t>D'Zurilla</a:t>
            </a:r>
            <a:r>
              <a:rPr lang="en-US" sz="2000" dirty="0">
                <a:solidFill>
                  <a:schemeClr val="tx1"/>
                </a:solidFill>
              </a:rPr>
              <a:t>, T. J., &amp; </a:t>
            </a:r>
            <a:r>
              <a:rPr lang="en-US" sz="2000" dirty="0" err="1">
                <a:solidFill>
                  <a:schemeClr val="tx1"/>
                </a:solidFill>
              </a:rPr>
              <a:t>Goldfried</a:t>
            </a:r>
            <a:r>
              <a:rPr lang="en-US" sz="2000" dirty="0">
                <a:solidFill>
                  <a:schemeClr val="tx1"/>
                </a:solidFill>
              </a:rPr>
              <a:t>, M. R. (1971). Problem solving and behavior modification. </a:t>
            </a:r>
            <a:r>
              <a:rPr lang="en-US" sz="2000" i="1" dirty="0">
                <a:solidFill>
                  <a:schemeClr val="tx1"/>
                </a:solidFill>
              </a:rPr>
              <a:t>Journal of Abnormal Psychology, 78</a:t>
            </a:r>
            <a:r>
              <a:rPr lang="en-US" sz="2000" dirty="0">
                <a:solidFill>
                  <a:schemeClr val="tx1"/>
                </a:solidFill>
              </a:rPr>
              <a:t>(1), 107–126.</a:t>
            </a:r>
          </a:p>
          <a:p>
            <a:pPr algn="l"/>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11894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ru-RU" sz="2400" b="1" dirty="0">
                <a:solidFill>
                  <a:schemeClr val="tx1"/>
                </a:solidFill>
              </a:rPr>
              <a:t>Терапия за решаване на проблеми </a:t>
            </a:r>
          </a:p>
          <a:p>
            <a:pPr algn="l"/>
            <a:r>
              <a:rPr lang="en-US" sz="2400" dirty="0" err="1" smtClean="0">
                <a:solidFill>
                  <a:schemeClr val="tx1"/>
                </a:solidFill>
              </a:rPr>
              <a:t>D’Zurilla</a:t>
            </a:r>
            <a:r>
              <a:rPr lang="en-US" sz="2400" dirty="0" smtClean="0">
                <a:solidFill>
                  <a:schemeClr val="tx1"/>
                </a:solidFill>
              </a:rPr>
              <a:t> </a:t>
            </a:r>
            <a:r>
              <a:rPr lang="en-US" sz="2400" dirty="0">
                <a:solidFill>
                  <a:schemeClr val="tx1"/>
                </a:solidFill>
              </a:rPr>
              <a:t>and </a:t>
            </a:r>
            <a:r>
              <a:rPr lang="en-US" sz="2400" dirty="0" err="1" smtClean="0">
                <a:solidFill>
                  <a:schemeClr val="tx1"/>
                </a:solidFill>
              </a:rPr>
              <a:t>Goldfried</a:t>
            </a:r>
            <a:r>
              <a:rPr lang="en-US" sz="2400" dirty="0" smtClean="0">
                <a:solidFill>
                  <a:schemeClr val="tx1"/>
                </a:solidFill>
              </a:rPr>
              <a:t> </a:t>
            </a:r>
            <a:r>
              <a:rPr lang="ru-RU" sz="2400" dirty="0">
                <a:solidFill>
                  <a:schemeClr val="tx1"/>
                </a:solidFill>
              </a:rPr>
              <a:t>обобщи обосновката, залегнала в основата на този подход, както следва:</a:t>
            </a:r>
          </a:p>
          <a:p>
            <a:pPr algn="l"/>
            <a:r>
              <a:rPr lang="ru-RU" sz="2400" dirty="0">
                <a:solidFill>
                  <a:schemeClr val="tx1"/>
                </a:solidFill>
              </a:rPr>
              <a:t>Неефективността при справяне с проблемни ситуации, заедно с личните и социални последици, често е необходимо и достатъчно условие за емоционално или поведенческо разстройство, изискващо психологическо лечение; . . . общата ефективност може да бъде най-ефективно улеснена чрез обучение на хората в общи процедури или умения, които биха им позволили да се справят самостоятелно с критичните проблемни ситуации, с които се сблъскват в ежедневния живот. </a:t>
            </a:r>
            <a:r>
              <a:rPr lang="en-US" sz="2400" dirty="0" smtClean="0">
                <a:solidFill>
                  <a:schemeClr val="tx1"/>
                </a:solidFill>
              </a:rPr>
              <a:t>(</a:t>
            </a:r>
            <a:r>
              <a:rPr lang="en-US" sz="2400" dirty="0" err="1">
                <a:solidFill>
                  <a:schemeClr val="tx1"/>
                </a:solidFill>
              </a:rPr>
              <a:t>D’Zurilla</a:t>
            </a:r>
            <a:r>
              <a:rPr lang="en-US" sz="2400" dirty="0">
                <a:solidFill>
                  <a:schemeClr val="tx1"/>
                </a:solidFill>
              </a:rPr>
              <a:t> and </a:t>
            </a:r>
            <a:r>
              <a:rPr lang="en-US" sz="2400" dirty="0" err="1">
                <a:solidFill>
                  <a:schemeClr val="tx1"/>
                </a:solidFill>
              </a:rPr>
              <a:t>Goldfried</a:t>
            </a:r>
            <a:r>
              <a:rPr lang="en-US" sz="2400" dirty="0">
                <a:solidFill>
                  <a:schemeClr val="tx1"/>
                </a:solidFill>
              </a:rPr>
              <a:t>, 1971, p. 109)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95604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ru-RU" sz="2400" b="1" dirty="0">
                <a:solidFill>
                  <a:schemeClr val="tx1"/>
                </a:solidFill>
              </a:rPr>
              <a:t>Терапия за решаване на проблеми </a:t>
            </a:r>
          </a:p>
          <a:p>
            <a:pPr algn="l"/>
            <a:endParaRPr lang="bg-BG" sz="2400" dirty="0" smtClean="0">
              <a:solidFill>
                <a:schemeClr val="tx1"/>
              </a:solidFill>
            </a:endParaRPr>
          </a:p>
          <a:p>
            <a:pPr algn="l"/>
            <a:r>
              <a:rPr lang="ru-RU" sz="2400" dirty="0">
                <a:solidFill>
                  <a:schemeClr val="tx1"/>
                </a:solidFill>
              </a:rPr>
              <a:t>Според D’Zurilla и Goldfried „решаването на проблеми“ се отнася до явен или когнитивен процес, който предоставя различни ефективни алтернативи за отговор за справяне с проблемна ситуация и увеличава вероятността от избор на най-ефективния наличен отговор. </a:t>
            </a:r>
            <a:r>
              <a:rPr lang="en-US" sz="2400" dirty="0" smtClean="0">
                <a:solidFill>
                  <a:schemeClr val="tx1"/>
                </a:solidFill>
              </a:rPr>
              <a:t>(</a:t>
            </a:r>
            <a:r>
              <a:rPr lang="en-US" sz="2400" dirty="0">
                <a:solidFill>
                  <a:schemeClr val="tx1"/>
                </a:solidFill>
              </a:rPr>
              <a:t>Dobson, &amp; </a:t>
            </a:r>
            <a:r>
              <a:rPr lang="en-US" sz="2400" dirty="0" err="1">
                <a:solidFill>
                  <a:schemeClr val="tx1"/>
                </a:solidFill>
              </a:rPr>
              <a:t>Dozois</a:t>
            </a:r>
            <a:r>
              <a:rPr lang="en-US" sz="2400" dirty="0">
                <a:solidFill>
                  <a:schemeClr val="tx1"/>
                </a:solidFill>
              </a:rPr>
              <a:t>, 2010).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5732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ru-RU" sz="2400" b="1" dirty="0">
                <a:solidFill>
                  <a:schemeClr val="tx1"/>
                </a:solidFill>
              </a:rPr>
              <a:t>Терапия за решаване на проблеми </a:t>
            </a:r>
          </a:p>
          <a:p>
            <a:pPr algn="l"/>
            <a:r>
              <a:rPr lang="en-US" sz="2400" dirty="0" err="1" smtClean="0">
                <a:solidFill>
                  <a:schemeClr val="tx1"/>
                </a:solidFill>
              </a:rPr>
              <a:t>D’Zurilla</a:t>
            </a:r>
            <a:r>
              <a:rPr lang="en-US" sz="2400" dirty="0" smtClean="0">
                <a:solidFill>
                  <a:schemeClr val="tx1"/>
                </a:solidFill>
              </a:rPr>
              <a:t> </a:t>
            </a:r>
            <a:r>
              <a:rPr lang="en-US" sz="2400" dirty="0">
                <a:solidFill>
                  <a:schemeClr val="tx1"/>
                </a:solidFill>
              </a:rPr>
              <a:t>and </a:t>
            </a:r>
            <a:r>
              <a:rPr lang="en-US" sz="2400" dirty="0" err="1">
                <a:solidFill>
                  <a:schemeClr val="tx1"/>
                </a:solidFill>
              </a:rPr>
              <a:t>Goldfried</a:t>
            </a:r>
            <a:r>
              <a:rPr lang="en-US" sz="2400" dirty="0">
                <a:solidFill>
                  <a:schemeClr val="tx1"/>
                </a:solidFill>
              </a:rPr>
              <a:t> </a:t>
            </a:r>
            <a:r>
              <a:rPr lang="ru-RU" sz="2400" dirty="0">
                <a:solidFill>
                  <a:schemeClr val="tx1"/>
                </a:solidFill>
              </a:rPr>
              <a:t>идентифицира пет припокриващи се етапа като </a:t>
            </a:r>
            <a:r>
              <a:rPr lang="ru-RU" sz="2400" dirty="0" smtClean="0">
                <a:solidFill>
                  <a:schemeClr val="tx1"/>
                </a:solidFill>
              </a:rPr>
              <a:t>представител </a:t>
            </a:r>
            <a:r>
              <a:rPr lang="ru-RU" sz="2400" dirty="0">
                <a:solidFill>
                  <a:schemeClr val="tx1"/>
                </a:solidFill>
              </a:rPr>
              <a:t>на процеса на решаване на проблеми:</a:t>
            </a:r>
          </a:p>
          <a:p>
            <a:pPr algn="l"/>
            <a:r>
              <a:rPr lang="ru-RU" sz="2400" dirty="0">
                <a:solidFill>
                  <a:schemeClr val="tx1"/>
                </a:solidFill>
              </a:rPr>
              <a:t>обща ориентация или комплект;</a:t>
            </a:r>
          </a:p>
          <a:p>
            <a:pPr algn="l"/>
            <a:r>
              <a:rPr lang="ru-RU" sz="2400" dirty="0" smtClean="0">
                <a:solidFill>
                  <a:schemeClr val="tx1"/>
                </a:solidFill>
              </a:rPr>
              <a:t>- дефиниране </a:t>
            </a:r>
            <a:r>
              <a:rPr lang="ru-RU" sz="2400" dirty="0">
                <a:solidFill>
                  <a:schemeClr val="tx1"/>
                </a:solidFill>
              </a:rPr>
              <a:t>и формулиране на проблема;</a:t>
            </a:r>
          </a:p>
          <a:p>
            <a:pPr algn="l"/>
            <a:r>
              <a:rPr lang="ru-RU" sz="2400" dirty="0" smtClean="0">
                <a:solidFill>
                  <a:schemeClr val="tx1"/>
                </a:solidFill>
              </a:rPr>
              <a:t>- генериране </a:t>
            </a:r>
            <a:r>
              <a:rPr lang="ru-RU" sz="2400" dirty="0">
                <a:solidFill>
                  <a:schemeClr val="tx1"/>
                </a:solidFill>
              </a:rPr>
              <a:t>на алтернативи;</a:t>
            </a:r>
          </a:p>
          <a:p>
            <a:pPr algn="l"/>
            <a:r>
              <a:rPr lang="ru-RU" sz="2400" dirty="0" smtClean="0">
                <a:solidFill>
                  <a:schemeClr val="tx1"/>
                </a:solidFill>
              </a:rPr>
              <a:t>- вземане </a:t>
            </a:r>
            <a:r>
              <a:rPr lang="ru-RU" sz="2400" dirty="0">
                <a:solidFill>
                  <a:schemeClr val="tx1"/>
                </a:solidFill>
              </a:rPr>
              <a:t>на решение;</a:t>
            </a:r>
          </a:p>
          <a:p>
            <a:pPr algn="l"/>
            <a:r>
              <a:rPr lang="ru-RU" sz="2400" dirty="0" smtClean="0">
                <a:solidFill>
                  <a:schemeClr val="tx1"/>
                </a:solidFill>
              </a:rPr>
              <a:t>- проверка</a:t>
            </a:r>
            <a:r>
              <a:rPr lang="ru-RU" sz="2400" dirty="0">
                <a:solidFill>
                  <a:schemeClr val="tx1"/>
                </a:solidFill>
              </a:rPr>
              <a:t>.</a:t>
            </a:r>
          </a:p>
          <a:p>
            <a:pPr algn="l"/>
            <a:r>
              <a:rPr lang="ru-RU" sz="2400" dirty="0" smtClean="0">
                <a:solidFill>
                  <a:schemeClr val="tx1"/>
                </a:solidFill>
              </a:rPr>
              <a:t>Обучението </a:t>
            </a:r>
            <a:r>
              <a:rPr lang="ru-RU" sz="2400" dirty="0">
                <a:solidFill>
                  <a:schemeClr val="tx1"/>
                </a:solidFill>
              </a:rPr>
              <a:t>за решаване на проблеми включва обучение на клиентите на тези основни умения и насочване на тяхното прилагане в реални проблемни ситуации.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15975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914400"/>
            <a:ext cx="8458200" cy="5715000"/>
          </a:xfrm>
        </p:spPr>
        <p:txBody>
          <a:bodyPr>
            <a:normAutofit fontScale="92500" lnSpcReduction="20000"/>
          </a:bodyPr>
          <a:lstStyle/>
          <a:p>
            <a:r>
              <a:rPr lang="ru-RU" sz="2400" b="1" dirty="0">
                <a:solidFill>
                  <a:schemeClr val="tx1"/>
                </a:solidFill>
              </a:rPr>
              <a:t>Процесът на решаване на проблеми на Басадура </a:t>
            </a:r>
            <a:endParaRPr lang="ru-RU" sz="2400" b="1" dirty="0" smtClean="0">
              <a:solidFill>
                <a:schemeClr val="tx1"/>
              </a:solidFill>
            </a:endParaRPr>
          </a:p>
          <a:p>
            <a:r>
              <a:rPr lang="ru-RU" sz="2400" dirty="0">
                <a:solidFill>
                  <a:schemeClr val="tx1"/>
                </a:solidFill>
              </a:rPr>
              <a:t>При дефинирането на симплексния творчески процес на решаване на проблеми, Басадур (1997) използва термините иновативно мислене, креативно решаване на проблеми, правене на промяна, креативно мислене, креативност и иновация доста взаимозаменяеми. </a:t>
            </a:r>
            <a:endParaRPr lang="ru-RU" sz="2400" dirty="0" smtClean="0">
              <a:solidFill>
                <a:schemeClr val="tx1"/>
              </a:solidFill>
            </a:endParaRPr>
          </a:p>
          <a:p>
            <a:r>
              <a:rPr lang="en-US" sz="2400" dirty="0" err="1" smtClean="0">
                <a:solidFill>
                  <a:schemeClr val="tx1"/>
                </a:solidFill>
              </a:rPr>
              <a:t>Basadur</a:t>
            </a:r>
            <a:r>
              <a:rPr lang="en-US" sz="2400" dirty="0" smtClean="0">
                <a:solidFill>
                  <a:schemeClr val="tx1"/>
                </a:solidFill>
              </a:rPr>
              <a:t> </a:t>
            </a:r>
            <a:r>
              <a:rPr lang="en-US" sz="2400" dirty="0">
                <a:solidFill>
                  <a:schemeClr val="tx1"/>
                </a:solidFill>
              </a:rPr>
              <a:t>(1998) </a:t>
            </a:r>
            <a:r>
              <a:rPr lang="ru-RU" sz="2400" dirty="0">
                <a:solidFill>
                  <a:schemeClr val="tx1"/>
                </a:solidFill>
              </a:rPr>
              <a:t>дефинира кръгов процес от осем стъпки за креативност за решаване на проблеми</a:t>
            </a:r>
            <a:r>
              <a:rPr lang="en-US" sz="2400" dirty="0" smtClean="0">
                <a:solidFill>
                  <a:schemeClr val="tx1"/>
                </a:solidFill>
              </a:rPr>
              <a:t>:</a:t>
            </a:r>
            <a:endParaRPr lang="en-US" sz="2400" dirty="0">
              <a:solidFill>
                <a:schemeClr val="tx1"/>
              </a:solidFill>
            </a:endParaRPr>
          </a:p>
          <a:p>
            <a:pPr marL="457200" lvl="0" indent="-457200" algn="l">
              <a:buFont typeface="+mj-lt"/>
              <a:buAutoNum type="arabicPeriod"/>
            </a:pPr>
            <a:r>
              <a:rPr lang="ru-RU" sz="2400" dirty="0">
                <a:solidFill>
                  <a:schemeClr val="tx1"/>
                </a:solidFill>
              </a:rPr>
              <a:t>намиране на проблеми (предвидяване на бъдещи проблеми и търсене на текущи проблеми);</a:t>
            </a:r>
          </a:p>
          <a:p>
            <a:pPr marL="457200" lvl="0" indent="-457200" algn="l">
              <a:buFont typeface="+mj-lt"/>
              <a:buAutoNum type="arabicPeriod"/>
            </a:pPr>
            <a:r>
              <a:rPr lang="ru-RU" sz="2400" dirty="0">
                <a:solidFill>
                  <a:schemeClr val="tx1"/>
                </a:solidFill>
              </a:rPr>
              <a:t>търсене на факти;</a:t>
            </a:r>
          </a:p>
          <a:p>
            <a:pPr marL="457200" lvl="0" indent="-457200" algn="l">
              <a:buFont typeface="+mj-lt"/>
              <a:buAutoNum type="arabicPeriod"/>
            </a:pPr>
            <a:r>
              <a:rPr lang="ru-RU" sz="2400" dirty="0">
                <a:solidFill>
                  <a:schemeClr val="tx1"/>
                </a:solidFill>
              </a:rPr>
              <a:t>дефиниране на проблема;</a:t>
            </a:r>
          </a:p>
          <a:p>
            <a:pPr marL="457200" lvl="0" indent="-457200" algn="l">
              <a:buFont typeface="+mj-lt"/>
              <a:buAutoNum type="arabicPeriod"/>
            </a:pPr>
            <a:r>
              <a:rPr lang="ru-RU" sz="2400" dirty="0">
                <a:solidFill>
                  <a:schemeClr val="tx1"/>
                </a:solidFill>
              </a:rPr>
              <a:t>генериране на потенциални решения,</a:t>
            </a:r>
          </a:p>
          <a:p>
            <a:pPr marL="457200" lvl="0" indent="-457200" algn="l">
              <a:buFont typeface="+mj-lt"/>
              <a:buAutoNum type="arabicPeriod"/>
            </a:pPr>
            <a:r>
              <a:rPr lang="ru-RU" sz="2400" dirty="0">
                <a:solidFill>
                  <a:schemeClr val="tx1"/>
                </a:solidFill>
              </a:rPr>
              <a:t>оценка на потенциалните решения;</a:t>
            </a:r>
          </a:p>
          <a:p>
            <a:pPr marL="457200" lvl="0" indent="-457200" algn="l">
              <a:buFont typeface="+mj-lt"/>
              <a:buAutoNum type="arabicPeriod"/>
            </a:pPr>
            <a:r>
              <a:rPr lang="ru-RU" sz="2400" dirty="0">
                <a:solidFill>
                  <a:schemeClr val="tx1"/>
                </a:solidFill>
              </a:rPr>
              <a:t>планиране на действие;</a:t>
            </a:r>
          </a:p>
          <a:p>
            <a:pPr marL="457200" lvl="0" indent="-457200" algn="l">
              <a:buFont typeface="+mj-lt"/>
              <a:buAutoNum type="arabicPeriod"/>
            </a:pPr>
            <a:r>
              <a:rPr lang="ru-RU" sz="2400" dirty="0">
                <a:solidFill>
                  <a:schemeClr val="tx1"/>
                </a:solidFill>
              </a:rPr>
              <a:t>получаване на приемане;</a:t>
            </a:r>
          </a:p>
          <a:p>
            <a:pPr marL="457200" lvl="0" indent="-457200" algn="l">
              <a:buFont typeface="+mj-lt"/>
              <a:buAutoNum type="arabicPeriod"/>
            </a:pPr>
            <a:r>
              <a:rPr lang="ru-RU" sz="2400" dirty="0">
                <a:solidFill>
                  <a:schemeClr val="tx1"/>
                </a:solidFill>
              </a:rPr>
              <a:t>предприемам действие.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0425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ru-RU" sz="2400" b="1" dirty="0">
                <a:solidFill>
                  <a:schemeClr val="tx1"/>
                </a:solidFill>
              </a:rPr>
              <a:t>Процесът на решаване на проблеми на Басадура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Immagine 5"/>
          <p:cNvPicPr/>
          <p:nvPr/>
        </p:nvPicPr>
        <p:blipFill>
          <a:blip r:embed="rId4">
            <a:extLst>
              <a:ext uri="{28A0092B-C50C-407E-A947-70E740481C1C}">
                <a14:useLocalDpi xmlns:a14="http://schemas.microsoft.com/office/drawing/2010/main" val="0"/>
              </a:ext>
            </a:extLst>
          </a:blip>
          <a:srcRect/>
          <a:stretch>
            <a:fillRect/>
          </a:stretch>
        </p:blipFill>
        <p:spPr bwMode="auto">
          <a:xfrm>
            <a:off x="1811020" y="2133600"/>
            <a:ext cx="5680392" cy="4295775"/>
          </a:xfrm>
          <a:prstGeom prst="rect">
            <a:avLst/>
          </a:prstGeom>
          <a:noFill/>
          <a:ln>
            <a:noFill/>
          </a:ln>
        </p:spPr>
      </p:pic>
    </p:spTree>
    <p:extLst>
      <p:ext uri="{BB962C8B-B14F-4D97-AF65-F5344CB8AC3E}">
        <p14:creationId xmlns:p14="http://schemas.microsoft.com/office/powerpoint/2010/main" val="1364879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it-IT" dirty="0" smtClean="0"/>
              <a:t> </a:t>
            </a:r>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endParaRPr lang="en-US" b="1" dirty="0" smtClean="0"/>
          </a:p>
          <a:p>
            <a:endParaRPr lang="en-US" b="1" dirty="0"/>
          </a:p>
          <a:p>
            <a:endParaRPr lang="en-US" b="1" dirty="0" smtClean="0"/>
          </a:p>
          <a:p>
            <a:r>
              <a:rPr lang="ru-RU" sz="4400" b="1" dirty="0">
                <a:solidFill>
                  <a:srgbClr val="00B0F0"/>
                </a:solidFill>
              </a:rPr>
              <a:t>Решаване на проблеми за „Справедливо пътуване“ </a:t>
            </a:r>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7108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lnSpcReduction="10000"/>
          </a:bodyPr>
          <a:lstStyle/>
          <a:p>
            <a:r>
              <a:rPr lang="bg-BG" sz="2400" b="1" dirty="0" smtClean="0">
                <a:solidFill>
                  <a:schemeClr val="tx1"/>
                </a:solidFill>
              </a:rPr>
              <a:t>Резюме</a:t>
            </a:r>
            <a:endParaRPr lang="en-US" sz="2400" dirty="0">
              <a:solidFill>
                <a:schemeClr val="tx1"/>
              </a:solidFill>
            </a:endParaRPr>
          </a:p>
          <a:p>
            <a:pPr marL="342900" indent="-342900" algn="l">
              <a:buFont typeface="Arial" panose="020B0604020202020204" pitchFamily="34" charset="0"/>
              <a:buChar char="•"/>
            </a:pPr>
            <a:r>
              <a:rPr lang="ru-RU" sz="2400" dirty="0">
                <a:solidFill>
                  <a:schemeClr val="tx1"/>
                </a:solidFill>
              </a:rPr>
              <a:t>Тази учебна единица се фокусира върху решаването на проблеми в образованието, като го контекстуализира за решаване на проблеми на семейства с деца с поведенчески нарушения, когато пътуват.</a:t>
            </a:r>
          </a:p>
          <a:p>
            <a:pPr marL="342900" indent="-342900" algn="l">
              <a:buFont typeface="Arial" panose="020B0604020202020204" pitchFamily="34" charset="0"/>
              <a:buChar char="•"/>
            </a:pPr>
            <a:r>
              <a:rPr lang="ru-RU" sz="2400" dirty="0">
                <a:solidFill>
                  <a:schemeClr val="tx1"/>
                </a:solidFill>
              </a:rPr>
              <a:t>Структурата на учебната единица включва очакваните постижения.</a:t>
            </a:r>
          </a:p>
          <a:p>
            <a:pPr marL="342900" indent="-342900" algn="l">
              <a:buFont typeface="Arial" panose="020B0604020202020204" pitchFamily="34" charset="0"/>
              <a:buChar char="•"/>
            </a:pPr>
            <a:r>
              <a:rPr lang="ru-RU" sz="2400" dirty="0">
                <a:solidFill>
                  <a:schemeClr val="tx1"/>
                </a:solidFill>
              </a:rPr>
              <a:t>Съдържанието е групирано и се предоставя допълнителна информация.</a:t>
            </a:r>
          </a:p>
          <a:p>
            <a:pPr marL="342900" indent="-342900" algn="l">
              <a:buFont typeface="Arial" panose="020B0604020202020204" pitchFamily="34" charset="0"/>
              <a:buChar char="•"/>
            </a:pPr>
            <a:r>
              <a:rPr lang="ru-RU" sz="2400" dirty="0">
                <a:solidFill>
                  <a:schemeClr val="tx1"/>
                </a:solidFill>
              </a:rPr>
              <a:t>Съдържанието е етикетирано, за да се намали несигурността за учащите и да се подобри ефикасността на учебния процес.</a:t>
            </a:r>
          </a:p>
          <a:p>
            <a:pPr marL="342900" indent="-342900" algn="l">
              <a:buFont typeface="Arial" panose="020B0604020202020204" pitchFamily="34" charset="0"/>
              <a:buChar char="•"/>
            </a:pPr>
            <a:r>
              <a:rPr lang="ru-RU" sz="2400" dirty="0">
                <a:solidFill>
                  <a:schemeClr val="tx1"/>
                </a:solidFill>
              </a:rPr>
              <a:t>Накрая се дават предложения за оценка на курса на обучение. </a:t>
            </a:r>
            <a:endParaRPr lang="it-IT" sz="2400" i="1" dirty="0" smtClean="0">
              <a:solidFill>
                <a:schemeClr val="tx1"/>
              </a:solidFill>
            </a:endParaRPr>
          </a:p>
          <a:p>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9821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bg-BG" sz="2400" b="1" dirty="0">
                <a:solidFill>
                  <a:schemeClr val="tx1"/>
                </a:solidFill>
              </a:rPr>
              <a:t>Очаквани постижения </a:t>
            </a:r>
            <a:endParaRPr lang="bg-BG" sz="2400" b="1" dirty="0" smtClean="0">
              <a:solidFill>
                <a:schemeClr val="tx1"/>
              </a:solidFill>
            </a:endParaRPr>
          </a:p>
          <a:p>
            <a:pPr algn="l"/>
            <a:endParaRPr lang="bg-BG" sz="2400" b="1" dirty="0">
              <a:solidFill>
                <a:schemeClr val="tx1"/>
              </a:solidFill>
            </a:endParaRPr>
          </a:p>
          <a:p>
            <a:pPr algn="l"/>
            <a:r>
              <a:rPr lang="ru-RU" sz="2400" dirty="0">
                <a:solidFill>
                  <a:schemeClr val="tx1"/>
                </a:solidFill>
              </a:rPr>
              <a:t>Този учебен блок ще научи родителите на деца с разстройство от аутистичния спектър да се справят и решават проблеми, възникващи, когато пътуват с децата си.</a:t>
            </a:r>
          </a:p>
          <a:p>
            <a:pPr algn="l"/>
            <a:r>
              <a:rPr lang="ru-RU" sz="2400" dirty="0">
                <a:solidFill>
                  <a:schemeClr val="tx1"/>
                </a:solidFill>
              </a:rPr>
              <a:t>Учениците ще научат как подходът за решаване на проблеми може да им помогне да разработят ефективни практически решения. </a:t>
            </a:r>
            <a:endParaRPr lang="it-IT" sz="2400" i="1" dirty="0">
              <a:solidFill>
                <a:schemeClr val="tx1"/>
              </a:solidFill>
            </a:endParaRPr>
          </a:p>
          <a:p>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1529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bg-BG" sz="2400" b="1" dirty="0">
                <a:solidFill>
                  <a:schemeClr val="tx1"/>
                </a:solidFill>
              </a:rPr>
              <a:t>Пътувайте с аутизъм </a:t>
            </a:r>
            <a:endParaRPr lang="bg-BG" sz="2400" b="1" dirty="0" smtClean="0">
              <a:solidFill>
                <a:schemeClr val="tx1"/>
              </a:solidFill>
            </a:endParaRPr>
          </a:p>
          <a:p>
            <a:pPr algn="l"/>
            <a:endParaRPr lang="bg-BG" sz="2400" b="1" dirty="0">
              <a:solidFill>
                <a:schemeClr val="tx1"/>
              </a:solidFill>
            </a:endParaRPr>
          </a:p>
          <a:p>
            <a:pPr algn="l"/>
            <a:r>
              <a:rPr lang="ru-RU" sz="2400" dirty="0">
                <a:solidFill>
                  <a:schemeClr val="tx1"/>
                </a:solidFill>
              </a:rPr>
              <a:t>Пътуването може да бъде предизвикателство за семейства с деца с разстройство от аутистичния спектър (ASD). Промените в рутината, непредсказуемостта, тълпите, новите шумове и гледки могат да направят преживяването трудно за децата с </a:t>
            </a:r>
            <a:r>
              <a:rPr lang="en-GB" sz="2400" dirty="0">
                <a:solidFill>
                  <a:schemeClr val="tx1"/>
                </a:solidFill>
              </a:rPr>
              <a:t>ASD</a:t>
            </a:r>
            <a:r>
              <a:rPr lang="ru-RU" sz="2400" dirty="0" smtClean="0">
                <a:solidFill>
                  <a:schemeClr val="tx1"/>
                </a:solidFill>
              </a:rPr>
              <a:t> </a:t>
            </a:r>
            <a:r>
              <a:rPr lang="ru-RU" sz="2400" dirty="0">
                <a:solidFill>
                  <a:schemeClr val="tx1"/>
                </a:solidFill>
              </a:rPr>
              <a:t>и техните семейства.</a:t>
            </a:r>
          </a:p>
          <a:p>
            <a:pPr algn="l"/>
            <a:r>
              <a:rPr lang="ru-RU" sz="2400" dirty="0">
                <a:solidFill>
                  <a:schemeClr val="tx1"/>
                </a:solidFill>
              </a:rPr>
              <a:t>Съответно е важно да изберете правилната дестинация и внимателно да планирате пътуването. Човек може да търси идеалната дестинация в мрежата и социалните медии. Трябва да сте сигурни, че мястото е подходящо за децата с </a:t>
            </a:r>
            <a:r>
              <a:rPr lang="en-GB" sz="2400" dirty="0">
                <a:solidFill>
                  <a:schemeClr val="tx1"/>
                </a:solidFill>
              </a:rPr>
              <a:t>ASD</a:t>
            </a:r>
            <a:r>
              <a:rPr lang="ru-RU" sz="2400" dirty="0" smtClean="0">
                <a:solidFill>
                  <a:schemeClr val="tx1"/>
                </a:solidFill>
              </a:rPr>
              <a:t>. </a:t>
            </a:r>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7295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bg-BG" sz="2400" b="1" dirty="0">
                <a:solidFill>
                  <a:schemeClr val="tx1"/>
                </a:solidFill>
              </a:rPr>
              <a:t>Пътувайте с аутизъм </a:t>
            </a:r>
            <a:endParaRPr lang="bg-BG" sz="2400" b="1" dirty="0" smtClean="0">
              <a:solidFill>
                <a:schemeClr val="tx1"/>
              </a:solidFill>
            </a:endParaRPr>
          </a:p>
          <a:p>
            <a:pPr algn="l"/>
            <a:endParaRPr lang="bg-BG" sz="2400" b="1" dirty="0">
              <a:solidFill>
                <a:schemeClr val="tx1"/>
              </a:solidFill>
            </a:endParaRPr>
          </a:p>
          <a:p>
            <a:pPr algn="l"/>
            <a:r>
              <a:rPr lang="ru-RU" sz="2400" dirty="0">
                <a:solidFill>
                  <a:schemeClr val="tx1"/>
                </a:solidFill>
              </a:rPr>
              <a:t>Първото нещо, което трябва да проверите, е наличието на основните удобства за семейство с деца с ASD, например, ако има възможност да резервирате хотел с по-тих район. След като хотелът е резервиран, трябва да започнете да планирате пътуването. Тъй като хората с аутизъм могат да намерят промяната за трудна, това може да доведе до висока тревожност, срив или поведение, което е предизвикателство. </a:t>
            </a:r>
            <a:endParaRPr lang="it-IT" sz="2400" i="1"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6029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endParaRPr lang="en-US" dirty="0"/>
          </a:p>
        </p:txBody>
      </p:sp>
      <p:sp>
        <p:nvSpPr>
          <p:cNvPr id="3" name="Sottotitolo 2"/>
          <p:cNvSpPr>
            <a:spLocks noGrp="1"/>
          </p:cNvSpPr>
          <p:nvPr>
            <p:ph type="subTitle" idx="1"/>
          </p:nvPr>
        </p:nvSpPr>
        <p:spPr>
          <a:xfrm>
            <a:off x="381000" y="1143000"/>
            <a:ext cx="8458200" cy="5486400"/>
          </a:xfrm>
        </p:spPr>
        <p:txBody>
          <a:bodyPr>
            <a:normAutofit/>
          </a:bodyPr>
          <a:lstStyle/>
          <a:p>
            <a:pPr algn="l"/>
            <a:r>
              <a:rPr lang="bg-BG" sz="2400" b="1" dirty="0">
                <a:solidFill>
                  <a:schemeClr val="tx1"/>
                </a:solidFill>
              </a:rPr>
              <a:t>Пътувайте с аутизъм </a:t>
            </a:r>
          </a:p>
          <a:p>
            <a:pPr algn="l"/>
            <a:r>
              <a:rPr lang="ru-RU" sz="2400" dirty="0">
                <a:solidFill>
                  <a:schemeClr val="tx1"/>
                </a:solidFill>
              </a:rPr>
              <a:t>Децата трябва да бъдат подготвени за промяна. Ето следното, за да управлявате промяната трудно:</a:t>
            </a:r>
          </a:p>
          <a:p>
            <a:pPr algn="l"/>
            <a:r>
              <a:rPr lang="ru-RU" sz="2400" dirty="0">
                <a:solidFill>
                  <a:schemeClr val="tx1"/>
                </a:solidFill>
              </a:rPr>
              <a:t>прекарвайте време с деца, разглеждайки снимки в брошура или на уебсайта на ваканционните компании;</a:t>
            </a:r>
          </a:p>
          <a:p>
            <a:pPr algn="l"/>
            <a:r>
              <a:rPr lang="ru-RU" sz="2400" dirty="0">
                <a:solidFill>
                  <a:schemeClr val="tx1"/>
                </a:solidFill>
              </a:rPr>
              <a:t>съставете визуална поддръжка, като например книжка със снимки, за да им помогнете да си спомнят къде отиват и как ще изглежда, когато пристигнат там;</a:t>
            </a:r>
          </a:p>
          <a:p>
            <a:pPr algn="l"/>
            <a:r>
              <a:rPr lang="ru-RU" sz="2400" dirty="0">
                <a:solidFill>
                  <a:schemeClr val="tx1"/>
                </a:solidFill>
              </a:rPr>
              <a:t>подгответе предварително график, като вземете предвид всички натрапчивост, повтарящо се поведение или рутинни действия, които децата имат;</a:t>
            </a:r>
          </a:p>
          <a:p>
            <a:pPr algn="l"/>
            <a:r>
              <a:rPr lang="ru-RU" sz="2400" dirty="0">
                <a:solidFill>
                  <a:schemeClr val="tx1"/>
                </a:solidFill>
              </a:rPr>
              <a:t>помислете какви ситуации може да трябва да разберат (като закъснения или неизбежни промени в плановете за пътуване).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1758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1143000"/>
            <a:ext cx="8458200" cy="5486400"/>
          </a:xfrm>
        </p:spPr>
        <p:txBody>
          <a:bodyPr>
            <a:normAutofit/>
          </a:bodyPr>
          <a:lstStyle/>
          <a:p>
            <a:r>
              <a:rPr lang="en-US" sz="2400" b="1" dirty="0" smtClean="0">
                <a:solidFill>
                  <a:schemeClr val="tx1"/>
                </a:solidFill>
              </a:rPr>
              <a:t> </a:t>
            </a:r>
            <a:r>
              <a:rPr lang="bg-BG" sz="2400" b="1" dirty="0">
                <a:solidFill>
                  <a:schemeClr val="tx1"/>
                </a:solidFill>
              </a:rPr>
              <a:t>Разрешаване на проблем</a:t>
            </a:r>
            <a:endParaRPr lang="en-US" sz="2400" b="1" dirty="0" smtClean="0">
              <a:solidFill>
                <a:schemeClr val="tx1"/>
              </a:solidFill>
            </a:endParaRPr>
          </a:p>
          <a:p>
            <a:pPr algn="l"/>
            <a:r>
              <a:rPr lang="ru-RU" sz="2400" dirty="0">
                <a:solidFill>
                  <a:schemeClr val="tx1"/>
                </a:solidFill>
              </a:rPr>
              <a:t>Решаването на проблеми се състои в дефиниране на проблем, идентифициране, приоритизиране и избор на алтернативи за неговото решение. Решаването на проблеми включва изпълнението на решението на проблема.</a:t>
            </a:r>
          </a:p>
          <a:p>
            <a:pPr algn="l"/>
            <a:r>
              <a:rPr lang="ru-RU" sz="2400" dirty="0">
                <a:solidFill>
                  <a:schemeClr val="tx1"/>
                </a:solidFill>
              </a:rPr>
              <a:t>Решаването на проблеми трябва да гарантира на родителите да репетират, овладяват и предават придобитите знания, като ги прилагат за решаване на проблеми, свързани с поведенчески смущения на децата им при пътувания.</a:t>
            </a:r>
          </a:p>
          <a:p>
            <a:pPr algn="l"/>
            <a:r>
              <a:rPr lang="ru-RU" sz="2400" dirty="0">
                <a:solidFill>
                  <a:schemeClr val="tx1"/>
                </a:solidFill>
              </a:rPr>
              <a:t>Като цяло, решаването на проблеми може да се използва за дефиниране и приоритизиране на проблемите, за решаване на сложни проблеми, решаване на един проблем в даден момент, за генериране на алтернативни решения, за избор на най-добрата алтернатива и за оценка на резултатите.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1934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4800" y="152400"/>
            <a:ext cx="8534400" cy="904875"/>
          </a:xfrm>
        </p:spPr>
        <p:txBody>
          <a:bodyPr/>
          <a:lstStyle/>
          <a:p>
            <a:r>
              <a:rPr lang="en-US" dirty="0"/>
              <a:t> </a:t>
            </a:r>
          </a:p>
        </p:txBody>
      </p:sp>
      <p:sp>
        <p:nvSpPr>
          <p:cNvPr id="3" name="Sottotitolo 2"/>
          <p:cNvSpPr>
            <a:spLocks noGrp="1"/>
          </p:cNvSpPr>
          <p:nvPr>
            <p:ph type="subTitle" idx="1"/>
          </p:nvPr>
        </p:nvSpPr>
        <p:spPr>
          <a:xfrm>
            <a:off x="381000" y="809625"/>
            <a:ext cx="8458200" cy="5819775"/>
          </a:xfrm>
        </p:spPr>
        <p:txBody>
          <a:bodyPr>
            <a:normAutofit/>
          </a:bodyPr>
          <a:lstStyle/>
          <a:p>
            <a:r>
              <a:rPr lang="bg-BG" sz="2400" b="1" dirty="0">
                <a:solidFill>
                  <a:schemeClr val="tx1"/>
                </a:solidFill>
              </a:rPr>
              <a:t>Разрешаване на </a:t>
            </a:r>
            <a:r>
              <a:rPr lang="bg-BG" sz="2400" b="1" dirty="0" smtClean="0">
                <a:solidFill>
                  <a:schemeClr val="tx1"/>
                </a:solidFill>
              </a:rPr>
              <a:t>проблем процес</a:t>
            </a:r>
          </a:p>
          <a:p>
            <a:r>
              <a:rPr lang="ru-RU" sz="2400" dirty="0">
                <a:solidFill>
                  <a:schemeClr val="tx1"/>
                </a:solidFill>
              </a:rPr>
              <a:t>За да се намери ефективно подходящо решение на даден проблем, може да се възприеме четиристепенно решаване на проблема. </a:t>
            </a:r>
            <a:endParaRPr lang="en-US" sz="2400"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600"/>
            <a:ext cx="1095375"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28600"/>
            <a:ext cx="23336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514600"/>
            <a:ext cx="7410450" cy="4010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2100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9018</TotalTime>
  <Words>1147</Words>
  <Application>Microsoft Office PowerPoint</Application>
  <PresentationFormat>On-screen Show (4:3)</PresentationFormat>
  <Paragraphs>84</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Tema di Office</vt:lpstr>
      <vt:lpstr> </vt:lpstr>
      <vt:lpstr> </vt:lpstr>
      <vt:lpstr>PowerPoint Presentation</vt:lpstr>
      <vt:lpstr>PowerPoint Presentation</vt:lpstr>
      <vt:lpstr>PowerPoint Presentation</vt:lpstr>
      <vt:lpstr>PowerPoint Presentation</vt:lpstr>
      <vt:lpstr>PowerPoint Presentation</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gilberto</dc:creator>
  <cp:lastModifiedBy>Owner</cp:lastModifiedBy>
  <cp:revision>113</cp:revision>
  <dcterms:created xsi:type="dcterms:W3CDTF">2019-11-05T11:47:45Z</dcterms:created>
  <dcterms:modified xsi:type="dcterms:W3CDTF">2022-03-13T14:53:18Z</dcterms:modified>
</cp:coreProperties>
</file>