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41" r:id="rId1"/>
  </p:sldMasterIdLst>
  <p:notesMasterIdLst>
    <p:notesMasterId r:id="rId47"/>
  </p:notesMasterIdLst>
  <p:sldIdLst>
    <p:sldId id="330" r:id="rId2"/>
    <p:sldId id="256" r:id="rId3"/>
    <p:sldId id="320" r:id="rId4"/>
    <p:sldId id="328" r:id="rId5"/>
    <p:sldId id="299" r:id="rId6"/>
    <p:sldId id="327" r:id="rId7"/>
    <p:sldId id="321" r:id="rId8"/>
    <p:sldId id="322" r:id="rId9"/>
    <p:sldId id="324" r:id="rId10"/>
    <p:sldId id="323" r:id="rId11"/>
    <p:sldId id="296" r:id="rId12"/>
    <p:sldId id="287" r:id="rId13"/>
    <p:sldId id="259" r:id="rId14"/>
    <p:sldId id="257" r:id="rId15"/>
    <p:sldId id="260" r:id="rId16"/>
    <p:sldId id="261" r:id="rId17"/>
    <p:sldId id="288" r:id="rId18"/>
    <p:sldId id="265" r:id="rId19"/>
    <p:sldId id="266" r:id="rId20"/>
    <p:sldId id="267" r:id="rId21"/>
    <p:sldId id="268" r:id="rId22"/>
    <p:sldId id="269" r:id="rId23"/>
    <p:sldId id="274" r:id="rId24"/>
    <p:sldId id="300" r:id="rId25"/>
    <p:sldId id="277" r:id="rId26"/>
    <p:sldId id="278" r:id="rId27"/>
    <p:sldId id="283" r:id="rId28"/>
    <p:sldId id="280" r:id="rId29"/>
    <p:sldId id="281" r:id="rId30"/>
    <p:sldId id="282" r:id="rId31"/>
    <p:sldId id="301" r:id="rId32"/>
    <p:sldId id="293" r:id="rId33"/>
    <p:sldId id="298" r:id="rId34"/>
    <p:sldId id="302" r:id="rId35"/>
    <p:sldId id="303" r:id="rId36"/>
    <p:sldId id="304" r:id="rId37"/>
    <p:sldId id="306" r:id="rId38"/>
    <p:sldId id="305" r:id="rId39"/>
    <p:sldId id="308" r:id="rId40"/>
    <p:sldId id="310" r:id="rId41"/>
    <p:sldId id="309" r:id="rId42"/>
    <p:sldId id="311" r:id="rId43"/>
    <p:sldId id="312" r:id="rId44"/>
    <p:sldId id="319" r:id="rId45"/>
    <p:sldId id="331" r:id="rId46"/>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2208" autoAdjust="0"/>
  </p:normalViewPr>
  <p:slideViewPr>
    <p:cSldViewPr>
      <p:cViewPr varScale="1">
        <p:scale>
          <a:sx n="69" d="100"/>
          <a:sy n="69" d="100"/>
        </p:scale>
        <p:origin x="1416" y="60"/>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7FCC09-D67E-4F82-B61D-B5BF966E9207}" type="datetimeFigureOut">
              <a:rPr lang="en-US" smtClean="0"/>
              <a:t>3/20/2022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Kliknij, aby edytować style tekstu głównego</a:t>
            </a:r>
          </a:p>
          <a:p>
            <a:pPr lvl="1"/>
            <a:r>
              <a:rPr lang="en-US"/>
              <a:t>Drugi poziom</a:t>
            </a:r>
          </a:p>
          <a:p>
            <a:pPr lvl="2"/>
            <a:r>
              <a:rPr lang="en-US"/>
              <a:t>Poziom trzeci</a:t>
            </a:r>
          </a:p>
          <a:p>
            <a:pPr lvl="3"/>
            <a:r>
              <a:rPr lang="en-US"/>
              <a:t>Poziom czwarty</a:t>
            </a:r>
          </a:p>
          <a:p>
            <a:pPr lvl="4"/>
            <a:r>
              <a:rPr lang="en-US"/>
              <a:t>Poziom piąty</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E70F5F-1514-416B-B07B-C90EBBF2097D}" type="slidenum">
              <a:rPr lang="en-US" smtClean="0"/>
              <a:t>‹#›</a:t>
            </a:fld>
            <a:endParaRPr lang="en-US"/>
          </a:p>
        </p:txBody>
      </p:sp>
    </p:spTree>
    <p:extLst>
      <p:ext uri="{BB962C8B-B14F-4D97-AF65-F5344CB8AC3E}">
        <p14:creationId xmlns:p14="http://schemas.microsoft.com/office/powerpoint/2010/main" val="1054229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7E70F5F-1514-416B-B07B-C90EBBF2097D}" type="slidenum">
              <a:rPr lang="en-US" smtClean="0"/>
              <a:t>2</a:t>
            </a:fld>
            <a:endParaRPr lang="en-US"/>
          </a:p>
        </p:txBody>
      </p:sp>
    </p:spTree>
    <p:extLst>
      <p:ext uri="{BB962C8B-B14F-4D97-AF65-F5344CB8AC3E}">
        <p14:creationId xmlns:p14="http://schemas.microsoft.com/office/powerpoint/2010/main" val="4206130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dirty="0"/>
          </a:p>
        </p:txBody>
      </p:sp>
      <p:sp>
        <p:nvSpPr>
          <p:cNvPr id="4" name="Θέση αριθμού διαφάνειας 3"/>
          <p:cNvSpPr>
            <a:spLocks noGrp="1"/>
          </p:cNvSpPr>
          <p:nvPr>
            <p:ph type="sldNum" sz="quarter" idx="10"/>
          </p:nvPr>
        </p:nvSpPr>
        <p:spPr/>
        <p:txBody>
          <a:bodyPr/>
          <a:lstStyle/>
          <a:p>
            <a:fld id="{17E70F5F-1514-416B-B07B-C90EBBF2097D}" type="slidenum">
              <a:rPr lang="en-US" smtClean="0"/>
              <a:t>14</a:t>
            </a:fld>
            <a:endParaRPr lang="en-US"/>
          </a:p>
        </p:txBody>
      </p:sp>
    </p:spTree>
    <p:extLst>
      <p:ext uri="{BB962C8B-B14F-4D97-AF65-F5344CB8AC3E}">
        <p14:creationId xmlns:p14="http://schemas.microsoft.com/office/powerpoint/2010/main" val="20899429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7E70F5F-1514-416B-B07B-C90EBBF2097D}" type="slidenum">
              <a:rPr lang="en-US" smtClean="0"/>
              <a:t>18</a:t>
            </a:fld>
            <a:endParaRPr lang="en-US"/>
          </a:p>
        </p:txBody>
      </p:sp>
    </p:spTree>
    <p:extLst>
      <p:ext uri="{BB962C8B-B14F-4D97-AF65-F5344CB8AC3E}">
        <p14:creationId xmlns:p14="http://schemas.microsoft.com/office/powerpoint/2010/main" val="18655804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dirty="0"/>
          </a:p>
        </p:txBody>
      </p:sp>
      <p:sp>
        <p:nvSpPr>
          <p:cNvPr id="4" name="Θέση αριθμού διαφάνειας 3"/>
          <p:cNvSpPr>
            <a:spLocks noGrp="1"/>
          </p:cNvSpPr>
          <p:nvPr>
            <p:ph type="sldNum" sz="quarter" idx="10"/>
          </p:nvPr>
        </p:nvSpPr>
        <p:spPr/>
        <p:txBody>
          <a:bodyPr/>
          <a:lstStyle/>
          <a:p>
            <a:fld id="{17E70F5F-1514-416B-B07B-C90EBBF2097D}" type="slidenum">
              <a:rPr lang="en-US" smtClean="0"/>
              <a:t>21</a:t>
            </a:fld>
            <a:endParaRPr lang="en-US"/>
          </a:p>
        </p:txBody>
      </p:sp>
    </p:spTree>
    <p:extLst>
      <p:ext uri="{BB962C8B-B14F-4D97-AF65-F5344CB8AC3E}">
        <p14:creationId xmlns:p14="http://schemas.microsoft.com/office/powerpoint/2010/main" val="31726545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7E70F5F-1514-416B-B07B-C90EBBF2097D}" type="slidenum">
              <a:rPr lang="en-US" smtClean="0"/>
              <a:t>22</a:t>
            </a:fld>
            <a:endParaRPr lang="en-US"/>
          </a:p>
        </p:txBody>
      </p:sp>
    </p:spTree>
    <p:extLst>
      <p:ext uri="{BB962C8B-B14F-4D97-AF65-F5344CB8AC3E}">
        <p14:creationId xmlns:p14="http://schemas.microsoft.com/office/powerpoint/2010/main" val="39164771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7E70F5F-1514-416B-B07B-C90EBBF2097D}" type="slidenum">
              <a:rPr lang="en-US" smtClean="0"/>
              <a:t>25</a:t>
            </a:fld>
            <a:endParaRPr lang="en-US"/>
          </a:p>
        </p:txBody>
      </p:sp>
    </p:spTree>
    <p:extLst>
      <p:ext uri="{BB962C8B-B14F-4D97-AF65-F5344CB8AC3E}">
        <p14:creationId xmlns:p14="http://schemas.microsoft.com/office/powerpoint/2010/main" val="2737320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7E70F5F-1514-416B-B07B-C90EBBF2097D}" type="slidenum">
              <a:rPr lang="en-US" smtClean="0"/>
              <a:t>26</a:t>
            </a:fld>
            <a:endParaRPr lang="en-US"/>
          </a:p>
        </p:txBody>
      </p:sp>
    </p:spTree>
    <p:extLst>
      <p:ext uri="{BB962C8B-B14F-4D97-AF65-F5344CB8AC3E}">
        <p14:creationId xmlns:p14="http://schemas.microsoft.com/office/powerpoint/2010/main" val="309947107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6" name="Group 5"/>
          <p:cNvGrpSpPr/>
          <p:nvPr/>
        </p:nvGrpSpPr>
        <p:grpSpPr>
          <a:xfrm>
            <a:off x="-1588" y="0"/>
            <a:ext cx="9145588" cy="6860798"/>
            <a:chOff x="-1588" y="0"/>
            <a:chExt cx="9145588" cy="6860798"/>
          </a:xfrm>
        </p:grpSpPr>
        <p:sp>
          <p:nvSpPr>
            <p:cNvPr id="9" name="Rectangle 8"/>
            <p:cNvSpPr/>
            <p:nvPr/>
          </p:nvSpPr>
          <p:spPr>
            <a:xfrm>
              <a:off x="0" y="0"/>
              <a:ext cx="9118832"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Oval 9"/>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866440" y="2226503"/>
            <a:ext cx="5917679" cy="2550877"/>
          </a:xfrm>
        </p:spPr>
        <p:txBody>
          <a:bodyPr anchor="b"/>
          <a:lstStyle>
            <a:lvl1pPr>
              <a:defRPr sz="4800"/>
            </a:lvl1pPr>
          </a:lstStyle>
          <a:p>
            <a:r>
              <a:rPr lang="el-GR"/>
              <a:t>Στυλ κύριου τίτλου</a:t>
            </a:r>
            <a:endParaRPr lang="en-US" dirty="0"/>
          </a:p>
        </p:txBody>
      </p:sp>
      <p:sp>
        <p:nvSpPr>
          <p:cNvPr id="3" name="Subtitle 2"/>
          <p:cNvSpPr>
            <a:spLocks noGrp="1"/>
          </p:cNvSpPr>
          <p:nvPr>
            <p:ph type="subTitle" idx="1"/>
          </p:nvPr>
        </p:nvSpPr>
        <p:spPr>
          <a:xfrm>
            <a:off x="866440" y="4777380"/>
            <a:ext cx="5917679"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Στυλ κύριου υπότιτλου</a:t>
            </a:r>
            <a:endParaRPr lang="en-US" dirty="0"/>
          </a:p>
        </p:txBody>
      </p:sp>
      <p:sp>
        <p:nvSpPr>
          <p:cNvPr id="4" name="Date Placeholder 3"/>
          <p:cNvSpPr>
            <a:spLocks noGrp="1"/>
          </p:cNvSpPr>
          <p:nvPr>
            <p:ph type="dt" sz="half" idx="10"/>
          </p:nvPr>
        </p:nvSpPr>
        <p:spPr bwMode="gray">
          <a:xfrm rot="5400000">
            <a:off x="7498080" y="1828800"/>
            <a:ext cx="990599" cy="228659"/>
          </a:xfrm>
        </p:spPr>
        <p:txBody>
          <a:bodyPr anchor="t"/>
          <a:lstStyle>
            <a:lvl1pPr algn="l">
              <a:defRPr b="0" i="0">
                <a:solidFill>
                  <a:schemeClr val="bg1">
                    <a:alpha val="60000"/>
                  </a:schemeClr>
                </a:solidFill>
              </a:defRPr>
            </a:lvl1pPr>
          </a:lstStyle>
          <a:p>
            <a:fld id="{FADB1B65-4088-4B13-AEBD-432E4F26F3F6}" type="datetimeFigureOut">
              <a:rPr lang="el-GR" smtClean="0"/>
              <a:pPr/>
              <a:t>20/3/2022</a:t>
            </a:fld>
            <a:endParaRPr lang="el-GR"/>
          </a:p>
        </p:txBody>
      </p:sp>
      <p:sp>
        <p:nvSpPr>
          <p:cNvPr id="5" name="Footer Placeholder 4"/>
          <p:cNvSpPr>
            <a:spLocks noGrp="1"/>
          </p:cNvSpPr>
          <p:nvPr>
            <p:ph type="ftr" sz="quarter" idx="11"/>
          </p:nvPr>
        </p:nvSpPr>
        <p:spPr bwMode="gray">
          <a:xfrm rot="5400000">
            <a:off x="6236208" y="3264408"/>
            <a:ext cx="3859795" cy="228660"/>
          </a:xfrm>
        </p:spPr>
        <p:txBody>
          <a:bodyPr/>
          <a:lstStyle>
            <a:lvl1pPr>
              <a:defRPr b="0" i="0">
                <a:solidFill>
                  <a:schemeClr val="bg1">
                    <a:alpha val="60000"/>
                  </a:schemeClr>
                </a:solidFill>
              </a:defRPr>
            </a:lvl1pPr>
          </a:lstStyle>
          <a:p>
            <a:endParaRPr lang="el-GR"/>
          </a:p>
        </p:txBody>
      </p:sp>
      <p:sp>
        <p:nvSpPr>
          <p:cNvPr id="11" name="Rectangle 10"/>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8"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12082251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Πανοραμική εικόνα με λεζάντα">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10204164">
              <a:off x="426788" y="456424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6" name="Rectangle 15"/>
            <p:cNvSpPr/>
            <p:nvPr/>
          </p:nvSpPr>
          <p:spPr>
            <a:xfrm>
              <a:off x="421503" y="402165"/>
              <a:ext cx="8327939" cy="314113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rot="10800000">
              <a:off x="485023" y="2670079"/>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0"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1" y="4961454"/>
            <a:ext cx="6422004" cy="566738"/>
          </a:xfrm>
        </p:spPr>
        <p:txBody>
          <a:bodyPr anchor="b">
            <a:normAutofit/>
          </a:bodyPr>
          <a:lstStyle>
            <a:lvl1pPr algn="l">
              <a:defRPr sz="2400" b="0"/>
            </a:lvl1pPr>
          </a:lstStyle>
          <a:p>
            <a:r>
              <a:rPr lang="el-GR"/>
              <a:t>Στυλ κύριου τίτλου</a:t>
            </a:r>
            <a:endParaRPr lang="en-US" dirty="0"/>
          </a:p>
        </p:txBody>
      </p:sp>
      <p:sp>
        <p:nvSpPr>
          <p:cNvPr id="3" name="Picture Placeholder 2"/>
          <p:cNvSpPr>
            <a:spLocks noGrp="1" noChangeAspect="1"/>
          </p:cNvSpPr>
          <p:nvPr>
            <p:ph type="pic" idx="1"/>
          </p:nvPr>
        </p:nvSpPr>
        <p:spPr>
          <a:xfrm>
            <a:off x="866441" y="685800"/>
            <a:ext cx="6422004"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bwMode="gray">
          <a:xfrm>
            <a:off x="866440" y="5528192"/>
            <a:ext cx="6422004"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Date Placeholder 4"/>
          <p:cNvSpPr>
            <a:spLocks noGrp="1"/>
          </p:cNvSpPr>
          <p:nvPr>
            <p:ph type="dt" sz="half" idx="10"/>
          </p:nvPr>
        </p:nvSpPr>
        <p:spPr/>
        <p:txBody>
          <a:bodyPr/>
          <a:lstStyle/>
          <a:p>
            <a:fld id="{FADB1B65-4088-4B13-AEBD-432E4F26F3F6}" type="datetimeFigureOut">
              <a:rPr lang="el-GR" smtClean="0"/>
              <a:pPr/>
              <a:t>20/3/2022</a:t>
            </a:fld>
            <a:endParaRPr lang="el-GR"/>
          </a:p>
        </p:txBody>
      </p:sp>
      <p:sp>
        <p:nvSpPr>
          <p:cNvPr id="6" name="Footer Placeholder 5"/>
          <p:cNvSpPr>
            <a:spLocks noGrp="1"/>
          </p:cNvSpPr>
          <p:nvPr>
            <p:ph type="ftr" sz="quarter" idx="11"/>
          </p:nvPr>
        </p:nvSpPr>
        <p:spPr/>
        <p:txBody>
          <a:bodyPr/>
          <a:lstStyle/>
          <a:p>
            <a:endParaRPr lang="el-GR"/>
          </a:p>
        </p:txBody>
      </p:sp>
      <p:sp>
        <p:nvSpPr>
          <p:cNvPr id="10" name="Rectangle 9"/>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39135655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Τίτλος και λεζάντα">
    <p:spTree>
      <p:nvGrpSpPr>
        <p:cNvPr id="1" name=""/>
        <p:cNvGrpSpPr/>
        <p:nvPr/>
      </p:nvGrpSpPr>
      <p:grpSpPr>
        <a:xfrm>
          <a:off x="0" y="0"/>
          <a:ext cx="0" cy="0"/>
          <a:chOff x="0" y="0"/>
          <a:chExt cx="0" cy="0"/>
        </a:xfrm>
      </p:grpSpPr>
      <p:grpSp>
        <p:nvGrpSpPr>
          <p:cNvPr id="3" name="Group 2"/>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21010068">
              <a:off x="6359946" y="2780895"/>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Rectangle 8"/>
            <p:cNvSpPr/>
            <p:nvPr/>
          </p:nvSpPr>
          <p:spPr>
            <a:xfrm>
              <a:off x="485023" y="4343399"/>
              <a:ext cx="8182128" cy="211243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a:off x="485023" y="2854646"/>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927100"/>
            <a:ext cx="6422005" cy="1692720"/>
          </a:xfrm>
        </p:spPr>
        <p:txBody>
          <a:bodyPr/>
          <a:lstStyle>
            <a:lvl1pPr>
              <a:defRPr sz="3600"/>
            </a:lvl1pPr>
          </a:lstStyle>
          <a:p>
            <a:r>
              <a:rPr lang="el-GR"/>
              <a:t>Στυλ κύριου τίτλου</a:t>
            </a:r>
            <a:endParaRPr lang="en-US" dirty="0"/>
          </a:p>
        </p:txBody>
      </p:sp>
      <p:sp>
        <p:nvSpPr>
          <p:cNvPr id="13" name="Text Placeholder 3"/>
          <p:cNvSpPr>
            <a:spLocks noGrp="1"/>
          </p:cNvSpPr>
          <p:nvPr>
            <p:ph type="body" sz="half" idx="2"/>
          </p:nvPr>
        </p:nvSpPr>
        <p:spPr>
          <a:xfrm>
            <a:off x="866440" y="3488023"/>
            <a:ext cx="6422005" cy="2536857"/>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4" name="Date Placeholder 3"/>
          <p:cNvSpPr>
            <a:spLocks noGrp="1"/>
          </p:cNvSpPr>
          <p:nvPr>
            <p:ph type="dt" sz="half" idx="10"/>
          </p:nvPr>
        </p:nvSpPr>
        <p:spPr/>
        <p:txBody>
          <a:bodyPr/>
          <a:lstStyle/>
          <a:p>
            <a:fld id="{FADB1B65-4088-4B13-AEBD-432E4F26F3F6}" type="datetimeFigureOut">
              <a:rPr lang="el-GR" smtClean="0"/>
              <a:pPr/>
              <a:t>20/3/2022</a:t>
            </a:fld>
            <a:endParaRPr lang="el-GR"/>
          </a:p>
        </p:txBody>
      </p:sp>
      <p:sp>
        <p:nvSpPr>
          <p:cNvPr id="5" name="Footer Placeholder 4"/>
          <p:cNvSpPr>
            <a:spLocks noGrp="1"/>
          </p:cNvSpPr>
          <p:nvPr>
            <p:ph type="ftr" sz="quarter" idx="11"/>
          </p:nvPr>
        </p:nvSpPr>
        <p:spPr/>
        <p:txBody>
          <a:bodyPr/>
          <a:lstStyle/>
          <a:p>
            <a:endParaRPr lang="el-GR"/>
          </a:p>
        </p:txBody>
      </p:sp>
      <p:sp>
        <p:nvSpPr>
          <p:cNvPr id="8" name="Rectangle 7"/>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15034108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Εισαγωγικά με λεζάντα">
    <p:spTree>
      <p:nvGrpSpPr>
        <p:cNvPr id="1" name=""/>
        <p:cNvGrpSpPr/>
        <p:nvPr/>
      </p:nvGrpSpPr>
      <p:grpSpPr>
        <a:xfrm>
          <a:off x="0" y="0"/>
          <a:ext cx="0" cy="0"/>
          <a:chOff x="0" y="0"/>
          <a:chExt cx="0" cy="0"/>
        </a:xfrm>
      </p:grpSpPr>
      <p:grpSp>
        <p:nvGrpSpPr>
          <p:cNvPr id="3" name="Group 2"/>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21010068">
              <a:off x="6359946" y="430920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10"/>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4"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3" name="TextBox 22"/>
          <p:cNvSpPr txBox="1"/>
          <p:nvPr/>
        </p:nvSpPr>
        <p:spPr bwMode="gray">
          <a:xfrm>
            <a:off x="647430" y="651690"/>
            <a:ext cx="601591" cy="1323439"/>
          </a:xfrm>
          <a:prstGeom prst="rect">
            <a:avLst/>
          </a:prstGeom>
          <a:noFill/>
        </p:spPr>
        <p:txBody>
          <a:bodyPr wrap="square" rtlCol="0">
            <a:spAutoFit/>
          </a:bodyPr>
          <a:lstStyle/>
          <a:p>
            <a:pPr algn="r"/>
            <a:r>
              <a:rPr lang="en-US" sz="8000" b="0" i="0" dirty="0">
                <a:solidFill>
                  <a:schemeClr val="accent1">
                    <a:lumMod val="60000"/>
                    <a:lumOff val="40000"/>
                  </a:schemeClr>
                </a:solidFill>
                <a:latin typeface="Arial"/>
                <a:cs typeface="Arial"/>
              </a:rPr>
              <a:t>“</a:t>
            </a:r>
          </a:p>
        </p:txBody>
      </p:sp>
      <p:sp>
        <p:nvSpPr>
          <p:cNvPr id="14" name="TextBox 13"/>
          <p:cNvSpPr txBox="1"/>
          <p:nvPr/>
        </p:nvSpPr>
        <p:spPr bwMode="gray">
          <a:xfrm>
            <a:off x="7069418" y="2900292"/>
            <a:ext cx="619063" cy="1323439"/>
          </a:xfrm>
          <a:prstGeom prst="rect">
            <a:avLst/>
          </a:prstGeom>
          <a:noFill/>
        </p:spPr>
        <p:txBody>
          <a:bodyPr wrap="square" rtlCol="0">
            <a:spAutoFit/>
          </a:bodyPr>
          <a:lstStyle/>
          <a:p>
            <a:pPr algn="r"/>
            <a:r>
              <a:rPr lang="en-US" sz="80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128060" y="927099"/>
            <a:ext cx="6160385" cy="2882179"/>
          </a:xfrm>
        </p:spPr>
        <p:txBody>
          <a:bodyPr anchor="ctr"/>
          <a:lstStyle>
            <a:lvl1pPr>
              <a:defRPr sz="3600"/>
            </a:lvl1pPr>
          </a:lstStyle>
          <a:p>
            <a:r>
              <a:rPr lang="el-GR"/>
              <a:t>Στυλ κύριου τίτλου</a:t>
            </a:r>
            <a:endParaRPr lang="en-US" dirty="0"/>
          </a:p>
        </p:txBody>
      </p:sp>
      <p:sp>
        <p:nvSpPr>
          <p:cNvPr id="17" name="Text Placeholder 3"/>
          <p:cNvSpPr>
            <a:spLocks noGrp="1"/>
          </p:cNvSpPr>
          <p:nvPr>
            <p:ph type="body" sz="half" idx="13"/>
          </p:nvPr>
        </p:nvSpPr>
        <p:spPr bwMode="gray">
          <a:xfrm>
            <a:off x="1387278" y="3809278"/>
            <a:ext cx="5646143" cy="333113"/>
          </a:xfrm>
        </p:spPr>
        <p:txBody>
          <a:bodyPr>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16" name="Text Placeholder 3"/>
          <p:cNvSpPr>
            <a:spLocks noGrp="1"/>
          </p:cNvSpPr>
          <p:nvPr>
            <p:ph type="body" sz="half" idx="2"/>
          </p:nvPr>
        </p:nvSpPr>
        <p:spPr>
          <a:xfrm>
            <a:off x="866440" y="5000816"/>
            <a:ext cx="6343673" cy="1010619"/>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4" name="Date Placeholder 3"/>
          <p:cNvSpPr>
            <a:spLocks noGrp="1"/>
          </p:cNvSpPr>
          <p:nvPr>
            <p:ph type="dt" sz="half" idx="10"/>
          </p:nvPr>
        </p:nvSpPr>
        <p:spPr/>
        <p:txBody>
          <a:bodyPr/>
          <a:lstStyle/>
          <a:p>
            <a:fld id="{FADB1B65-4088-4B13-AEBD-432E4F26F3F6}" type="datetimeFigureOut">
              <a:rPr lang="el-GR" smtClean="0"/>
              <a:pPr/>
              <a:t>20/3/2022</a:t>
            </a:fld>
            <a:endParaRPr lang="el-GR"/>
          </a:p>
        </p:txBody>
      </p:sp>
      <p:sp>
        <p:nvSpPr>
          <p:cNvPr id="5" name="Footer Placeholder 4"/>
          <p:cNvSpPr>
            <a:spLocks noGrp="1"/>
          </p:cNvSpPr>
          <p:nvPr>
            <p:ph type="ftr" sz="quarter" idx="11"/>
          </p:nvPr>
        </p:nvSpPr>
        <p:spPr/>
        <p:txBody>
          <a:bodyPr/>
          <a:lstStyle/>
          <a:p>
            <a:endParaRPr lang="el-GR"/>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10147870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Κάρτα ονόματος">
    <p:spTree>
      <p:nvGrpSpPr>
        <p:cNvPr id="1" name=""/>
        <p:cNvGrpSpPr/>
        <p:nvPr/>
      </p:nvGrpSpPr>
      <p:grpSpPr>
        <a:xfrm>
          <a:off x="0" y="0"/>
          <a:ext cx="0" cy="0"/>
          <a:chOff x="0" y="0"/>
          <a:chExt cx="0" cy="0"/>
        </a:xfrm>
      </p:grpSpPr>
      <p:grpSp>
        <p:nvGrpSpPr>
          <p:cNvPr id="9" name="Group 8"/>
          <p:cNvGrpSpPr/>
          <p:nvPr/>
        </p:nvGrpSpPr>
        <p:grpSpPr>
          <a:xfrm>
            <a:off x="-1588" y="0"/>
            <a:ext cx="9145588" cy="6860798"/>
            <a:chOff x="-1588" y="0"/>
            <a:chExt cx="9145588" cy="6860798"/>
          </a:xfrm>
        </p:grpSpPr>
        <p:sp>
          <p:nvSpPr>
            <p:cNvPr id="10" name="Rectangle 9"/>
            <p:cNvSpPr/>
            <p:nvPr/>
          </p:nvSpPr>
          <p:spPr>
            <a:xfrm>
              <a:off x="0" y="0"/>
              <a:ext cx="9118832"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p:nvPr/>
          </p:nvSpPr>
          <p:spPr bwMode="gray">
            <a:xfrm rot="21010068">
              <a:off x="6359946" y="431124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7"/>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7"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2057400"/>
            <a:ext cx="6422005" cy="2095500"/>
          </a:xfrm>
        </p:spPr>
        <p:txBody>
          <a:bodyPr anchor="b"/>
          <a:lstStyle>
            <a:lvl1pPr algn="l">
              <a:defRPr sz="4000" b="0" cap="none"/>
            </a:lvl1pPr>
          </a:lstStyle>
          <a:p>
            <a:r>
              <a:rPr lang="el-GR"/>
              <a:t>Στυλ κύριου τίτλου</a:t>
            </a:r>
            <a:endParaRPr lang="en-US" dirty="0"/>
          </a:p>
        </p:txBody>
      </p:sp>
      <p:sp>
        <p:nvSpPr>
          <p:cNvPr id="3" name="Text Placeholder 2"/>
          <p:cNvSpPr>
            <a:spLocks noGrp="1"/>
          </p:cNvSpPr>
          <p:nvPr>
            <p:ph type="body" idx="1"/>
          </p:nvPr>
        </p:nvSpPr>
        <p:spPr>
          <a:xfrm>
            <a:off x="866441" y="5024908"/>
            <a:ext cx="6422004" cy="994891"/>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υποδείγματος κειμένου</a:t>
            </a:r>
          </a:p>
        </p:txBody>
      </p:sp>
      <p:sp>
        <p:nvSpPr>
          <p:cNvPr id="4" name="Date Placeholder 3"/>
          <p:cNvSpPr>
            <a:spLocks noGrp="1"/>
          </p:cNvSpPr>
          <p:nvPr>
            <p:ph type="dt" sz="half" idx="10"/>
          </p:nvPr>
        </p:nvSpPr>
        <p:spPr/>
        <p:txBody>
          <a:bodyPr/>
          <a:lstStyle/>
          <a:p>
            <a:fld id="{FADB1B65-4088-4B13-AEBD-432E4F26F3F6}" type="datetimeFigureOut">
              <a:rPr lang="el-GR" smtClean="0"/>
              <a:pPr/>
              <a:t>20/3/2022</a:t>
            </a:fld>
            <a:endParaRPr lang="el-GR"/>
          </a:p>
        </p:txBody>
      </p:sp>
      <p:sp>
        <p:nvSpPr>
          <p:cNvPr id="5" name="Footer Placeholder 4"/>
          <p:cNvSpPr>
            <a:spLocks noGrp="1"/>
          </p:cNvSpPr>
          <p:nvPr>
            <p:ph type="ftr" sz="quarter" idx="11"/>
          </p:nvPr>
        </p:nvSpPr>
        <p:spPr/>
        <p:txBody>
          <a:bodyPr/>
          <a:lstStyle/>
          <a:p>
            <a:endParaRPr lang="el-GR"/>
          </a:p>
        </p:txBody>
      </p:sp>
      <p:sp>
        <p:nvSpPr>
          <p:cNvPr id="7" name="Rectangle 6"/>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18620968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2" name="Title 1"/>
          <p:cNvSpPr>
            <a:spLocks noGrp="1"/>
          </p:cNvSpPr>
          <p:nvPr>
            <p:ph type="title"/>
          </p:nvPr>
        </p:nvSpPr>
        <p:spPr>
          <a:xfrm>
            <a:off x="866440" y="927100"/>
            <a:ext cx="6423593" cy="709864"/>
          </a:xfrm>
        </p:spPr>
        <p:txBody>
          <a:bodyPr/>
          <a:lstStyle>
            <a:lvl1pPr>
              <a:defRPr sz="3200"/>
            </a:lvl1pPr>
          </a:lstStyle>
          <a:p>
            <a:r>
              <a:rPr lang="el-GR"/>
              <a:t>Στυλ κύριου τίτλου</a:t>
            </a:r>
            <a:endParaRPr lang="en-US" dirty="0"/>
          </a:p>
        </p:txBody>
      </p:sp>
      <p:sp>
        <p:nvSpPr>
          <p:cNvPr id="3" name="Text Placeholder 2"/>
          <p:cNvSpPr>
            <a:spLocks noGrp="1"/>
          </p:cNvSpPr>
          <p:nvPr>
            <p:ph type="body" idx="1"/>
          </p:nvPr>
        </p:nvSpPr>
        <p:spPr>
          <a:xfrm>
            <a:off x="866440" y="2489200"/>
            <a:ext cx="2313432"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22" name="Text Placeholder 3"/>
          <p:cNvSpPr>
            <a:spLocks noGrp="1"/>
          </p:cNvSpPr>
          <p:nvPr>
            <p:ph type="body" sz="half" idx="15"/>
          </p:nvPr>
        </p:nvSpPr>
        <p:spPr>
          <a:xfrm>
            <a:off x="866440" y="3147164"/>
            <a:ext cx="2313432"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Text Placeholder 4"/>
          <p:cNvSpPr>
            <a:spLocks noGrp="1"/>
          </p:cNvSpPr>
          <p:nvPr>
            <p:ph type="body" sz="quarter" idx="3"/>
          </p:nvPr>
        </p:nvSpPr>
        <p:spPr>
          <a:xfrm>
            <a:off x="3405614" y="2489200"/>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23" name="Text Placeholder 3"/>
          <p:cNvSpPr>
            <a:spLocks noGrp="1"/>
          </p:cNvSpPr>
          <p:nvPr>
            <p:ph type="body" sz="half" idx="16"/>
          </p:nvPr>
        </p:nvSpPr>
        <p:spPr>
          <a:xfrm>
            <a:off x="3408471" y="3147164"/>
            <a:ext cx="2318918"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14" name="Text Placeholder 4"/>
          <p:cNvSpPr>
            <a:spLocks noGrp="1"/>
          </p:cNvSpPr>
          <p:nvPr>
            <p:ph type="body" sz="quarter" idx="13"/>
          </p:nvPr>
        </p:nvSpPr>
        <p:spPr>
          <a:xfrm>
            <a:off x="5958642" y="2489200"/>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24" name="Text Placeholder 3"/>
          <p:cNvSpPr>
            <a:spLocks noGrp="1"/>
          </p:cNvSpPr>
          <p:nvPr>
            <p:ph type="body" sz="half" idx="17"/>
          </p:nvPr>
        </p:nvSpPr>
        <p:spPr>
          <a:xfrm>
            <a:off x="5960935" y="3147164"/>
            <a:ext cx="2316625"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cxnSp>
        <p:nvCxnSpPr>
          <p:cNvPr id="17" name="Straight Connector 16"/>
          <p:cNvCxnSpPr/>
          <p:nvPr/>
        </p:nvCxnSpPr>
        <p:spPr>
          <a:xfrm>
            <a:off x="3294530"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ADB1B65-4088-4B13-AEBD-432E4F26F3F6}" type="datetimeFigureOut">
              <a:rPr lang="el-GR" smtClean="0"/>
              <a:pPr/>
              <a:t>20/3/2022</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a:xfrm>
            <a:off x="7678616" y="295730"/>
            <a:ext cx="791308" cy="767687"/>
          </a:xfrm>
          <a:prstGeom prst="rect">
            <a:avLst/>
          </a:prstGeom>
        </p:spPr>
        <p:txBody>
          <a:bodyPr/>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27759682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2" name="Title 1"/>
          <p:cNvSpPr>
            <a:spLocks noGrp="1"/>
          </p:cNvSpPr>
          <p:nvPr>
            <p:ph type="title"/>
          </p:nvPr>
        </p:nvSpPr>
        <p:spPr>
          <a:xfrm>
            <a:off x="866440" y="927100"/>
            <a:ext cx="6345260" cy="709864"/>
          </a:xfrm>
        </p:spPr>
        <p:txBody>
          <a:bodyPr/>
          <a:lstStyle>
            <a:lvl1pPr>
              <a:defRPr sz="3200"/>
            </a:lvl1pPr>
          </a:lstStyle>
          <a:p>
            <a:r>
              <a:rPr lang="el-GR"/>
              <a:t>Στυλ κύριου τίτλου</a:t>
            </a:r>
            <a:endParaRPr lang="en-US" dirty="0"/>
          </a:p>
        </p:txBody>
      </p:sp>
      <p:sp>
        <p:nvSpPr>
          <p:cNvPr id="3" name="Text Placeholder 2"/>
          <p:cNvSpPr>
            <a:spLocks noGrp="1"/>
          </p:cNvSpPr>
          <p:nvPr>
            <p:ph type="body" idx="1"/>
          </p:nvPr>
        </p:nvSpPr>
        <p:spPr>
          <a:xfrm>
            <a:off x="866440" y="4179596"/>
            <a:ext cx="2313432"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22" name="Picture Placeholder 2"/>
          <p:cNvSpPr>
            <a:spLocks noGrp="1" noChangeAspect="1"/>
          </p:cNvSpPr>
          <p:nvPr>
            <p:ph type="pic" idx="15"/>
          </p:nvPr>
        </p:nvSpPr>
        <p:spPr>
          <a:xfrm>
            <a:off x="1019055"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3" name="Text Placeholder 3"/>
          <p:cNvSpPr>
            <a:spLocks noGrp="1"/>
          </p:cNvSpPr>
          <p:nvPr>
            <p:ph type="body" sz="half" idx="18"/>
          </p:nvPr>
        </p:nvSpPr>
        <p:spPr>
          <a:xfrm>
            <a:off x="866439" y="4837558"/>
            <a:ext cx="2313432"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Text Placeholder 4"/>
          <p:cNvSpPr>
            <a:spLocks noGrp="1"/>
          </p:cNvSpPr>
          <p:nvPr>
            <p:ph type="body" sz="quarter" idx="3"/>
          </p:nvPr>
        </p:nvSpPr>
        <p:spPr>
          <a:xfrm>
            <a:off x="3411125" y="4179595"/>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38" name="Picture Placeholder 2"/>
          <p:cNvSpPr>
            <a:spLocks noGrp="1" noChangeAspect="1"/>
          </p:cNvSpPr>
          <p:nvPr>
            <p:ph type="pic" idx="21"/>
          </p:nvPr>
        </p:nvSpPr>
        <p:spPr>
          <a:xfrm>
            <a:off x="3553189"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4" name="Text Placeholder 3"/>
          <p:cNvSpPr>
            <a:spLocks noGrp="1"/>
          </p:cNvSpPr>
          <p:nvPr>
            <p:ph type="body" sz="half" idx="19"/>
          </p:nvPr>
        </p:nvSpPr>
        <p:spPr>
          <a:xfrm>
            <a:off x="3411125" y="4848208"/>
            <a:ext cx="2318918"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14" name="Text Placeholder 4"/>
          <p:cNvSpPr>
            <a:spLocks noGrp="1"/>
          </p:cNvSpPr>
          <p:nvPr>
            <p:ph type="body" sz="quarter" idx="13"/>
          </p:nvPr>
        </p:nvSpPr>
        <p:spPr>
          <a:xfrm>
            <a:off x="5958642" y="4179596"/>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39" name="Picture Placeholder 2"/>
          <p:cNvSpPr>
            <a:spLocks noGrp="1" noChangeAspect="1"/>
          </p:cNvSpPr>
          <p:nvPr>
            <p:ph type="pic" idx="22"/>
          </p:nvPr>
        </p:nvSpPr>
        <p:spPr>
          <a:xfrm>
            <a:off x="6108641"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7" name="Text Placeholder 3"/>
          <p:cNvSpPr>
            <a:spLocks noGrp="1"/>
          </p:cNvSpPr>
          <p:nvPr>
            <p:ph type="body" sz="half" idx="20"/>
          </p:nvPr>
        </p:nvSpPr>
        <p:spPr>
          <a:xfrm>
            <a:off x="5958642" y="4837558"/>
            <a:ext cx="2318918"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cxnSp>
        <p:nvCxnSpPr>
          <p:cNvPr id="40" name="Straight Connector 39"/>
          <p:cNvCxnSpPr/>
          <p:nvPr/>
        </p:nvCxnSpPr>
        <p:spPr>
          <a:xfrm>
            <a:off x="3290019"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1" name="Straight Connector 40"/>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ADB1B65-4088-4B13-AEBD-432E4F26F3F6}" type="datetimeFigureOut">
              <a:rPr lang="el-GR" smtClean="0"/>
              <a:pPr/>
              <a:t>20/3/2022</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a:xfrm>
            <a:off x="7678616" y="295730"/>
            <a:ext cx="791308" cy="767687"/>
          </a:xfrm>
          <a:prstGeom prst="rect">
            <a:avLst/>
          </a:prstGeom>
        </p:spPr>
        <p:txBody>
          <a:bodyPr/>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6909803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dirty="0"/>
          </a:p>
        </p:txBody>
      </p:sp>
      <p:sp>
        <p:nvSpPr>
          <p:cNvPr id="3" name="Vertical Text Placeholder 2"/>
          <p:cNvSpPr>
            <a:spLocks noGrp="1"/>
          </p:cNvSpPr>
          <p:nvPr>
            <p:ph type="body" orient="vert" idx="1"/>
          </p:nvPr>
        </p:nvSpPr>
        <p:spPr/>
        <p:txBody>
          <a:bodyPr vert="eaVert" anchor="t" anchorCtr="0"/>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a:xfrm>
            <a:off x="7621301" y="6387910"/>
            <a:ext cx="990599" cy="228659"/>
          </a:xfrm>
        </p:spPr>
        <p:txBody>
          <a:bodyPr/>
          <a:lstStyle/>
          <a:p>
            <a:fld id="{FADB1B65-4088-4B13-AEBD-432E4F26F3F6}" type="datetimeFigureOut">
              <a:rPr lang="el-GR" smtClean="0"/>
              <a:pPr/>
              <a:t>20/3/2022</a:t>
            </a:fld>
            <a:endParaRPr lang="el-GR"/>
          </a:p>
        </p:txBody>
      </p:sp>
      <p:sp>
        <p:nvSpPr>
          <p:cNvPr id="5" name="Footer Placeholder 4"/>
          <p:cNvSpPr>
            <a:spLocks noGrp="1"/>
          </p:cNvSpPr>
          <p:nvPr>
            <p:ph type="ftr" sz="quarter" idx="11"/>
          </p:nvPr>
        </p:nvSpPr>
        <p:spPr>
          <a:xfrm>
            <a:off x="516133" y="6387910"/>
            <a:ext cx="3859795" cy="228660"/>
          </a:xfrm>
        </p:spPr>
        <p:txBody>
          <a:bodyPr/>
          <a:lstStyle/>
          <a:p>
            <a:endParaRPr lang="el-GR"/>
          </a:p>
        </p:txBody>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330041640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grpSp>
        <p:nvGrpSpPr>
          <p:cNvPr id="7" name="Group 6"/>
          <p:cNvGrpSpPr/>
          <p:nvPr/>
        </p:nvGrpSpPr>
        <p:grpSpPr>
          <a:xfrm>
            <a:off x="-1588" y="0"/>
            <a:ext cx="9120420" cy="6860798"/>
            <a:chOff x="-1588" y="0"/>
            <a:chExt cx="9120420" cy="6860798"/>
          </a:xfrm>
        </p:grpSpPr>
        <p:sp>
          <p:nvSpPr>
            <p:cNvPr id="11" name="Rectangle 10"/>
            <p:cNvSpPr/>
            <p:nvPr/>
          </p:nvSpPr>
          <p:spPr>
            <a:xfrm>
              <a:off x="0" y="0"/>
              <a:ext cx="9118832"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Freeform 5"/>
            <p:cNvSpPr/>
            <p:nvPr/>
          </p:nvSpPr>
          <p:spPr bwMode="gray">
            <a:xfrm rot="4966650">
              <a:off x="4673046" y="5107506"/>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grpSp>
      <p:sp>
        <p:nvSpPr>
          <p:cNvPr id="17" name="Rectangle 16"/>
          <p:cNvSpPr/>
          <p:nvPr/>
        </p:nvSpPr>
        <p:spPr>
          <a:xfrm>
            <a:off x="414867" y="402165"/>
            <a:ext cx="46105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9"/>
          <p:cNvSpPr/>
          <p:nvPr/>
        </p:nvSpPr>
        <p:spPr bwMode="gray">
          <a:xfrm rot="5400000">
            <a:off x="1299309"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8"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sp>
        <p:nvSpPr>
          <p:cNvPr id="2" name="Vertical Title 1"/>
          <p:cNvSpPr>
            <a:spLocks noGrp="1"/>
          </p:cNvSpPr>
          <p:nvPr>
            <p:ph type="title" orient="vert"/>
          </p:nvPr>
        </p:nvSpPr>
        <p:spPr>
          <a:xfrm>
            <a:off x="6174928" y="1447799"/>
            <a:ext cx="1113516" cy="4572001"/>
          </a:xfrm>
        </p:spPr>
        <p:txBody>
          <a:bodyPr vert="eaVert" anchor="ctr" anchorCtr="0"/>
          <a:lstStyle/>
          <a:p>
            <a:r>
              <a:rPr lang="el-GR"/>
              <a:t>Στυλ κύριου τίτλου</a:t>
            </a:r>
            <a:endParaRPr lang="en-US" dirty="0"/>
          </a:p>
        </p:txBody>
      </p:sp>
      <p:sp>
        <p:nvSpPr>
          <p:cNvPr id="3" name="Vertical Text Placeholder 2"/>
          <p:cNvSpPr>
            <a:spLocks noGrp="1"/>
          </p:cNvSpPr>
          <p:nvPr>
            <p:ph type="body" orient="vert" idx="1"/>
          </p:nvPr>
        </p:nvSpPr>
        <p:spPr>
          <a:xfrm>
            <a:off x="866738" y="1447799"/>
            <a:ext cx="4416936" cy="4572001"/>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FADB1B65-4088-4B13-AEBD-432E4F26F3F6}" type="datetimeFigureOut">
              <a:rPr lang="el-GR" smtClean="0"/>
              <a:pPr/>
              <a:t>20/3/2022</a:t>
            </a:fld>
            <a:endParaRPr lang="el-GR"/>
          </a:p>
        </p:txBody>
      </p:sp>
      <p:sp>
        <p:nvSpPr>
          <p:cNvPr id="5" name="Footer Placeholder 4"/>
          <p:cNvSpPr>
            <a:spLocks noGrp="1"/>
          </p:cNvSpPr>
          <p:nvPr>
            <p:ph type="ftr" sz="quarter" idx="11"/>
          </p:nvPr>
        </p:nvSpPr>
        <p:spPr>
          <a:xfrm>
            <a:off x="538546" y="6365498"/>
            <a:ext cx="3859795" cy="228660"/>
          </a:xfrm>
        </p:spPr>
        <p:txBody>
          <a:bodyPr/>
          <a:lstStyle/>
          <a:p>
            <a:endParaRPr lang="el-GR"/>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24553605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865970" y="927098"/>
            <a:ext cx="6343672" cy="709865"/>
          </a:xfrm>
        </p:spPr>
        <p:txBody>
          <a:bodyPr anchor="ctr"/>
          <a:lstStyle>
            <a:lvl1pPr>
              <a:defRPr sz="3200"/>
            </a:lvl1pPr>
          </a:lstStyle>
          <a:p>
            <a:r>
              <a:rPr lang="el-GR"/>
              <a:t>Στυλ κύριου τίτλου</a:t>
            </a:r>
            <a:endParaRPr lang="en-US" dirty="0"/>
          </a:p>
        </p:txBody>
      </p:sp>
      <p:sp>
        <p:nvSpPr>
          <p:cNvPr id="3" name="Content Placeholder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FADB1B65-4088-4B13-AEBD-432E4F26F3F6}" type="datetimeFigureOut">
              <a:rPr lang="el-GR" smtClean="0"/>
              <a:pPr/>
              <a:t>20/3/2022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24200421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grpSp>
        <p:nvGrpSpPr>
          <p:cNvPr id="7" name="Group 6"/>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rot="16200000">
              <a:off x="3105027"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8" name="Freeform 5"/>
            <p:cNvSpPr/>
            <p:nvPr/>
          </p:nvSpPr>
          <p:spPr bwMode="gray">
            <a:xfrm rot="15687606">
              <a:off x="3320102"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77534" y="2257588"/>
            <a:ext cx="3090672" cy="3020344"/>
          </a:xfrm>
        </p:spPr>
        <p:txBody>
          <a:bodyPr anchor="ctr"/>
          <a:lstStyle>
            <a:lvl1pPr algn="l">
              <a:defRPr sz="3200" b="0" cap="none"/>
            </a:lvl1pPr>
          </a:lstStyle>
          <a:p>
            <a:r>
              <a:rPr lang="el-GR"/>
              <a:t>Στυλ κύριου τίτλου</a:t>
            </a:r>
            <a:endParaRPr lang="en-US" dirty="0"/>
          </a:p>
        </p:txBody>
      </p:sp>
      <p:sp>
        <p:nvSpPr>
          <p:cNvPr id="3" name="Text Placeholder 2"/>
          <p:cNvSpPr>
            <a:spLocks noGrp="1"/>
          </p:cNvSpPr>
          <p:nvPr>
            <p:ph type="body" idx="1"/>
          </p:nvPr>
        </p:nvSpPr>
        <p:spPr>
          <a:xfrm>
            <a:off x="5119261" y="2257588"/>
            <a:ext cx="3082516" cy="302034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υποδείγματος κειμένου</a:t>
            </a:r>
          </a:p>
        </p:txBody>
      </p:sp>
      <p:sp>
        <p:nvSpPr>
          <p:cNvPr id="4" name="Date Placeholder 3"/>
          <p:cNvSpPr>
            <a:spLocks noGrp="1"/>
          </p:cNvSpPr>
          <p:nvPr>
            <p:ph type="dt" sz="half" idx="10"/>
          </p:nvPr>
        </p:nvSpPr>
        <p:spPr/>
        <p:txBody>
          <a:bodyPr/>
          <a:lstStyle/>
          <a:p>
            <a:fld id="{FADB1B65-4088-4B13-AEBD-432E4F26F3F6}" type="datetimeFigureOut">
              <a:rPr lang="el-GR" smtClean="0"/>
              <a:pPr/>
              <a:t>20/3/2022</a:t>
            </a:fld>
            <a:endParaRPr lang="el-GR"/>
          </a:p>
        </p:txBody>
      </p:sp>
      <p:sp>
        <p:nvSpPr>
          <p:cNvPr id="5" name="Footer Placeholder 4"/>
          <p:cNvSpPr>
            <a:spLocks noGrp="1"/>
          </p:cNvSpPr>
          <p:nvPr>
            <p:ph type="ftr" sz="quarter" idx="11"/>
          </p:nvPr>
        </p:nvSpPr>
        <p:spPr/>
        <p:txBody>
          <a:bodyPr/>
          <a:lstStyle/>
          <a:p>
            <a:endParaRPr lang="el-GR"/>
          </a:p>
        </p:txBody>
      </p:sp>
      <p:sp>
        <p:nvSpPr>
          <p:cNvPr id="8" name="Rectangle 7"/>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369130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l-GR"/>
              <a:t>Στυλ κύριου τίτλου</a:t>
            </a:r>
            <a:endParaRPr lang="en-US" dirty="0"/>
          </a:p>
        </p:txBody>
      </p:sp>
      <p:sp>
        <p:nvSpPr>
          <p:cNvPr id="3" name="Content Placeholder 2"/>
          <p:cNvSpPr>
            <a:spLocks noGrp="1"/>
          </p:cNvSpPr>
          <p:nvPr>
            <p:ph sz="half" idx="1"/>
          </p:nvPr>
        </p:nvSpPr>
        <p:spPr>
          <a:xfrm>
            <a:off x="866440" y="2489200"/>
            <a:ext cx="3636980" cy="3530603"/>
          </a:xfrm>
        </p:spPr>
        <p:txBody>
          <a:bodyPr>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Content Placeholder 3"/>
          <p:cNvSpPr>
            <a:spLocks noGrp="1"/>
          </p:cNvSpPr>
          <p:nvPr>
            <p:ph sz="half" idx="2"/>
          </p:nvPr>
        </p:nvSpPr>
        <p:spPr>
          <a:xfrm>
            <a:off x="4640581" y="2489203"/>
            <a:ext cx="3636980" cy="3530600"/>
          </a:xfrm>
        </p:spPr>
        <p:txBody>
          <a:bodyPr>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Date Placeholder 4"/>
          <p:cNvSpPr>
            <a:spLocks noGrp="1"/>
          </p:cNvSpPr>
          <p:nvPr>
            <p:ph type="dt" sz="half" idx="10"/>
          </p:nvPr>
        </p:nvSpPr>
        <p:spPr/>
        <p:txBody>
          <a:bodyPr/>
          <a:lstStyle/>
          <a:p>
            <a:fld id="{FADB1B65-4088-4B13-AEBD-432E4F26F3F6}" type="datetimeFigureOut">
              <a:rPr lang="el-GR" smtClean="0"/>
              <a:pPr/>
              <a:t>20/3/2022</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32593274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a:t>Στυλ κύριου τίτλου</a:t>
            </a:r>
            <a:endParaRPr lang="en-US" dirty="0"/>
          </a:p>
        </p:txBody>
      </p:sp>
      <p:sp>
        <p:nvSpPr>
          <p:cNvPr id="3" name="Text Placeholder 2"/>
          <p:cNvSpPr>
            <a:spLocks noGrp="1"/>
          </p:cNvSpPr>
          <p:nvPr>
            <p:ph type="body" idx="1"/>
          </p:nvPr>
        </p:nvSpPr>
        <p:spPr>
          <a:xfrm>
            <a:off x="869918" y="2489200"/>
            <a:ext cx="3633502" cy="759290"/>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Content Placeholder 3"/>
          <p:cNvSpPr>
            <a:spLocks noGrp="1"/>
          </p:cNvSpPr>
          <p:nvPr>
            <p:ph sz="half" idx="2"/>
          </p:nvPr>
        </p:nvSpPr>
        <p:spPr>
          <a:xfrm>
            <a:off x="866440" y="3248490"/>
            <a:ext cx="3636980" cy="2771311"/>
          </a:xfrm>
        </p:spPr>
        <p:txBody>
          <a:bodyPr>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Text Placeholder 4"/>
          <p:cNvSpPr>
            <a:spLocks noGrp="1"/>
          </p:cNvSpPr>
          <p:nvPr>
            <p:ph type="body" sz="quarter" idx="3"/>
          </p:nvPr>
        </p:nvSpPr>
        <p:spPr>
          <a:xfrm>
            <a:off x="4640581" y="2489200"/>
            <a:ext cx="3636979" cy="756635"/>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Content Placeholder 5"/>
          <p:cNvSpPr>
            <a:spLocks noGrp="1"/>
          </p:cNvSpPr>
          <p:nvPr>
            <p:ph sz="quarter" idx="4"/>
          </p:nvPr>
        </p:nvSpPr>
        <p:spPr>
          <a:xfrm>
            <a:off x="4640581" y="3245835"/>
            <a:ext cx="3636980" cy="2773967"/>
          </a:xfrm>
        </p:spPr>
        <p:txBody>
          <a:bodyPr>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7" name="Date Placeholder 6"/>
          <p:cNvSpPr>
            <a:spLocks noGrp="1"/>
          </p:cNvSpPr>
          <p:nvPr>
            <p:ph type="dt" sz="half" idx="10"/>
          </p:nvPr>
        </p:nvSpPr>
        <p:spPr/>
        <p:txBody>
          <a:bodyPr/>
          <a:lstStyle/>
          <a:p>
            <a:fld id="{FADB1B65-4088-4B13-AEBD-432E4F26F3F6}" type="datetimeFigureOut">
              <a:rPr lang="el-GR" smtClean="0"/>
              <a:pPr/>
              <a:t>20/3/2022</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34610789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dirty="0"/>
          </a:p>
        </p:txBody>
      </p:sp>
      <p:sp>
        <p:nvSpPr>
          <p:cNvPr id="3" name="Date Placeholder 2"/>
          <p:cNvSpPr>
            <a:spLocks noGrp="1"/>
          </p:cNvSpPr>
          <p:nvPr>
            <p:ph type="dt" sz="half" idx="10"/>
          </p:nvPr>
        </p:nvSpPr>
        <p:spPr/>
        <p:txBody>
          <a:bodyPr/>
          <a:lstStyle/>
          <a:p>
            <a:fld id="{FADB1B65-4088-4B13-AEBD-432E4F26F3F6}" type="datetimeFigureOut">
              <a:rPr lang="el-GR" smtClean="0"/>
              <a:pPr/>
              <a:t>20/3/2022</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2359850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5" name="Rectangle 4"/>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Date Placeholder 1"/>
          <p:cNvSpPr>
            <a:spLocks noGrp="1"/>
          </p:cNvSpPr>
          <p:nvPr>
            <p:ph type="dt" sz="half" idx="10"/>
          </p:nvPr>
        </p:nvSpPr>
        <p:spPr/>
        <p:txBody>
          <a:bodyPr/>
          <a:lstStyle/>
          <a:p>
            <a:fld id="{FADB1B65-4088-4B13-AEBD-432E4F26F3F6}" type="datetimeFigureOut">
              <a:rPr lang="el-GR" smtClean="0"/>
              <a:pPr/>
              <a:t>20/3/2022</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a:xfrm>
            <a:off x="7678616" y="295730"/>
            <a:ext cx="791308" cy="767687"/>
          </a:xfrm>
          <a:prstGeom prst="rect">
            <a:avLst/>
          </a:prstGeom>
        </p:spPr>
        <p:txBody>
          <a:bodyPr/>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2751659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bwMode="gray">
            <a:xfrm rot="16200000">
              <a:off x="2548536"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2" name="Freeform 5"/>
            <p:cNvSpPr/>
            <p:nvPr/>
          </p:nvSpPr>
          <p:spPr bwMode="gray">
            <a:xfrm rot="15687606">
              <a:off x="2769747"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1447800"/>
            <a:ext cx="2712590" cy="1495588"/>
          </a:xfrm>
        </p:spPr>
        <p:txBody>
          <a:bodyPr anchor="b"/>
          <a:lstStyle>
            <a:lvl1pPr algn="l">
              <a:defRPr sz="2400" b="0"/>
            </a:lvl1pPr>
          </a:lstStyle>
          <a:p>
            <a:r>
              <a:rPr lang="el-GR"/>
              <a:t>Στυλ κύριου τίτλου</a:t>
            </a:r>
            <a:endParaRPr lang="en-US" dirty="0"/>
          </a:p>
        </p:txBody>
      </p:sp>
      <p:sp>
        <p:nvSpPr>
          <p:cNvPr id="3" name="Content Placeholder 2"/>
          <p:cNvSpPr>
            <a:spLocks noGrp="1"/>
          </p:cNvSpPr>
          <p:nvPr>
            <p:ph idx="1"/>
          </p:nvPr>
        </p:nvSpPr>
        <p:spPr>
          <a:xfrm>
            <a:off x="4568927" y="1447800"/>
            <a:ext cx="3632850" cy="4572000"/>
          </a:xfrm>
        </p:spPr>
        <p:txBody>
          <a:bodyPr anchor="ctr">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Text Placeholder 3"/>
          <p:cNvSpPr>
            <a:spLocks noGrp="1"/>
          </p:cNvSpPr>
          <p:nvPr>
            <p:ph type="body" sz="half" idx="2"/>
          </p:nvPr>
        </p:nvSpPr>
        <p:spPr bwMode="gray">
          <a:xfrm>
            <a:off x="866441" y="3086845"/>
            <a:ext cx="2712589" cy="2933701"/>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Date Placeholder 4"/>
          <p:cNvSpPr>
            <a:spLocks noGrp="1"/>
          </p:cNvSpPr>
          <p:nvPr>
            <p:ph type="dt" sz="half" idx="10"/>
          </p:nvPr>
        </p:nvSpPr>
        <p:spPr/>
        <p:txBody>
          <a:bodyPr/>
          <a:lstStyle/>
          <a:p>
            <a:fld id="{FADB1B65-4088-4B13-AEBD-432E4F26F3F6}" type="datetimeFigureOut">
              <a:rPr lang="el-GR" smtClean="0"/>
              <a:pPr/>
              <a:t>20/3/2022</a:t>
            </a:fld>
            <a:endParaRPr lang="el-GR"/>
          </a:p>
        </p:txBody>
      </p:sp>
      <p:sp>
        <p:nvSpPr>
          <p:cNvPr id="6" name="Footer Placeholder 5"/>
          <p:cNvSpPr>
            <a:spLocks noGrp="1"/>
          </p:cNvSpPr>
          <p:nvPr>
            <p:ph type="ftr" sz="quarter" idx="11"/>
          </p:nvPr>
        </p:nvSpPr>
        <p:spPr/>
        <p:txBody>
          <a:bodyPr/>
          <a:lstStyle/>
          <a:p>
            <a:endParaRPr lang="el-GR"/>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7616580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bwMode="gray">
            <a:xfrm rot="16200000">
              <a:off x="2852610"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4" name="Freeform 5"/>
            <p:cNvSpPr/>
            <p:nvPr/>
          </p:nvSpPr>
          <p:spPr bwMode="gray">
            <a:xfrm rot="15687606">
              <a:off x="3074559"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1381390"/>
            <a:ext cx="2987089" cy="1574808"/>
          </a:xfrm>
        </p:spPr>
        <p:txBody>
          <a:bodyPr anchor="b">
            <a:normAutofit/>
          </a:bodyPr>
          <a:lstStyle>
            <a:lvl1pPr algn="l">
              <a:defRPr sz="2400" b="0"/>
            </a:lvl1pPr>
          </a:lstStyle>
          <a:p>
            <a:r>
              <a:rPr lang="el-GR"/>
              <a:t>Στυλ κύριου τίτλου</a:t>
            </a:r>
            <a:endParaRPr lang="en-US" dirty="0"/>
          </a:p>
        </p:txBody>
      </p:sp>
      <p:sp>
        <p:nvSpPr>
          <p:cNvPr id="3" name="Picture Placeholder 2"/>
          <p:cNvSpPr>
            <a:spLocks noGrp="1" noChangeAspect="1"/>
          </p:cNvSpPr>
          <p:nvPr>
            <p:ph type="pic" idx="1"/>
          </p:nvPr>
        </p:nvSpPr>
        <p:spPr>
          <a:xfrm>
            <a:off x="4722909" y="1320800"/>
            <a:ext cx="2791102" cy="42164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866440" y="3086100"/>
            <a:ext cx="2987089" cy="24511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Date Placeholder 4"/>
          <p:cNvSpPr>
            <a:spLocks noGrp="1"/>
          </p:cNvSpPr>
          <p:nvPr>
            <p:ph type="dt" sz="half" idx="10"/>
          </p:nvPr>
        </p:nvSpPr>
        <p:spPr/>
        <p:txBody>
          <a:bodyPr/>
          <a:lstStyle/>
          <a:p>
            <a:fld id="{FADB1B65-4088-4B13-AEBD-432E4F26F3F6}" type="datetimeFigureOut">
              <a:rPr lang="el-GR" smtClean="0"/>
              <a:pPr/>
              <a:t>20/3/2022</a:t>
            </a:fld>
            <a:endParaRPr lang="el-GR"/>
          </a:p>
        </p:txBody>
      </p:sp>
      <p:sp>
        <p:nvSpPr>
          <p:cNvPr id="6" name="Footer Placeholder 5"/>
          <p:cNvSpPr>
            <a:spLocks noGrp="1"/>
          </p:cNvSpPr>
          <p:nvPr>
            <p:ph type="ftr" sz="quarter" idx="11"/>
          </p:nvPr>
        </p:nvSpPr>
        <p:spPr/>
        <p:txBody>
          <a:bodyPr/>
          <a:lstStyle/>
          <a:p>
            <a:endParaRPr lang="el-GR"/>
          </a:p>
        </p:txBody>
      </p:sp>
      <p:sp>
        <p:nvSpPr>
          <p:cNvPr id="10" name="Rectangle 9"/>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3473402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6" name="Group 5"/>
          <p:cNvGrpSpPr/>
          <p:nvPr/>
        </p:nvGrpSpPr>
        <p:grpSpPr>
          <a:xfrm>
            <a:off x="-1588" y="0"/>
            <a:ext cx="9145588" cy="6860798"/>
            <a:chOff x="-1588" y="0"/>
            <a:chExt cx="9145588" cy="6860798"/>
          </a:xfrm>
        </p:grpSpPr>
        <p:sp>
          <p:nvSpPr>
            <p:cNvPr id="14" name="Rectangle 13"/>
            <p:cNvSpPr/>
            <p:nvPr/>
          </p:nvSpPr>
          <p:spPr>
            <a:xfrm>
              <a:off x="0" y="0"/>
              <a:ext cx="9118832" cy="6858000"/>
            </a:xfrm>
            <a:prstGeom prst="rect">
              <a:avLst/>
            </a:prstGeom>
            <a:blipFill>
              <a:blip r:embed="rId19" cstate="print">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Oval 2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Freeform 5"/>
            <p:cNvSpPr/>
            <p:nvPr/>
          </p:nvSpPr>
          <p:spPr bwMode="gray">
            <a:xfrm rot="21010068">
              <a:off x="6359946" y="179029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5" name="Freeform 24"/>
            <p:cNvSpPr/>
            <p:nvPr/>
          </p:nvSpPr>
          <p:spPr bwMode="gray">
            <a:xfrm>
              <a:off x="485023" y="1856450"/>
              <a:ext cx="8173954" cy="4535226"/>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0"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p14="http://schemas.microsoft.com/office/powerpoint/2010/main" xmlns="" w="9525">
                  <a:solidFill>
                    <a:srgbClr val="000000"/>
                  </a:solidFill>
                  <a:round/>
                  <a:headEnd/>
                  <a:tailEnd/>
                </a14:hiddenLine>
              </a:ext>
            </a:extLst>
          </p:spPr>
        </p:sp>
      </p:grpSp>
      <p:sp>
        <p:nvSpPr>
          <p:cNvPr id="2" name="Title Placeholder 1"/>
          <p:cNvSpPr>
            <a:spLocks noGrp="1"/>
          </p:cNvSpPr>
          <p:nvPr>
            <p:ph type="title"/>
          </p:nvPr>
        </p:nvSpPr>
        <p:spPr bwMode="gray">
          <a:xfrm>
            <a:off x="866440" y="927099"/>
            <a:ext cx="6345260" cy="709865"/>
          </a:xfrm>
          <a:prstGeom prst="rect">
            <a:avLst/>
          </a:prstGeom>
        </p:spPr>
        <p:txBody>
          <a:bodyPr vert="horz" lIns="91440" tIns="45720" rIns="91440" bIns="45720" rtlCol="0" anchor="ctr">
            <a:noAutofit/>
          </a:bodyPr>
          <a:lstStyle/>
          <a:p>
            <a:r>
              <a:rPr lang="el-GR"/>
              <a:t>Στυλ κύριου τίτλου</a:t>
            </a:r>
            <a:endParaRPr lang="en-US" dirty="0"/>
          </a:p>
        </p:txBody>
      </p:sp>
      <p:sp>
        <p:nvSpPr>
          <p:cNvPr id="3" name="Text Placeholder 2"/>
          <p:cNvSpPr>
            <a:spLocks noGrp="1"/>
          </p:cNvSpPr>
          <p:nvPr>
            <p:ph type="body" idx="1"/>
          </p:nvPr>
        </p:nvSpPr>
        <p:spPr>
          <a:xfrm>
            <a:off x="864382" y="2489200"/>
            <a:ext cx="6345260" cy="3530600"/>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2"/>
          </p:nvPr>
        </p:nvSpPr>
        <p:spPr>
          <a:xfrm>
            <a:off x="7574443" y="6365498"/>
            <a:ext cx="990599" cy="228659"/>
          </a:xfrm>
          <a:prstGeom prst="rect">
            <a:avLst/>
          </a:prstGeom>
        </p:spPr>
        <p:txBody>
          <a:bodyPr vert="horz" lIns="91440" tIns="45720" rIns="91440" bIns="45720" rtlCol="0" anchor="b"/>
          <a:lstStyle>
            <a:lvl1pPr algn="r">
              <a:defRPr sz="900" b="1" i="0">
                <a:solidFill>
                  <a:schemeClr val="accent1"/>
                </a:solidFill>
              </a:defRPr>
            </a:lvl1pPr>
          </a:lstStyle>
          <a:p>
            <a:fld id="{FADB1B65-4088-4B13-AEBD-432E4F26F3F6}" type="datetimeFigureOut">
              <a:rPr lang="el-GR" smtClean="0"/>
              <a:t>20/3/2022</a:t>
            </a:fld>
            <a:endParaRPr lang="el-GR"/>
          </a:p>
        </p:txBody>
      </p:sp>
      <p:sp>
        <p:nvSpPr>
          <p:cNvPr id="5" name="Footer Placeholder 4"/>
          <p:cNvSpPr>
            <a:spLocks noGrp="1"/>
          </p:cNvSpPr>
          <p:nvPr>
            <p:ph type="ftr" sz="quarter" idx="3"/>
          </p:nvPr>
        </p:nvSpPr>
        <p:spPr>
          <a:xfrm>
            <a:off x="590843" y="6365497"/>
            <a:ext cx="3859795" cy="228660"/>
          </a:xfrm>
          <a:prstGeom prst="rect">
            <a:avLst/>
          </a:prstGeom>
        </p:spPr>
        <p:txBody>
          <a:bodyPr vert="horz" lIns="91440" tIns="45720" rIns="91440" bIns="45720" rtlCol="0" anchor="b"/>
          <a:lstStyle>
            <a:lvl1pPr algn="l">
              <a:defRPr sz="900" b="1" i="0">
                <a:solidFill>
                  <a:schemeClr val="accent1"/>
                </a:solidFill>
              </a:defRPr>
            </a:lvl1pPr>
          </a:lstStyle>
          <a:p>
            <a:endParaRPr lang="el-GR"/>
          </a:p>
        </p:txBody>
      </p:sp>
      <p:sp>
        <p:nvSpPr>
          <p:cNvPr id="26" name="Rectangle 25"/>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8" name="Slide Number Placeholder 5"/>
          <p:cNvSpPr>
            <a:spLocks noGrp="1"/>
          </p:cNvSpPr>
          <p:nvPr>
            <p:ph type="sldNum" sz="quarter" idx="4"/>
          </p:nvPr>
        </p:nvSpPr>
        <p:spPr bwMode="gray">
          <a:xfrm>
            <a:off x="7678616" y="295730"/>
            <a:ext cx="791308" cy="767687"/>
          </a:xfrm>
          <a:prstGeom prst="rect">
            <a:avLst/>
          </a:prstGeom>
        </p:spPr>
        <p:txBody>
          <a:bodyPr anchor="b"/>
          <a:lstStyle>
            <a:lvl1pPr algn="ctr">
              <a:defRPr sz="2800">
                <a:solidFill>
                  <a:schemeClr val="bg1"/>
                </a:solidFill>
              </a:defRPr>
            </a:lvl1pPr>
          </a:lstStyle>
          <a:p>
            <a:fld id="{D245F1D3-9CA2-4CED-BA55-A6ABA2B9B1AB}" type="slidenum">
              <a:rPr lang="el-GR" smtClean="0"/>
              <a:t>‹#›</a:t>
            </a:fld>
            <a:endParaRPr lang="el-GR"/>
          </a:p>
        </p:txBody>
      </p:sp>
    </p:spTree>
    <p:extLst>
      <p:ext uri="{BB962C8B-B14F-4D97-AF65-F5344CB8AC3E}">
        <p14:creationId xmlns:p14="http://schemas.microsoft.com/office/powerpoint/2010/main" val="2210115855"/>
      </p:ext>
    </p:extLst>
  </p:cSld>
  <p:clrMap bg1="lt1" tx1="dk1" bg2="lt2" tx2="dk2" accent1="accent1" accent2="accent2" accent3="accent3" accent4="accent4" accent5="accent5" accent6="accent6" hlink="hlink" folHlink="folHlink"/>
  <p:sldLayoutIdLst>
    <p:sldLayoutId id="2147483942" r:id="rId1"/>
    <p:sldLayoutId id="2147483943" r:id="rId2"/>
    <p:sldLayoutId id="2147483944" r:id="rId3"/>
    <p:sldLayoutId id="2147483945" r:id="rId4"/>
    <p:sldLayoutId id="2147483946" r:id="rId5"/>
    <p:sldLayoutId id="2147483947" r:id="rId6"/>
    <p:sldLayoutId id="2147483948" r:id="rId7"/>
    <p:sldLayoutId id="2147483949" r:id="rId8"/>
    <p:sldLayoutId id="2147483950" r:id="rId9"/>
    <p:sldLayoutId id="2147483951" r:id="rId10"/>
    <p:sldLayoutId id="2147483952" r:id="rId11"/>
    <p:sldLayoutId id="2147483953" r:id="rId12"/>
    <p:sldLayoutId id="2147483954" r:id="rId13"/>
    <p:sldLayoutId id="2147483955" r:id="rId14"/>
    <p:sldLayoutId id="2147483956" r:id="rId15"/>
    <p:sldLayoutId id="2147483957" r:id="rId16"/>
    <p:sldLayoutId id="2147483958" r:id="rId17"/>
  </p:sldLayoutIdLst>
  <p:txStyles>
    <p:titleStyle>
      <a:lvl1pPr algn="l" defTabSz="457200" rtl="0" eaLnBrk="1" latinLnBrk="0" hangingPunct="1">
        <a:spcBef>
          <a:spcPct val="0"/>
        </a:spcBef>
        <a:buNone/>
        <a:defRPr sz="3200" b="0" i="0" kern="120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685800" indent="-283464"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96012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23444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150876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18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0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225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24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youtube.com/watch?v=Gws_2p3KszU" TargetMode="Externa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8.xml.rels><?xml version="1.0" encoding="UTF-8" standalone="yes"?>
<Relationships xmlns="http://schemas.openxmlformats.org/package/2006/relationships"><Relationship Id="rId3" Type="http://schemas.openxmlformats.org/officeDocument/2006/relationships/hyperlink" Target="https://www.youtube.com/watch?v=Wemm-i6XHr8"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22.xml.rels><?xml version="1.0" encoding="UTF-8" standalone="yes"?>
<Relationships xmlns="http://schemas.openxmlformats.org/package/2006/relationships"><Relationship Id="rId3" Type="http://schemas.openxmlformats.org/officeDocument/2006/relationships/hyperlink" Target="https://www.youtube.com/watch?v=p54jmkW0RN0"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2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youtube.com/watch?v=_XLY_XXBQWE" TargetMode="Externa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2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youtube.com/watch?v=VI3DgbZc7_o" TargetMode="Externa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3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youtube.com/watch?v=1kntcC9nICo&amp;t=3s&amp;has_verified=1" TargetMode="Externa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3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youtube.com/watch?v=YWrSn-fnRtc" TargetMode="Externa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4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4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4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4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4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4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2.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youtube.com/watch?v=JGhgcaQ2Tvs" TargetMode="Externa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260648" y="1888730"/>
            <a:ext cx="9361040" cy="1224136"/>
          </a:xfrm>
        </p:spPr>
        <p:txBody>
          <a:bodyPr>
            <a:noAutofit/>
          </a:bodyPr>
          <a:lstStyle/>
          <a:p>
            <a:pPr algn="r"/>
            <a:r>
              <a:rPr lang="pl-PL" sz="4000" b="1" dirty="0" smtClean="0">
                <a:solidFill>
                  <a:schemeClr val="accent2">
                    <a:lumMod val="20000"/>
                    <a:lumOff val="80000"/>
                  </a:schemeClr>
                </a:solidFill>
                <a:ea typeface="Times New Roman" pitchFamily="18" charset="0"/>
                <a:cs typeface="Arial" pitchFamily="34" charset="0"/>
              </a:rPr>
              <a:t>Eliminowanie wykluczenia społecznego </a:t>
            </a:r>
            <a:r>
              <a:rPr lang="en-US" sz="4000" b="1" dirty="0" smtClean="0">
                <a:solidFill>
                  <a:schemeClr val="accent2">
                    <a:lumMod val="20000"/>
                    <a:lumOff val="80000"/>
                  </a:schemeClr>
                </a:solidFill>
                <a:ea typeface="Times New Roman" pitchFamily="18" charset="0"/>
                <a:cs typeface="Arial" pitchFamily="34" charset="0"/>
              </a:rPr>
              <a:t/>
            </a:r>
            <a:br>
              <a:rPr lang="en-US" sz="4000" b="1" dirty="0" smtClean="0">
                <a:solidFill>
                  <a:schemeClr val="accent2">
                    <a:lumMod val="20000"/>
                    <a:lumOff val="80000"/>
                  </a:schemeClr>
                </a:solidFill>
                <a:ea typeface="Times New Roman" pitchFamily="18" charset="0"/>
                <a:cs typeface="Arial" pitchFamily="34" charset="0"/>
              </a:rPr>
            </a:br>
            <a:r>
              <a:rPr lang="pl-PL" sz="4000" b="1" dirty="0" smtClean="0">
                <a:solidFill>
                  <a:schemeClr val="accent2">
                    <a:lumMod val="20000"/>
                    <a:lumOff val="80000"/>
                  </a:schemeClr>
                </a:solidFill>
                <a:ea typeface="Times New Roman" pitchFamily="18" charset="0"/>
                <a:cs typeface="Arial" pitchFamily="34" charset="0"/>
              </a:rPr>
              <a:t>EliSE </a:t>
            </a:r>
            <a:r>
              <a:rPr lang="en-US" sz="4000" b="1" dirty="0" smtClean="0">
                <a:solidFill>
                  <a:schemeClr val="accent2">
                    <a:lumMod val="20000"/>
                    <a:lumOff val="80000"/>
                  </a:schemeClr>
                </a:solidFill>
                <a:ea typeface="Times New Roman" pitchFamily="18" charset="0"/>
                <a:cs typeface="Arial" pitchFamily="34" charset="0"/>
              </a:rPr>
              <a:t>Erasmus+</a:t>
            </a:r>
            <a:br>
              <a:rPr lang="en-US" sz="4000" b="1" dirty="0" smtClean="0">
                <a:solidFill>
                  <a:schemeClr val="accent2">
                    <a:lumMod val="20000"/>
                    <a:lumOff val="80000"/>
                  </a:schemeClr>
                </a:solidFill>
                <a:ea typeface="Times New Roman" pitchFamily="18" charset="0"/>
                <a:cs typeface="Arial" pitchFamily="34" charset="0"/>
              </a:rPr>
            </a:br>
            <a:endParaRPr lang="el-GR" sz="4000" dirty="0">
              <a:latin typeface="Bookman Old Style" pitchFamily="18" charset="0"/>
              <a:cs typeface="Khmer UI" pitchFamily="34" charset="0"/>
            </a:endParaRPr>
          </a:p>
        </p:txBody>
      </p:sp>
      <p:sp>
        <p:nvSpPr>
          <p:cNvPr id="3" name="2 - Υπότιτλος"/>
          <p:cNvSpPr>
            <a:spLocks noGrp="1"/>
          </p:cNvSpPr>
          <p:nvPr>
            <p:ph type="subTitle" idx="1"/>
          </p:nvPr>
        </p:nvSpPr>
        <p:spPr>
          <a:xfrm>
            <a:off x="971600" y="2718212"/>
            <a:ext cx="7344816" cy="2304256"/>
          </a:xfrm>
        </p:spPr>
        <p:txBody>
          <a:bodyPr>
            <a:noAutofit/>
          </a:bodyPr>
          <a:lstStyle/>
          <a:p>
            <a:pPr algn="r"/>
            <a:endParaRPr lang="en-US" sz="2000" dirty="0" smtClean="0">
              <a:solidFill>
                <a:schemeClr val="accent2">
                  <a:lumMod val="60000"/>
                  <a:lumOff val="40000"/>
                </a:schemeClr>
              </a:solidFill>
            </a:endParaRPr>
          </a:p>
          <a:p>
            <a:pPr algn="r"/>
            <a:r>
              <a:rPr lang="en-US" sz="2800" b="1" dirty="0" smtClean="0">
                <a:solidFill>
                  <a:schemeClr val="accent2">
                    <a:lumMod val="20000"/>
                    <a:lumOff val="80000"/>
                  </a:schemeClr>
                </a:solidFill>
              </a:rPr>
              <a:t>Kurs szkoleniowy</a:t>
            </a:r>
          </a:p>
          <a:p>
            <a:pPr algn="r"/>
            <a:r>
              <a:rPr lang="en-US" sz="2000" b="1" dirty="0" smtClean="0">
                <a:solidFill>
                  <a:schemeClr val="accent2">
                    <a:lumMod val="60000"/>
                    <a:lumOff val="40000"/>
                  </a:schemeClr>
                </a:solidFill>
              </a:rPr>
              <a:t>Interdyscyplinarna sieć edukacji specjalnej i międzykulturowej "Include".</a:t>
            </a:r>
          </a:p>
          <a:p>
            <a:pPr algn="r"/>
            <a:r>
              <a:rPr lang="en-US" sz="2000" b="1" dirty="0" smtClean="0">
                <a:solidFill>
                  <a:schemeClr val="accent2">
                    <a:lumMod val="60000"/>
                    <a:lumOff val="40000"/>
                  </a:schemeClr>
                </a:solidFill>
              </a:rPr>
              <a:t> Saloniki, Grecja </a:t>
            </a:r>
          </a:p>
          <a:p>
            <a:pPr algn="r"/>
            <a:endParaRPr lang="en-US" sz="2000" dirty="0" smtClean="0">
              <a:solidFill>
                <a:schemeClr val="accent2">
                  <a:lumMod val="60000"/>
                  <a:lumOff val="40000"/>
                </a:schemeClr>
              </a:solidFill>
            </a:endParaRPr>
          </a:p>
          <a:p>
            <a:pPr algn="r"/>
            <a:r>
              <a:rPr lang="en-US" sz="2000" dirty="0" smtClean="0">
                <a:solidFill>
                  <a:schemeClr val="accent2">
                    <a:lumMod val="60000"/>
                    <a:lumOff val="40000"/>
                  </a:schemeClr>
                </a:solidFill>
              </a:rPr>
              <a:t> </a:t>
            </a:r>
            <a:r>
              <a:rPr lang="el-GR" sz="2000" dirty="0" smtClean="0">
                <a:solidFill>
                  <a:schemeClr val="accent2">
                    <a:lumMod val="60000"/>
                    <a:lumOff val="40000"/>
                  </a:schemeClr>
                </a:solidFill>
              </a:rPr>
              <a:t> </a:t>
            </a:r>
          </a:p>
          <a:p>
            <a:pPr algn="r"/>
            <a:endParaRPr lang="en-US" sz="2000" dirty="0" smtClean="0">
              <a:solidFill>
                <a:schemeClr val="accent2">
                  <a:lumMod val="60000"/>
                  <a:lumOff val="40000"/>
                </a:schemeClr>
              </a:solidFill>
            </a:endParaRPr>
          </a:p>
        </p:txBody>
      </p:sp>
      <p:sp>
        <p:nvSpPr>
          <p:cNvPr id="7" name="6 - Ορθογώνιο"/>
          <p:cNvSpPr/>
          <p:nvPr/>
        </p:nvSpPr>
        <p:spPr>
          <a:xfrm>
            <a:off x="3131840" y="2508260"/>
            <a:ext cx="4968552" cy="369332"/>
          </a:xfrm>
          <a:prstGeom prst="rect">
            <a:avLst/>
          </a:prstGeom>
        </p:spPr>
        <p:txBody>
          <a:bodyPr wrap="square">
            <a:spAutoFit/>
          </a:bodyPr>
          <a:lstStyle/>
          <a:p>
            <a:pPr algn="r"/>
            <a:r>
              <a:rPr lang="pl-PL" b="1" dirty="0" smtClean="0">
                <a:solidFill>
                  <a:schemeClr val="accent3">
                    <a:lumMod val="20000"/>
                    <a:lumOff val="80000"/>
                  </a:schemeClr>
                </a:solidFill>
                <a:ea typeface="Times New Roman" pitchFamily="18" charset="0"/>
                <a:cs typeface="Arial" pitchFamily="34" charset="0"/>
              </a:rPr>
              <a:t>Nr </a:t>
            </a:r>
            <a:r>
              <a:rPr lang="fr-FR" b="1" dirty="0" smtClean="0">
                <a:solidFill>
                  <a:schemeClr val="accent3">
                    <a:lumMod val="20000"/>
                    <a:lumOff val="80000"/>
                  </a:schemeClr>
                </a:solidFill>
                <a:ea typeface="Times New Roman" pitchFamily="18" charset="0"/>
                <a:cs typeface="Arial" pitchFamily="34" charset="0"/>
              </a:rPr>
              <a:t>2019-1-LV01-KA204-060427</a:t>
            </a:r>
            <a:endParaRPr lang="en-US" b="1" dirty="0" smtClean="0">
              <a:solidFill>
                <a:schemeClr val="accent3">
                  <a:lumMod val="20000"/>
                  <a:lumOff val="80000"/>
                </a:schemeClr>
              </a:solidFill>
            </a:endParaRPr>
          </a:p>
        </p:txBody>
      </p:sp>
      <p:pic>
        <p:nvPicPr>
          <p:cNvPr id="8" name="Picture 1"/>
          <p:cNvPicPr>
            <a:picLocks noChangeAspect="1" noChangeArrowheads="1"/>
          </p:cNvPicPr>
          <p:nvPr/>
        </p:nvPicPr>
        <p:blipFill>
          <a:blip r:embed="rId2" cstate="print"/>
          <a:srcRect/>
          <a:stretch>
            <a:fillRect/>
          </a:stretch>
        </p:blipFill>
        <p:spPr bwMode="auto">
          <a:xfrm>
            <a:off x="1403648" y="5445224"/>
            <a:ext cx="2232248" cy="790918"/>
          </a:xfrm>
          <a:prstGeom prst="rect">
            <a:avLst/>
          </a:prstGeom>
          <a:noFill/>
        </p:spPr>
      </p:pic>
      <p:pic>
        <p:nvPicPr>
          <p:cNvPr id="9" name="Picture 15"/>
          <p:cNvPicPr/>
          <p:nvPr/>
        </p:nvPicPr>
        <p:blipFill>
          <a:blip r:embed="rId3" cstate="print">
            <a:extLst>
              <a:ext uri="{28A0092B-C50C-407E-A947-70E740481C1C}">
                <a14:useLocalDpi xmlns:a14="http://schemas.microsoft.com/office/drawing/2010/main" val="0"/>
              </a:ext>
            </a:extLst>
          </a:blip>
          <a:stretch>
            <a:fillRect/>
          </a:stretch>
        </p:blipFill>
        <p:spPr>
          <a:xfrm>
            <a:off x="6732240" y="5445224"/>
            <a:ext cx="1115616" cy="792088"/>
          </a:xfrm>
          <a:prstGeom prst="rect">
            <a:avLst/>
          </a:prstGeom>
        </p:spPr>
      </p:pic>
      <p:pic>
        <p:nvPicPr>
          <p:cNvPr id="10" name="9 - Εικόνα" descr="include logo.jpg"/>
          <p:cNvPicPr>
            <a:picLocks noChangeAspect="1"/>
          </p:cNvPicPr>
          <p:nvPr/>
        </p:nvPicPr>
        <p:blipFill>
          <a:blip r:embed="rId4" cstate="print"/>
          <a:stretch>
            <a:fillRect/>
          </a:stretch>
        </p:blipFill>
        <p:spPr>
          <a:xfrm>
            <a:off x="4427984" y="5445224"/>
            <a:ext cx="1584176" cy="792088"/>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p14="http://schemas.microsoft.com/office/powerpoint/2010/main" xmlns:lc="http://schemas.openxmlformats.org/drawingml/2006/lockedCanvas" xmlns:pic="http://schemas.openxmlformats.org/drawingml/2006/picture" xmlns:a14="http://schemas.microsoft.com/office/drawing/2010/main" xmlns:wps="http://schemas.microsoft.com/office/word/2010/wordprocessingShape" xmlns:wpi="http://schemas.microsoft.com/office/word/2010/wordprocessingInk" xmlns:wpg="http://schemas.microsoft.com/office/word/2010/wordprocessingGroup" xmlns:w16se="http://schemas.microsoft.com/office/word/2015/wordml/symex" xmlns:w16cid="http://schemas.microsoft.com/office/word/2016/wordml/cid" xmlns:w15="http://schemas.microsoft.com/office/word/2012/wordml"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wne="http://schemas.microsoft.com/office/word/2006/wordml" xmlns:wp="http://schemas.openxmlformats.org/drawingml/2006/wordprocessingDrawing" xmlns:m="http://schemas.openxmlformats.org/officeDocument/2006/math" xmlns:ve="http://schemas.openxmlformats.org/markup-compatibility/2006" xmlns="" id="{22D73BF1-773B-4227-91BF-8FD5409DFAE8}"/>
              </a:ext>
            </a:extLst>
          </p:cNvPr>
          <p:cNvSpPr>
            <a:spLocks noGrp="1"/>
          </p:cNvSpPr>
          <p:nvPr>
            <p:ph type="title"/>
          </p:nvPr>
        </p:nvSpPr>
        <p:spPr/>
        <p:txBody>
          <a:bodyPr/>
          <a:lstStyle/>
          <a:p>
            <a:r>
              <a:rPr lang="en-GB" sz="2800" dirty="0"/>
              <a:t>Czynniki stresogenne występujące u rodziców dzieci o specjalnych potrzebach edukacyjnych</a:t>
            </a:r>
            <a:endParaRPr lang="el-GR" sz="2800" dirty="0"/>
          </a:p>
        </p:txBody>
      </p:sp>
      <p:sp>
        <p:nvSpPr>
          <p:cNvPr id="3" name="Θέση περιεχομένου 2">
            <a:extLst>
              <a:ext uri="{FF2B5EF4-FFF2-40B4-BE49-F238E27FC236}">
                <a16:creationId xmlns:a16="http://schemas.microsoft.com/office/drawing/2014/main" xmlns:p14="http://schemas.microsoft.com/office/powerpoint/2010/main" xmlns:lc="http://schemas.openxmlformats.org/drawingml/2006/lockedCanvas" xmlns:pic="http://schemas.openxmlformats.org/drawingml/2006/picture" xmlns:a14="http://schemas.microsoft.com/office/drawing/2010/main" xmlns:wps="http://schemas.microsoft.com/office/word/2010/wordprocessingShape" xmlns:wpi="http://schemas.microsoft.com/office/word/2010/wordprocessingInk" xmlns:wpg="http://schemas.microsoft.com/office/word/2010/wordprocessingGroup" xmlns:w16se="http://schemas.microsoft.com/office/word/2015/wordml/symex" xmlns:w16cid="http://schemas.microsoft.com/office/word/2016/wordml/cid" xmlns:w15="http://schemas.microsoft.com/office/word/2012/wordml"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wne="http://schemas.microsoft.com/office/word/2006/wordml" xmlns:wp="http://schemas.openxmlformats.org/drawingml/2006/wordprocessingDrawing" xmlns:m="http://schemas.openxmlformats.org/officeDocument/2006/math" xmlns:ve="http://schemas.openxmlformats.org/markup-compatibility/2006" xmlns="" id="{DA652830-BF9C-41AC-9AC1-7694CA512B43}"/>
              </a:ext>
            </a:extLst>
          </p:cNvPr>
          <p:cNvSpPr>
            <a:spLocks noGrp="1"/>
          </p:cNvSpPr>
          <p:nvPr>
            <p:ph idx="1"/>
          </p:nvPr>
        </p:nvSpPr>
        <p:spPr/>
        <p:txBody>
          <a:bodyPr/>
          <a:lstStyle/>
          <a:p>
            <a:r>
              <a:rPr lang="en-GB" b="0" i="0" dirty="0">
                <a:solidFill>
                  <a:srgbClr val="555555"/>
                </a:solidFill>
                <a:effectLst/>
                <a:latin typeface="Capita"/>
              </a:rPr>
              <a:t>Rodzice dzieci o specjalnych potrzebach często są wyczerpani i popadają w depresję.   Ich rezerwy czasu i środków na samoopiekę są jeszcze bardziej uszczuplone niż w przypadku rodziców typowych dzieci.  Jednak ich potrzeba uzupełnienia płynów jest także większa.   Aby przetrwać maraton opieki nad dzieckiem specjalnej troski, rodzice muszą zadbać o swoje własne potrzeby.</a:t>
            </a:r>
            <a:endParaRPr lang="el-GR" dirty="0"/>
          </a:p>
        </p:txBody>
      </p:sp>
      <p:pic>
        <p:nvPicPr>
          <p:cNvPr id="4" name="Picture 1"/>
          <p:cNvPicPr>
            <a:picLocks noChangeAspect="1" noChangeArrowheads="1"/>
          </p:cNvPicPr>
          <p:nvPr/>
        </p:nvPicPr>
        <p:blipFill>
          <a:blip r:embed="rId2" cstate="print"/>
          <a:srcRect/>
          <a:stretch>
            <a:fillRect/>
          </a:stretch>
        </p:blipFill>
        <p:spPr bwMode="auto">
          <a:xfrm>
            <a:off x="755576" y="5589240"/>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012160" y="5589240"/>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707904" y="5589240"/>
            <a:ext cx="1584176" cy="792088"/>
          </a:xfrm>
          <a:prstGeom prst="rect">
            <a:avLst/>
          </a:prstGeom>
        </p:spPr>
      </p:pic>
    </p:spTree>
    <p:extLst>
      <p:ext uri="{BB962C8B-B14F-4D97-AF65-F5344CB8AC3E}">
        <p14:creationId xmlns:p14="http://schemas.microsoft.com/office/powerpoint/2010/main" val="19212107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Diagnoza</a:t>
            </a:r>
          </a:p>
        </p:txBody>
      </p:sp>
      <p:sp>
        <p:nvSpPr>
          <p:cNvPr id="3" name="Θέση περιεχομένου 2"/>
          <p:cNvSpPr>
            <a:spLocks noGrp="1"/>
          </p:cNvSpPr>
          <p:nvPr>
            <p:ph idx="1"/>
          </p:nvPr>
        </p:nvSpPr>
        <p:spPr/>
        <p:txBody>
          <a:bodyPr/>
          <a:lstStyle/>
          <a:p>
            <a:r>
              <a:rPr lang="en-US" dirty="0">
                <a:hlinkClick r:id="rId2"/>
              </a:rPr>
              <a:t>https://www.youtube.com/watch?v=Gws_2p3KszU</a:t>
            </a:r>
            <a:endParaRPr lang="en-US" dirty="0"/>
          </a:p>
        </p:txBody>
      </p:sp>
      <p:pic>
        <p:nvPicPr>
          <p:cNvPr id="4" name="Picture 1"/>
          <p:cNvPicPr>
            <a:picLocks noChangeAspect="1" noChangeArrowheads="1"/>
          </p:cNvPicPr>
          <p:nvPr/>
        </p:nvPicPr>
        <p:blipFill>
          <a:blip r:embed="rId3" cstate="print"/>
          <a:srcRect/>
          <a:stretch>
            <a:fillRect/>
          </a:stretch>
        </p:blipFill>
        <p:spPr bwMode="auto">
          <a:xfrm>
            <a:off x="899592" y="5445224"/>
            <a:ext cx="2232248" cy="790918"/>
          </a:xfrm>
          <a:prstGeom prst="rect">
            <a:avLst/>
          </a:prstGeom>
          <a:noFill/>
        </p:spPr>
      </p:pic>
      <p:pic>
        <p:nvPicPr>
          <p:cNvPr id="5" name="Picture 15"/>
          <p:cNvPicPr/>
          <p:nvPr/>
        </p:nvPicPr>
        <p:blipFill>
          <a:blip r:embed="rId4" cstate="print">
            <a:extLst>
              <a:ext uri="{28A0092B-C50C-407E-A947-70E740481C1C}">
                <a14:useLocalDpi xmlns:a14="http://schemas.microsoft.com/office/drawing/2010/main" val="0"/>
              </a:ext>
            </a:extLst>
          </a:blip>
          <a:stretch>
            <a:fillRect/>
          </a:stretch>
        </p:blipFill>
        <p:spPr>
          <a:xfrm>
            <a:off x="6156176" y="5445224"/>
            <a:ext cx="1115616" cy="792088"/>
          </a:xfrm>
          <a:prstGeom prst="rect">
            <a:avLst/>
          </a:prstGeom>
        </p:spPr>
      </p:pic>
      <p:pic>
        <p:nvPicPr>
          <p:cNvPr id="6" name="5 - Εικόνα" descr="include logo.jpg"/>
          <p:cNvPicPr>
            <a:picLocks noChangeAspect="1"/>
          </p:cNvPicPr>
          <p:nvPr/>
        </p:nvPicPr>
        <p:blipFill>
          <a:blip r:embed="rId5" cstate="print"/>
          <a:stretch>
            <a:fillRect/>
          </a:stretch>
        </p:blipFill>
        <p:spPr>
          <a:xfrm>
            <a:off x="3851920" y="5445224"/>
            <a:ext cx="1584176" cy="792088"/>
          </a:xfrm>
          <a:prstGeom prst="rect">
            <a:avLst/>
          </a:prstGeom>
        </p:spPr>
      </p:pic>
    </p:spTree>
    <p:extLst>
      <p:ext uri="{BB962C8B-B14F-4D97-AF65-F5344CB8AC3E}">
        <p14:creationId xmlns:p14="http://schemas.microsoft.com/office/powerpoint/2010/main" val="18932252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a:t>Refleksja nad własnym doświadczeniem</a:t>
            </a:r>
            <a:endParaRPr lang="el-GR" dirty="0"/>
          </a:p>
        </p:txBody>
      </p:sp>
      <p:sp>
        <p:nvSpPr>
          <p:cNvPr id="3" name="2 - Θέση περιεχομένου"/>
          <p:cNvSpPr>
            <a:spLocks noGrp="1"/>
          </p:cNvSpPr>
          <p:nvPr>
            <p:ph idx="1"/>
          </p:nvPr>
        </p:nvSpPr>
        <p:spPr/>
        <p:txBody>
          <a:bodyPr>
            <a:normAutofit/>
          </a:bodyPr>
          <a:lstStyle/>
          <a:p>
            <a:r>
              <a:rPr lang="en-GB" dirty="0"/>
              <a:t>Zastanów się nad momentem w swoim życiu, w którym doświadczyłeś stresu, problemów ze snem, smutku lub depresji</a:t>
            </a:r>
          </a:p>
          <a:p>
            <a:r>
              <a:rPr lang="en-GB" dirty="0"/>
              <a:t>Na przykład: co Cię wywołało, jak długo to trwało, czy było proste czy złożone, czy miało pochodzenie wewnętrzne czy zewnętrzne.</a:t>
            </a:r>
          </a:p>
          <a:p>
            <a:r>
              <a:rPr lang="en-GB" dirty="0"/>
              <a:t>Co ci pomogło, co zaszkodziło, jak sobie z tym poradziłeś</a:t>
            </a:r>
            <a:r>
              <a:rPr lang="el-GR" dirty="0"/>
              <a:t>;</a:t>
            </a:r>
          </a:p>
        </p:txBody>
      </p:sp>
      <p:pic>
        <p:nvPicPr>
          <p:cNvPr id="4" name="Picture 1"/>
          <p:cNvPicPr>
            <a:picLocks noChangeAspect="1" noChangeArrowheads="1"/>
          </p:cNvPicPr>
          <p:nvPr/>
        </p:nvPicPr>
        <p:blipFill>
          <a:blip r:embed="rId2" cstate="print"/>
          <a:srcRect/>
          <a:stretch>
            <a:fillRect/>
          </a:stretch>
        </p:blipFill>
        <p:spPr bwMode="auto">
          <a:xfrm>
            <a:off x="755576" y="5445224"/>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012160" y="5445224"/>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707904" y="5445224"/>
            <a:ext cx="1584176" cy="792088"/>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865970" y="1052736"/>
            <a:ext cx="6343672" cy="709865"/>
          </a:xfrm>
        </p:spPr>
        <p:txBody>
          <a:bodyPr>
            <a:normAutofit fontScale="90000"/>
          </a:bodyPr>
          <a:lstStyle/>
          <a:p>
            <a:r>
              <a:rPr lang="en-GB" sz="3100" dirty="0"/>
              <a:t>Jak obniżyć swój negatywny nastrój za pomocą </a:t>
            </a:r>
            <a:r>
              <a:rPr lang="en-GB" sz="3100" dirty="0" err="1"/>
              <a:t>pozytywnych</a:t>
            </a:r>
            <a:r>
              <a:rPr lang="en-GB" sz="3100" dirty="0"/>
              <a:t> </a:t>
            </a:r>
            <a:r>
              <a:rPr lang="en-GB" sz="3100" dirty="0" err="1" smtClean="0"/>
              <a:t>doświadczeń</a:t>
            </a:r>
            <a:r>
              <a:rPr lang="pl-PL" sz="3100" dirty="0" smtClean="0"/>
              <a:t>?</a:t>
            </a:r>
            <a:r>
              <a:rPr lang="el-GR" dirty="0"/>
              <a:t/>
            </a:r>
            <a:br>
              <a:rPr lang="el-GR" dirty="0"/>
            </a:br>
            <a:endParaRPr lang="el-GR" dirty="0"/>
          </a:p>
        </p:txBody>
      </p:sp>
      <p:sp>
        <p:nvSpPr>
          <p:cNvPr id="3" name="2 - Θέση περιεχομένου"/>
          <p:cNvSpPr>
            <a:spLocks noGrp="1"/>
          </p:cNvSpPr>
          <p:nvPr>
            <p:ph idx="1"/>
          </p:nvPr>
        </p:nvSpPr>
        <p:spPr/>
        <p:txBody>
          <a:bodyPr/>
          <a:lstStyle/>
          <a:p>
            <a:r>
              <a:rPr lang="en-GB" dirty="0"/>
              <a:t>Chociaż istnieje wiele sposobów na poprawę nastroju, udowodniono, że najskuteczniejsze jest zwiększanie przyjemności, które otrzymujesz każdego dnia</a:t>
            </a:r>
          </a:p>
          <a:p>
            <a:r>
              <a:rPr lang="en-GB" dirty="0"/>
              <a:t>Pomogą Ci w tym poniższe kroki: </a:t>
            </a:r>
          </a:p>
          <a:p>
            <a:pPr marL="0" indent="0">
              <a:buNone/>
            </a:pPr>
            <a:endParaRPr lang="el-GR" dirty="0"/>
          </a:p>
          <a:p>
            <a:endParaRPr lang="el-GR" dirty="0"/>
          </a:p>
        </p:txBody>
      </p:sp>
      <p:pic>
        <p:nvPicPr>
          <p:cNvPr id="4" name="Picture 1"/>
          <p:cNvPicPr>
            <a:picLocks noChangeAspect="1" noChangeArrowheads="1"/>
          </p:cNvPicPr>
          <p:nvPr/>
        </p:nvPicPr>
        <p:blipFill>
          <a:blip r:embed="rId2" cstate="print"/>
          <a:srcRect/>
          <a:stretch>
            <a:fillRect/>
          </a:stretch>
        </p:blipFill>
        <p:spPr bwMode="auto">
          <a:xfrm>
            <a:off x="899592" y="5373216"/>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156176" y="5373216"/>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851920" y="5373216"/>
            <a:ext cx="1584176" cy="792088"/>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b="1" dirty="0"/>
              <a:t>COTYGODNIOWY TALERZ ZMIANY ZACHOWAŃ</a:t>
            </a:r>
            <a:endParaRPr lang="el-GR" dirty="0"/>
          </a:p>
        </p:txBody>
      </p:sp>
      <p:sp>
        <p:nvSpPr>
          <p:cNvPr id="3" name="2 - Θέση περιεχομένου"/>
          <p:cNvSpPr>
            <a:spLocks noGrp="1"/>
          </p:cNvSpPr>
          <p:nvPr>
            <p:ph idx="1"/>
          </p:nvPr>
        </p:nvSpPr>
        <p:spPr>
          <a:xfrm>
            <a:off x="827584" y="2276872"/>
            <a:ext cx="7704667" cy="3600400"/>
          </a:xfrm>
        </p:spPr>
        <p:txBody>
          <a:bodyPr>
            <a:normAutofit fontScale="85000" lnSpcReduction="20000"/>
          </a:bodyPr>
          <a:lstStyle/>
          <a:p>
            <a:pPr>
              <a:buNone/>
            </a:pPr>
            <a:r>
              <a:rPr lang="en-US" b="1" dirty="0"/>
              <a:t>ZACHOWANIE</a:t>
            </a:r>
            <a:endParaRPr lang="el-GR" b="1" dirty="0"/>
          </a:p>
          <a:p>
            <a:r>
              <a:rPr lang="en-US" dirty="0"/>
              <a:t>relaks</a:t>
            </a:r>
            <a:endParaRPr lang="el-GR" dirty="0"/>
          </a:p>
          <a:p>
            <a:r>
              <a:rPr lang="en-US" dirty="0"/>
              <a:t> ćwiczenia </a:t>
            </a:r>
            <a:endParaRPr lang="el-GR" dirty="0"/>
          </a:p>
          <a:p>
            <a:r>
              <a:rPr lang="en-US" dirty="0"/>
              <a:t> odżywianie</a:t>
            </a:r>
            <a:endParaRPr lang="el-GR" dirty="0"/>
          </a:p>
          <a:p>
            <a:r>
              <a:rPr lang="en-US" dirty="0"/>
              <a:t> zarządzanie czasem</a:t>
            </a:r>
            <a:endParaRPr lang="el-GR" dirty="0"/>
          </a:p>
          <a:p>
            <a:r>
              <a:rPr lang="en-US" dirty="0"/>
              <a:t> spać</a:t>
            </a:r>
            <a:endParaRPr lang="el-GR" dirty="0"/>
          </a:p>
          <a:p>
            <a:r>
              <a:rPr lang="en-US" dirty="0"/>
              <a:t>Przyjemne zajęcia</a:t>
            </a:r>
            <a:endParaRPr lang="el-GR" dirty="0"/>
          </a:p>
          <a:p>
            <a:r>
              <a:rPr lang="en-US" dirty="0"/>
              <a:t>relacje</a:t>
            </a:r>
            <a:endParaRPr lang="el-GR" dirty="0"/>
          </a:p>
          <a:p>
            <a:r>
              <a:rPr lang="en-US" dirty="0"/>
              <a:t>Dzienniczek myśli</a:t>
            </a:r>
            <a:endParaRPr lang="el-GR" dirty="0"/>
          </a:p>
          <a:p>
            <a:r>
              <a:rPr lang="en-US" dirty="0"/>
              <a:t>czytanie</a:t>
            </a:r>
            <a:endParaRPr lang="el-GR" dirty="0"/>
          </a:p>
          <a:p>
            <a:pPr lvl="1">
              <a:buNone/>
            </a:pPr>
            <a:r>
              <a:rPr lang="en-US" b="1" dirty="0"/>
              <a:t>PLANOWANIE JEST WAŻNE!</a:t>
            </a:r>
            <a:endParaRPr lang="el-GR" b="1" dirty="0"/>
          </a:p>
        </p:txBody>
      </p:sp>
      <p:pic>
        <p:nvPicPr>
          <p:cNvPr id="4" name="Picture 1"/>
          <p:cNvPicPr>
            <a:picLocks noChangeAspect="1" noChangeArrowheads="1"/>
          </p:cNvPicPr>
          <p:nvPr/>
        </p:nvPicPr>
        <p:blipFill>
          <a:blip r:embed="rId3" cstate="print"/>
          <a:srcRect/>
          <a:stretch>
            <a:fillRect/>
          </a:stretch>
        </p:blipFill>
        <p:spPr bwMode="auto">
          <a:xfrm>
            <a:off x="611560" y="5877272"/>
            <a:ext cx="2232248" cy="790918"/>
          </a:xfrm>
          <a:prstGeom prst="rect">
            <a:avLst/>
          </a:prstGeom>
          <a:noFill/>
        </p:spPr>
      </p:pic>
      <p:pic>
        <p:nvPicPr>
          <p:cNvPr id="5" name="Picture 15"/>
          <p:cNvPicPr/>
          <p:nvPr/>
        </p:nvPicPr>
        <p:blipFill>
          <a:blip r:embed="rId4" cstate="print">
            <a:extLst>
              <a:ext uri="{28A0092B-C50C-407E-A947-70E740481C1C}">
                <a14:useLocalDpi xmlns:a14="http://schemas.microsoft.com/office/drawing/2010/main" val="0"/>
              </a:ext>
            </a:extLst>
          </a:blip>
          <a:stretch>
            <a:fillRect/>
          </a:stretch>
        </p:blipFill>
        <p:spPr>
          <a:xfrm>
            <a:off x="5868144" y="5877272"/>
            <a:ext cx="1115616" cy="792088"/>
          </a:xfrm>
          <a:prstGeom prst="rect">
            <a:avLst/>
          </a:prstGeom>
        </p:spPr>
      </p:pic>
      <p:pic>
        <p:nvPicPr>
          <p:cNvPr id="6" name="5 - Εικόνα" descr="include logo.jpg"/>
          <p:cNvPicPr>
            <a:picLocks noChangeAspect="1"/>
          </p:cNvPicPr>
          <p:nvPr/>
        </p:nvPicPr>
        <p:blipFill>
          <a:blip r:embed="rId5" cstate="print"/>
          <a:stretch>
            <a:fillRect/>
          </a:stretch>
        </p:blipFill>
        <p:spPr>
          <a:xfrm>
            <a:off x="3563888" y="5877272"/>
            <a:ext cx="1584176" cy="792088"/>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692696"/>
            <a:ext cx="8229600" cy="648072"/>
          </a:xfrm>
        </p:spPr>
        <p:txBody>
          <a:bodyPr>
            <a:normAutofit fontScale="90000"/>
          </a:bodyPr>
          <a:lstStyle/>
          <a:p>
            <a:r>
              <a:rPr lang="en-US" sz="2400" b="1" dirty="0"/>
              <a:t>JAK OBNIŻYĆ NEGATYWNY NASTRÓJ POPRZEZ PRZYJEMNE ZAJĘCIA</a:t>
            </a:r>
            <a:endParaRPr lang="el-GR" sz="2400" dirty="0"/>
          </a:p>
        </p:txBody>
      </p:sp>
      <p:sp>
        <p:nvSpPr>
          <p:cNvPr id="3" name="2 - Θέση περιεχομένου"/>
          <p:cNvSpPr>
            <a:spLocks noGrp="1"/>
          </p:cNvSpPr>
          <p:nvPr>
            <p:ph idx="1"/>
          </p:nvPr>
        </p:nvSpPr>
        <p:spPr>
          <a:xfrm>
            <a:off x="457200" y="2780928"/>
            <a:ext cx="8229600" cy="4077072"/>
          </a:xfrm>
        </p:spPr>
        <p:txBody>
          <a:bodyPr>
            <a:normAutofit/>
          </a:bodyPr>
          <a:lstStyle/>
          <a:p>
            <a:pPr lvl="0"/>
            <a:r>
              <a:rPr lang="en-US" dirty="0"/>
              <a:t>Sporządź listę przyjemnych zajęć. W szczególności uwzględnij czynności, które wykonywałeś w przeszłości (i sprawiały Ci przyjemność), a których już nie wykonujesz.</a:t>
            </a:r>
          </a:p>
          <a:p>
            <a:pPr lvl="0"/>
            <a:r>
              <a:rPr lang="en-US" dirty="0"/>
              <a:t>Uwzględnij tylko te czynności, które możesz wykonać.  Na przykład można uwzględnić "uprawianie ogrodu", ale możliwe jest, że nie można uwzględnić "wyjazdu do Londynu".</a:t>
            </a:r>
          </a:p>
          <a:p>
            <a:pPr lvl="0"/>
            <a:r>
              <a:rPr lang="en-US" dirty="0"/>
              <a:t>Uwzględnij zajęcia, których nigdy nie wykonywałeś, ale chciałbyś </a:t>
            </a:r>
            <a:r>
              <a:rPr lang="en-US" dirty="0" smtClean="0"/>
              <a:t>wykonywać</a:t>
            </a:r>
            <a:endParaRPr lang="el-GR" dirty="0"/>
          </a:p>
          <a:p>
            <a:pPr marL="0" indent="0">
              <a:buNone/>
            </a:pPr>
            <a:endParaRPr lang="el-GR" dirty="0"/>
          </a:p>
        </p:txBody>
      </p:sp>
      <p:pic>
        <p:nvPicPr>
          <p:cNvPr id="4" name="Picture 1"/>
          <p:cNvPicPr>
            <a:picLocks noChangeAspect="1" noChangeArrowheads="1"/>
          </p:cNvPicPr>
          <p:nvPr/>
        </p:nvPicPr>
        <p:blipFill>
          <a:blip r:embed="rId2" cstate="print"/>
          <a:srcRect/>
          <a:stretch>
            <a:fillRect/>
          </a:stretch>
        </p:blipFill>
        <p:spPr bwMode="auto">
          <a:xfrm>
            <a:off x="683568" y="5589240"/>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5940152" y="5589240"/>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635896" y="5589240"/>
            <a:ext cx="1584176" cy="792088"/>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b="1" dirty="0"/>
              <a:t>Pomysły na przyjemne zajęcia</a:t>
            </a:r>
            <a:r>
              <a:rPr lang="el-GR" sz="3200" dirty="0"/>
              <a:t/>
            </a:r>
            <a:br>
              <a:rPr lang="el-GR" sz="3200" dirty="0"/>
            </a:br>
            <a:endParaRPr lang="el-GR" sz="3200" dirty="0"/>
          </a:p>
        </p:txBody>
      </p:sp>
      <p:sp>
        <p:nvSpPr>
          <p:cNvPr id="3" name="2 - Θέση περιεχομένου"/>
          <p:cNvSpPr>
            <a:spLocks noGrp="1"/>
          </p:cNvSpPr>
          <p:nvPr>
            <p:ph idx="1"/>
          </p:nvPr>
        </p:nvSpPr>
        <p:spPr>
          <a:xfrm>
            <a:off x="467544" y="2276872"/>
            <a:ext cx="8229600" cy="4221088"/>
          </a:xfrm>
        </p:spPr>
        <p:txBody>
          <a:bodyPr>
            <a:normAutofit/>
          </a:bodyPr>
          <a:lstStyle/>
          <a:p>
            <a:r>
              <a:rPr lang="pl-PL" sz="1600" dirty="0"/>
              <a:t>S</a:t>
            </a:r>
            <a:r>
              <a:rPr lang="en-US" sz="1600" dirty="0" err="1" smtClean="0"/>
              <a:t>łuchanie</a:t>
            </a:r>
            <a:r>
              <a:rPr lang="en-US" sz="1600" dirty="0" smtClean="0"/>
              <a:t> </a:t>
            </a:r>
            <a:r>
              <a:rPr lang="en-US" sz="1600" dirty="0"/>
              <a:t>muzyki na żywo- </a:t>
            </a:r>
            <a:r>
              <a:rPr lang="en-US" sz="1600" dirty="0" err="1"/>
              <a:t>ćwiczenia</a:t>
            </a:r>
            <a:r>
              <a:rPr lang="en-US" sz="1600" dirty="0"/>
              <a:t> </a:t>
            </a:r>
            <a:r>
              <a:rPr lang="en-US" sz="1600" dirty="0" err="1" smtClean="0"/>
              <a:t>fizyczne</a:t>
            </a:r>
            <a:r>
              <a:rPr lang="pl-PL" sz="1600" dirty="0" smtClean="0"/>
              <a:t> </a:t>
            </a:r>
            <a:r>
              <a:rPr lang="en-US" sz="1600" dirty="0" smtClean="0"/>
              <a:t>- </a:t>
            </a:r>
            <a:r>
              <a:rPr lang="en-US" sz="1600" dirty="0"/>
              <a:t>pójście na plażę- tworzenie sztuki- gra na instrumencie muzycznym- oglądanie wydarzeń sportowych- strzelanie z igły- prace ogrodnicze- prace przy samochodzie- odwiedzanie przyjaciół- pisanie e-maili do przyjaciela- dzwonienie do przyjaciela- czytanie dobrej książki- sprzątanie domu- osiągnięcie celu- pójście do restauracji- puszczanie latawców- wędrówka piesza- spacer- pisanie dziennika- pójście do miejsca kultu- udział w grupie teatralnej- pójście na zakupy- siedzenie na słońcu- pójście do muzeum- pójście do księgarni- robienie zakupów pójście na spacer - pisanie dziennika - pójście do kościoła - uczestnictwo w grupie teatralnej - zrobienie zakupów - siedzenie na słońcu - pójście na imprezę sąsiedzką - pójście do muzeum - pójście do księgarni - robienie zdjęć - medytacja - ćwiczenia relaksacyjne - gotowanie - spędzanie czasu z członkami rodziny - granie w gry karciane - ćwiczenia fizyczne</a:t>
            </a:r>
            <a:endParaRPr lang="el-GR" sz="1600" dirty="0"/>
          </a:p>
          <a:p>
            <a:endParaRPr lang="el-GR" dirty="0"/>
          </a:p>
        </p:txBody>
      </p:sp>
      <p:pic>
        <p:nvPicPr>
          <p:cNvPr id="4" name="Picture 1"/>
          <p:cNvPicPr>
            <a:picLocks noChangeAspect="1" noChangeArrowheads="1"/>
          </p:cNvPicPr>
          <p:nvPr/>
        </p:nvPicPr>
        <p:blipFill>
          <a:blip r:embed="rId2" cstate="print"/>
          <a:srcRect/>
          <a:stretch>
            <a:fillRect/>
          </a:stretch>
        </p:blipFill>
        <p:spPr bwMode="auto">
          <a:xfrm>
            <a:off x="827584" y="5661248"/>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084168" y="5661248"/>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779912" y="5661248"/>
            <a:ext cx="1584176" cy="792088"/>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sz="2400" b="1" dirty="0"/>
              <a:t>JAK OBNIŻYĆ NEGATYWNY NASTRÓJ POPRZEZ PRZYJEMNE ZAJĘCIA</a:t>
            </a:r>
            <a:endParaRPr lang="el-GR" sz="2400" dirty="0"/>
          </a:p>
        </p:txBody>
      </p:sp>
      <p:sp>
        <p:nvSpPr>
          <p:cNvPr id="3" name="2 - Θέση περιεχομένου"/>
          <p:cNvSpPr>
            <a:spLocks noGrp="1"/>
          </p:cNvSpPr>
          <p:nvPr>
            <p:ph idx="1"/>
          </p:nvPr>
        </p:nvSpPr>
        <p:spPr>
          <a:xfrm>
            <a:off x="827584" y="2060848"/>
            <a:ext cx="6345260" cy="3530600"/>
          </a:xfrm>
        </p:spPr>
        <p:txBody>
          <a:bodyPr>
            <a:normAutofit/>
          </a:bodyPr>
          <a:lstStyle/>
          <a:p>
            <a:pPr lvl="0"/>
            <a:endParaRPr lang="en-US" dirty="0"/>
          </a:p>
          <a:p>
            <a:pPr lvl="0"/>
            <a:r>
              <a:rPr lang="en-US" dirty="0"/>
              <a:t>Stwórz harmonogram, w którym wybierzesz co najmniej cztery z tych działań, tak abyś mógł je wykonywać co tydzień.  Zapisz dokładnie, kiedy będziesz je wykonywać.</a:t>
            </a:r>
          </a:p>
          <a:p>
            <a:pPr lvl="0"/>
            <a:r>
              <a:rPr lang="en-US" dirty="0"/>
              <a:t>Zwróć uwagę na bariery, które mogą pojawić się podczas wykonywania tych czynności i napisz, w jaki sposób je pokonasz.</a:t>
            </a:r>
            <a:endParaRPr lang="el-GR" dirty="0"/>
          </a:p>
          <a:p>
            <a:pPr lvl="0"/>
            <a:r>
              <a:rPr lang="en-US" dirty="0"/>
              <a:t>Po wykonaniu zadania zanotuj, czy czujesz się lepiej, zaraz po wykonaniu zadania i po całym tygodniu przyjemnych zajęć</a:t>
            </a:r>
            <a:endParaRPr lang="el-GR" dirty="0"/>
          </a:p>
          <a:p>
            <a:endParaRPr lang="el-GR" dirty="0"/>
          </a:p>
        </p:txBody>
      </p:sp>
      <p:pic>
        <p:nvPicPr>
          <p:cNvPr id="4" name="Picture 1"/>
          <p:cNvPicPr>
            <a:picLocks noChangeAspect="1" noChangeArrowheads="1"/>
          </p:cNvPicPr>
          <p:nvPr/>
        </p:nvPicPr>
        <p:blipFill>
          <a:blip r:embed="rId2" cstate="print"/>
          <a:srcRect/>
          <a:stretch>
            <a:fillRect/>
          </a:stretch>
        </p:blipFill>
        <p:spPr bwMode="auto">
          <a:xfrm>
            <a:off x="755576" y="5661248"/>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012160" y="5661248"/>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707904" y="5661248"/>
            <a:ext cx="1584176" cy="792088"/>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043608" y="836712"/>
            <a:ext cx="6343672" cy="709865"/>
          </a:xfrm>
        </p:spPr>
        <p:txBody>
          <a:bodyPr>
            <a:normAutofit fontScale="90000"/>
          </a:bodyPr>
          <a:lstStyle/>
          <a:p>
            <a:r>
              <a:rPr lang="en-US" dirty="0"/>
              <a:t>BĄDŹ DOBRY DLA SWOJEGO CIAŁA</a:t>
            </a:r>
            <a:endParaRPr lang="el-GR" dirty="0"/>
          </a:p>
        </p:txBody>
      </p:sp>
      <p:sp>
        <p:nvSpPr>
          <p:cNvPr id="3" name="2 - Θέση περιεχομένου"/>
          <p:cNvSpPr>
            <a:spLocks noGrp="1"/>
          </p:cNvSpPr>
          <p:nvPr>
            <p:ph idx="1"/>
          </p:nvPr>
        </p:nvSpPr>
        <p:spPr>
          <a:xfrm>
            <a:off x="827584" y="2060849"/>
            <a:ext cx="7560651" cy="4176464"/>
          </a:xfrm>
        </p:spPr>
        <p:txBody>
          <a:bodyPr>
            <a:normAutofit fontScale="92500" lnSpcReduction="20000"/>
          </a:bodyPr>
          <a:lstStyle/>
          <a:p>
            <a:pPr>
              <a:buNone/>
            </a:pPr>
            <a:r>
              <a:rPr lang="en-US" b="1" dirty="0"/>
              <a:t>Głębokie oddychanie</a:t>
            </a:r>
            <a:endParaRPr lang="en-GB" b="1" dirty="0"/>
          </a:p>
          <a:p>
            <a:pPr>
              <a:buNone/>
            </a:pPr>
            <a:r>
              <a:rPr lang="en-US" dirty="0">
                <a:hlinkClick r:id="rId3"/>
              </a:rPr>
              <a:t>https://www.youtube.com/watch?v=Wemm-i6XHr8</a:t>
            </a:r>
            <a:endParaRPr lang="el-GR" dirty="0"/>
          </a:p>
          <a:p>
            <a:pPr lvl="0"/>
            <a:r>
              <a:rPr lang="en-US" dirty="0"/>
              <a:t>Powoli, głęboko oddychaj</a:t>
            </a:r>
          </a:p>
          <a:p>
            <a:pPr lvl="0"/>
            <a:r>
              <a:rPr lang="en-US" dirty="0"/>
              <a:t>Oddychaj z przepony </a:t>
            </a:r>
            <a:endParaRPr lang="el-GR" dirty="0"/>
          </a:p>
          <a:p>
            <a:pPr lvl="0"/>
            <a:r>
              <a:rPr lang="en-US" dirty="0"/>
              <a:t>Zauważ skurcz brzucha i postaraj się utrzymać klatkę piersiową w </a:t>
            </a:r>
            <a:r>
              <a:rPr lang="en-GB" dirty="0"/>
              <a:t>stabilnej pozycji.</a:t>
            </a:r>
            <a:endParaRPr lang="el-GR" dirty="0"/>
          </a:p>
          <a:p>
            <a:pPr lvl="0"/>
            <a:r>
              <a:rPr lang="en-GB" dirty="0"/>
              <a:t>Zauważ napięcie w brzuchu i postaraj się utrzymać klatkę piersiową nieruchomo podczas wydechu. </a:t>
            </a:r>
            <a:endParaRPr lang="el-GR" dirty="0"/>
          </a:p>
          <a:p>
            <a:pPr lvl="0"/>
            <a:r>
              <a:rPr lang="en-GB" dirty="0"/>
              <a:t>Jeśli chcesz, policz 4 sekundy podczas wdechu, przytrzymaj je przez 4 sekundy, policz 6 sekund podczas wydechu i 2 sekundy przed ponownym rozpoczęciem.</a:t>
            </a:r>
            <a:endParaRPr lang="el-GR" dirty="0"/>
          </a:p>
          <a:p>
            <a:pPr lvl="0"/>
            <a:r>
              <a:rPr lang="en-GB" dirty="0"/>
              <a:t>Powtarzaj słowo "relaks" lub "spokój" podczas wydechu.</a:t>
            </a:r>
            <a:endParaRPr lang="el-GR" dirty="0"/>
          </a:p>
          <a:p>
            <a:pPr lvl="0"/>
            <a:r>
              <a:rPr lang="en-GB" dirty="0"/>
              <a:t>Powtarzaj przez 5 -10 sekund.</a:t>
            </a:r>
            <a:endParaRPr lang="el-GR" dirty="0"/>
          </a:p>
          <a:p>
            <a:pPr lvl="0"/>
            <a:r>
              <a:rPr lang="en-GB" dirty="0"/>
              <a:t>Im więcej będziesz ćwiczyć, tym łatwiej będzie ci się zrelaksować</a:t>
            </a:r>
            <a:endParaRPr lang="el-GR" dirty="0"/>
          </a:p>
        </p:txBody>
      </p:sp>
      <p:pic>
        <p:nvPicPr>
          <p:cNvPr id="4" name="Picture 1"/>
          <p:cNvPicPr>
            <a:picLocks noChangeAspect="1" noChangeArrowheads="1"/>
          </p:cNvPicPr>
          <p:nvPr/>
        </p:nvPicPr>
        <p:blipFill>
          <a:blip r:embed="rId4" cstate="print"/>
          <a:srcRect/>
          <a:stretch>
            <a:fillRect/>
          </a:stretch>
        </p:blipFill>
        <p:spPr bwMode="auto">
          <a:xfrm>
            <a:off x="755576" y="6237312"/>
            <a:ext cx="2232248" cy="619518"/>
          </a:xfrm>
          <a:prstGeom prst="rect">
            <a:avLst/>
          </a:prstGeom>
          <a:noFill/>
        </p:spPr>
      </p:pic>
      <p:pic>
        <p:nvPicPr>
          <p:cNvPr id="5" name="Picture 15"/>
          <p:cNvPicPr/>
          <p:nvPr/>
        </p:nvPicPr>
        <p:blipFill>
          <a:blip r:embed="rId5" cstate="print">
            <a:extLst>
              <a:ext uri="{28A0092B-C50C-407E-A947-70E740481C1C}">
                <a14:useLocalDpi xmlns:a14="http://schemas.microsoft.com/office/drawing/2010/main" val="0"/>
              </a:ext>
            </a:extLst>
          </a:blip>
          <a:stretch>
            <a:fillRect/>
          </a:stretch>
        </p:blipFill>
        <p:spPr>
          <a:xfrm>
            <a:off x="6012160" y="6237566"/>
            <a:ext cx="1115616" cy="620434"/>
          </a:xfrm>
          <a:prstGeom prst="rect">
            <a:avLst/>
          </a:prstGeom>
        </p:spPr>
      </p:pic>
      <p:pic>
        <p:nvPicPr>
          <p:cNvPr id="6" name="5 - Εικόνα" descr="include logo.jpg"/>
          <p:cNvPicPr>
            <a:picLocks noChangeAspect="1"/>
          </p:cNvPicPr>
          <p:nvPr/>
        </p:nvPicPr>
        <p:blipFill>
          <a:blip r:embed="rId6" cstate="print"/>
          <a:stretch>
            <a:fillRect/>
          </a:stretch>
        </p:blipFill>
        <p:spPr>
          <a:xfrm>
            <a:off x="3707904" y="6237566"/>
            <a:ext cx="1584176" cy="620434"/>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GB" b="1" dirty="0"/>
              <a:t>BĄDŹ DOBRY DLA SWOJEGO CIAŁA</a:t>
            </a:r>
            <a:endParaRPr lang="el-GR" b="1" dirty="0"/>
          </a:p>
        </p:txBody>
      </p:sp>
      <p:sp>
        <p:nvSpPr>
          <p:cNvPr id="3" name="2 - Θέση περιεχομένου"/>
          <p:cNvSpPr>
            <a:spLocks noGrp="1"/>
          </p:cNvSpPr>
          <p:nvPr>
            <p:ph idx="1"/>
          </p:nvPr>
        </p:nvSpPr>
        <p:spPr>
          <a:xfrm>
            <a:off x="755576" y="2132856"/>
            <a:ext cx="6345260" cy="3530600"/>
          </a:xfrm>
        </p:spPr>
        <p:txBody>
          <a:bodyPr>
            <a:normAutofit fontScale="92500" lnSpcReduction="20000"/>
          </a:bodyPr>
          <a:lstStyle/>
          <a:p>
            <a:pPr>
              <a:buNone/>
            </a:pPr>
            <a:r>
              <a:rPr lang="en-GB" b="1" dirty="0"/>
              <a:t>Idealne ćwiczenie</a:t>
            </a:r>
            <a:endParaRPr lang="en-US" b="1" dirty="0"/>
          </a:p>
          <a:p>
            <a:pPr lvl="0"/>
            <a:r>
              <a:rPr lang="en-GB" dirty="0"/>
              <a:t>aerobi</a:t>
            </a:r>
            <a:r>
              <a:rPr lang="el-GR" dirty="0"/>
              <a:t>k </a:t>
            </a:r>
          </a:p>
          <a:p>
            <a:pPr lvl="0"/>
            <a:r>
              <a:rPr lang="en-GB" dirty="0"/>
              <a:t>4-5 razy w tygodniu</a:t>
            </a:r>
            <a:endParaRPr lang="el-GR" dirty="0"/>
          </a:p>
          <a:p>
            <a:pPr lvl="0"/>
            <a:r>
              <a:rPr lang="en-GB" dirty="0"/>
              <a:t>20-30 minut jednorazowo</a:t>
            </a:r>
            <a:endParaRPr lang="en-US" dirty="0"/>
          </a:p>
          <a:p>
            <a:pPr>
              <a:buNone/>
            </a:pPr>
            <a:r>
              <a:rPr lang="en-GB" b="1" dirty="0"/>
              <a:t>Częste wymówki</a:t>
            </a:r>
            <a:endParaRPr lang="el-GR" dirty="0"/>
          </a:p>
          <a:p>
            <a:pPr lvl="0"/>
            <a:r>
              <a:rPr lang="en-GB" dirty="0"/>
              <a:t>Nie mam wystarczająco dużo czasu (lub nie chcę go znaleźć)</a:t>
            </a:r>
          </a:p>
          <a:p>
            <a:pPr lvl="0"/>
            <a:r>
              <a:rPr lang="en-GB" dirty="0"/>
              <a:t>Czuję się bardzo zmęczony (zacznij wcześniej w ciągu dnia, aby uniknąć zmęczenia)</a:t>
            </a:r>
            <a:endParaRPr lang="el-GR" dirty="0"/>
          </a:p>
          <a:p>
            <a:pPr lvl="0"/>
            <a:r>
              <a:rPr lang="en-GB" dirty="0"/>
              <a:t>Nie podoba mi się to (spróbuj czegoś innego)</a:t>
            </a:r>
            <a:endParaRPr lang="el-GR" dirty="0"/>
          </a:p>
          <a:p>
            <a:pPr lvl="0"/>
            <a:r>
              <a:rPr lang="en-GB" dirty="0"/>
              <a:t>To nie jest wygodne (spróbuj czegoś innego)</a:t>
            </a:r>
            <a:endParaRPr lang="el-GR" dirty="0"/>
          </a:p>
          <a:p>
            <a:pPr lvl="0"/>
            <a:endParaRPr lang="el-GR" dirty="0"/>
          </a:p>
          <a:p>
            <a:pPr>
              <a:buNone/>
            </a:pPr>
            <a:endParaRPr lang="el-GR" dirty="0"/>
          </a:p>
          <a:p>
            <a:endParaRPr lang="el-GR" dirty="0"/>
          </a:p>
        </p:txBody>
      </p:sp>
      <p:pic>
        <p:nvPicPr>
          <p:cNvPr id="4" name="Picture 1"/>
          <p:cNvPicPr>
            <a:picLocks noChangeAspect="1" noChangeArrowheads="1"/>
          </p:cNvPicPr>
          <p:nvPr/>
        </p:nvPicPr>
        <p:blipFill>
          <a:blip r:embed="rId2" cstate="print"/>
          <a:srcRect/>
          <a:stretch>
            <a:fillRect/>
          </a:stretch>
        </p:blipFill>
        <p:spPr bwMode="auto">
          <a:xfrm>
            <a:off x="611560" y="5805264"/>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5868144" y="5805264"/>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563888" y="5805264"/>
            <a:ext cx="1584176" cy="792088"/>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82394" y="1340768"/>
            <a:ext cx="6912768" cy="2550877"/>
          </a:xfrm>
        </p:spPr>
        <p:txBody>
          <a:bodyPr>
            <a:normAutofit fontScale="90000"/>
          </a:bodyPr>
          <a:lstStyle/>
          <a:p>
            <a:pPr algn="r">
              <a:lnSpc>
                <a:spcPct val="150000"/>
              </a:lnSpc>
              <a:spcAft>
                <a:spcPts val="800"/>
              </a:spcAft>
            </a:pPr>
            <a:r>
              <a:rPr lang="en-US" sz="3100" b="1" dirty="0" smtClean="0">
                <a:solidFill>
                  <a:schemeClr val="tx2">
                    <a:lumMod val="40000"/>
                    <a:lumOff val="60000"/>
                  </a:schemeClr>
                </a:solidFill>
                <a:latin typeface="Calibri Light" panose="020F0302020204030204" pitchFamily="34" charset="0"/>
                <a:ea typeface="Times New Roman" panose="02020603050405020304" pitchFamily="18" charset="0"/>
                <a:cs typeface="Times New Roman" panose="02020603050405020304" pitchFamily="18" charset="0"/>
              </a:rPr>
              <a:t>Jednostka edukacyjna 2</a:t>
            </a:r>
            <a:r>
              <a:rPr lang="en-US" sz="3600" b="1" dirty="0" smtClean="0">
                <a:solidFill>
                  <a:schemeClr val="tx2">
                    <a:lumMod val="40000"/>
                    <a:lumOff val="60000"/>
                  </a:schemeClr>
                </a:solidFill>
                <a:latin typeface="Calibri Light" panose="020F0302020204030204" pitchFamily="34" charset="0"/>
                <a:ea typeface="Times New Roman" panose="02020603050405020304" pitchFamily="18" charset="0"/>
                <a:cs typeface="Times New Roman" panose="02020603050405020304" pitchFamily="18" charset="0"/>
              </a:rPr>
              <a:t/>
            </a:r>
            <a:br>
              <a:rPr lang="en-US" sz="3600" b="1" dirty="0" smtClean="0">
                <a:solidFill>
                  <a:schemeClr val="tx2">
                    <a:lumMod val="40000"/>
                    <a:lumOff val="60000"/>
                  </a:schemeClr>
                </a:solidFill>
                <a:latin typeface="Calibri Light" panose="020F0302020204030204" pitchFamily="34" charset="0"/>
                <a:ea typeface="Times New Roman" panose="02020603050405020304" pitchFamily="18" charset="0"/>
                <a:cs typeface="Times New Roman" panose="02020603050405020304" pitchFamily="18" charset="0"/>
              </a:rPr>
            </a:br>
            <a:r>
              <a:rPr lang="en-US" sz="4900" b="1" dirty="0" smtClean="0">
                <a:solidFill>
                  <a:schemeClr val="tx2">
                    <a:lumMod val="40000"/>
                    <a:lumOff val="60000"/>
                  </a:schemeClr>
                </a:solidFill>
                <a:latin typeface="Calibri Light" panose="020F0302020204030204" pitchFamily="34" charset="0"/>
                <a:ea typeface="Times New Roman" panose="02020603050405020304" pitchFamily="18" charset="0"/>
                <a:cs typeface="Times New Roman" panose="02020603050405020304" pitchFamily="18" charset="0"/>
              </a:rPr>
              <a:t>Opieka nad sobą </a:t>
            </a:r>
            <a:r>
              <a:rPr lang="en-US" sz="4900" b="1" dirty="0">
                <a:solidFill>
                  <a:schemeClr val="tx2">
                    <a:lumMod val="40000"/>
                    <a:lumOff val="60000"/>
                  </a:schemeClr>
                </a:solidFill>
                <a:latin typeface="Calibri Light" panose="020F0302020204030204" pitchFamily="34" charset="0"/>
                <a:ea typeface="Times New Roman" panose="02020603050405020304" pitchFamily="18" charset="0"/>
                <a:cs typeface="Times New Roman" panose="02020603050405020304" pitchFamily="18" charset="0"/>
              </a:rPr>
              <a:t>i strategie rodzinne</a:t>
            </a:r>
            <a:r>
              <a:rPr lang="el-GR" sz="3600" dirty="0">
                <a:solidFill>
                  <a:schemeClr val="tx2">
                    <a:lumMod val="40000"/>
                    <a:lumOff val="60000"/>
                  </a:schemeClr>
                </a:solidFill>
                <a:latin typeface="Calibri" panose="020F0502020204030204" pitchFamily="34" charset="0"/>
                <a:ea typeface="Calibri" panose="020F0502020204030204" pitchFamily="34" charset="0"/>
                <a:cs typeface="Times New Roman" panose="02020603050405020304" pitchFamily="18" charset="0"/>
              </a:rPr>
              <a:t/>
            </a:r>
            <a:br>
              <a:rPr lang="el-GR" sz="3600" dirty="0">
                <a:solidFill>
                  <a:schemeClr val="tx2">
                    <a:lumMod val="40000"/>
                    <a:lumOff val="60000"/>
                  </a:schemeClr>
                </a:solidFill>
                <a:latin typeface="Calibri" panose="020F0502020204030204" pitchFamily="34" charset="0"/>
                <a:ea typeface="Calibri" panose="020F0502020204030204" pitchFamily="34" charset="0"/>
                <a:cs typeface="Times New Roman" panose="02020603050405020304" pitchFamily="18" charset="0"/>
              </a:rPr>
            </a:br>
            <a:endParaRPr lang="el-GR" sz="3600" dirty="0">
              <a:solidFill>
                <a:schemeClr val="tx2">
                  <a:lumMod val="40000"/>
                  <a:lumOff val="60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2 - Υπότιτλος"/>
          <p:cNvSpPr>
            <a:spLocks noGrp="1"/>
          </p:cNvSpPr>
          <p:nvPr>
            <p:ph type="subTitle" idx="1"/>
          </p:nvPr>
        </p:nvSpPr>
        <p:spPr>
          <a:xfrm>
            <a:off x="0" y="3140968"/>
            <a:ext cx="8062912" cy="2376264"/>
          </a:xfrm>
        </p:spPr>
        <p:txBody>
          <a:bodyPr>
            <a:noAutofit/>
          </a:bodyPr>
          <a:lstStyle/>
          <a:p>
            <a:pPr algn="r"/>
            <a:r>
              <a:rPr lang="en-US" sz="2000" b="1" dirty="0" smtClean="0"/>
              <a:t>ALTA </a:t>
            </a:r>
            <a:r>
              <a:rPr lang="en-US" sz="2000" b="1" dirty="0"/>
              <a:t>PANERA, PSYCHOLOG - </a:t>
            </a:r>
            <a:r>
              <a:rPr lang="en-US" sz="2000" b="1" dirty="0" smtClean="0"/>
              <a:t>PSYCHOTERAPEUTA </a:t>
            </a:r>
          </a:p>
          <a:p>
            <a:pPr algn="r"/>
            <a:r>
              <a:rPr lang="en-US" sz="2000" b="1" cap="none" dirty="0" smtClean="0"/>
              <a:t>EliSe </a:t>
            </a:r>
            <a:r>
              <a:rPr lang="en-US" sz="2000" b="1" dirty="0" smtClean="0"/>
              <a:t>Erasmus+ Team Science member</a:t>
            </a:r>
          </a:p>
          <a:p>
            <a:pPr algn="r"/>
            <a:r>
              <a:rPr lang="en-US" sz="2000" b="1" dirty="0" smtClean="0"/>
              <a:t>Włącz </a:t>
            </a:r>
          </a:p>
          <a:p>
            <a:pPr algn="r"/>
            <a:r>
              <a:rPr lang="en-US" sz="2000" b="1" dirty="0" smtClean="0"/>
              <a:t>Saloniki Grecja  </a:t>
            </a:r>
            <a:endParaRPr lang="el-GR" sz="2000" b="1" dirty="0"/>
          </a:p>
          <a:p>
            <a:pPr algn="ctr"/>
            <a:endParaRPr lang="el-GR" sz="2000" dirty="0"/>
          </a:p>
          <a:p>
            <a:endParaRPr lang="el-GR" sz="2000" dirty="0"/>
          </a:p>
        </p:txBody>
      </p:sp>
      <p:pic>
        <p:nvPicPr>
          <p:cNvPr id="7" name="Picture 1"/>
          <p:cNvPicPr>
            <a:picLocks noChangeAspect="1" noChangeArrowheads="1"/>
          </p:cNvPicPr>
          <p:nvPr/>
        </p:nvPicPr>
        <p:blipFill>
          <a:blip r:embed="rId3" cstate="print"/>
          <a:srcRect/>
          <a:stretch>
            <a:fillRect/>
          </a:stretch>
        </p:blipFill>
        <p:spPr bwMode="auto">
          <a:xfrm>
            <a:off x="1187624" y="5301208"/>
            <a:ext cx="2232248" cy="950994"/>
          </a:xfrm>
          <a:prstGeom prst="rect">
            <a:avLst/>
          </a:prstGeom>
          <a:noFill/>
        </p:spPr>
      </p:pic>
      <p:pic>
        <p:nvPicPr>
          <p:cNvPr id="8" name="Picture 15"/>
          <p:cNvPicPr/>
          <p:nvPr/>
        </p:nvPicPr>
        <p:blipFill>
          <a:blip r:embed="rId4" cstate="print">
            <a:extLst>
              <a:ext uri="{28A0092B-C50C-407E-A947-70E740481C1C}">
                <a14:useLocalDpi xmlns:a14="http://schemas.microsoft.com/office/drawing/2010/main" val="0"/>
              </a:ext>
            </a:extLst>
          </a:blip>
          <a:stretch>
            <a:fillRect/>
          </a:stretch>
        </p:blipFill>
        <p:spPr>
          <a:xfrm>
            <a:off x="6444208" y="5301208"/>
            <a:ext cx="1224136" cy="936104"/>
          </a:xfrm>
          <a:prstGeom prst="rect">
            <a:avLst/>
          </a:prstGeom>
        </p:spPr>
      </p:pic>
      <p:pic>
        <p:nvPicPr>
          <p:cNvPr id="9" name="8 - Εικόνα" descr="include logo.jpg"/>
          <p:cNvPicPr>
            <a:picLocks noChangeAspect="1"/>
          </p:cNvPicPr>
          <p:nvPr/>
        </p:nvPicPr>
        <p:blipFill>
          <a:blip r:embed="rId5" cstate="print"/>
          <a:stretch>
            <a:fillRect/>
          </a:stretch>
        </p:blipFill>
        <p:spPr>
          <a:xfrm>
            <a:off x="3923928" y="5301208"/>
            <a:ext cx="1845045" cy="936104"/>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GB" sz="4000" dirty="0"/>
              <a:t>BĄDŹ DOBRY DLA SWOJEGO CIAŁA</a:t>
            </a:r>
            <a:endParaRPr lang="el-GR" dirty="0"/>
          </a:p>
        </p:txBody>
      </p:sp>
      <p:sp>
        <p:nvSpPr>
          <p:cNvPr id="3" name="2 - Θέση περιεχομένου"/>
          <p:cNvSpPr>
            <a:spLocks noGrp="1"/>
          </p:cNvSpPr>
          <p:nvPr>
            <p:ph idx="1"/>
          </p:nvPr>
        </p:nvSpPr>
        <p:spPr>
          <a:xfrm>
            <a:off x="827584" y="1988840"/>
            <a:ext cx="7427168" cy="4032448"/>
          </a:xfrm>
        </p:spPr>
        <p:txBody>
          <a:bodyPr>
            <a:normAutofit fontScale="40000" lnSpcReduction="20000"/>
          </a:bodyPr>
          <a:lstStyle/>
          <a:p>
            <a:pPr>
              <a:buNone/>
            </a:pPr>
            <a:r>
              <a:rPr lang="en-GB" sz="3200" b="1" dirty="0"/>
              <a:t>Odżywianie</a:t>
            </a:r>
            <a:endParaRPr lang="el-GR" sz="3200" dirty="0"/>
          </a:p>
          <a:p>
            <a:pPr lvl="0"/>
            <a:r>
              <a:rPr lang="en-GB" sz="3200" dirty="0"/>
              <a:t>Poniższe informacje nie są pomocne:</a:t>
            </a:r>
            <a:endParaRPr lang="el-GR" sz="3200" dirty="0"/>
          </a:p>
          <a:p>
            <a:pPr lvl="1"/>
            <a:r>
              <a:rPr lang="en-GB" sz="2800" dirty="0"/>
              <a:t>Środki pobudzające: kofeina (kawa, cola, kakao - maksymalnie 1 kawa lub 2 cola dziennie), nikotyna</a:t>
            </a:r>
          </a:p>
          <a:p>
            <a:pPr lvl="1"/>
            <a:r>
              <a:rPr lang="en-GB" sz="2800" dirty="0"/>
              <a:t>Sól: obniża poziom potasu, podnosi ciśnienie krwi</a:t>
            </a:r>
            <a:endParaRPr lang="el-GR" sz="2800" dirty="0"/>
          </a:p>
          <a:p>
            <a:pPr lvl="1"/>
            <a:r>
              <a:rPr lang="en-GB" sz="2800" dirty="0"/>
              <a:t>środki konserwujące</a:t>
            </a:r>
            <a:endParaRPr lang="el-GR" sz="2800" dirty="0"/>
          </a:p>
          <a:p>
            <a:pPr lvl="1"/>
            <a:r>
              <a:rPr lang="en-GB" sz="2800" dirty="0"/>
              <a:t>Hormony w mięsie - zmniejsz spożycie czerwonego mięsa, wieprzowiny i drobiu - jedz ryby i warzywa.</a:t>
            </a:r>
            <a:endParaRPr lang="el-GR" sz="2800" dirty="0"/>
          </a:p>
          <a:p>
            <a:pPr lvl="0"/>
            <a:r>
              <a:rPr lang="en-GB" sz="3200" dirty="0"/>
              <a:t>Stresujące nawyki żywieniowe - zbyt szybkie jedzenie, duże porcje lub jedzenie na stojąco</a:t>
            </a:r>
          </a:p>
          <a:p>
            <a:pPr lvl="0"/>
            <a:r>
              <a:rPr lang="en-GB" sz="3200" dirty="0"/>
              <a:t>Unikaj cukru, sprawdź, czy nie masz alergii pokarmowych</a:t>
            </a:r>
            <a:endParaRPr lang="el-GR" sz="3200" dirty="0"/>
          </a:p>
          <a:p>
            <a:pPr lvl="0"/>
            <a:r>
              <a:rPr lang="en-GB" sz="3200" dirty="0"/>
              <a:t>Pij 6-8 szklanek wody dziennie</a:t>
            </a:r>
            <a:endParaRPr lang="el-GR" sz="3200" dirty="0"/>
          </a:p>
          <a:p>
            <a:pPr lvl="0"/>
            <a:r>
              <a:rPr lang="en-GB" sz="3200" dirty="0"/>
              <a:t>Włączenie do codziennych posiłków jednego świeżego (nie z puszki lub mrożonego) warzywa </a:t>
            </a:r>
          </a:p>
          <a:p>
            <a:r>
              <a:rPr lang="en-GB" sz="3200" dirty="0"/>
              <a:t>Suplementy</a:t>
            </a:r>
            <a:r>
              <a:rPr lang="el-GR" sz="3200" dirty="0"/>
              <a:t>:</a:t>
            </a:r>
            <a:r>
              <a:rPr lang="en-GB" sz="3200" dirty="0"/>
              <a:t> Witamina B kompleks (50-100mg) Witamina C kompleks (1000mg) z posiłkami</a:t>
            </a:r>
            <a:endParaRPr lang="el-GR" dirty="0"/>
          </a:p>
        </p:txBody>
      </p:sp>
      <p:pic>
        <p:nvPicPr>
          <p:cNvPr id="4" name="Picture 1"/>
          <p:cNvPicPr>
            <a:picLocks noChangeAspect="1" noChangeArrowheads="1"/>
          </p:cNvPicPr>
          <p:nvPr/>
        </p:nvPicPr>
        <p:blipFill>
          <a:blip r:embed="rId2" cstate="print"/>
          <a:srcRect/>
          <a:stretch>
            <a:fillRect/>
          </a:stretch>
        </p:blipFill>
        <p:spPr bwMode="auto">
          <a:xfrm>
            <a:off x="755576" y="5877272"/>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012160" y="5877272"/>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707904" y="5877272"/>
            <a:ext cx="1584176" cy="792088"/>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dirty="0"/>
              <a:t>BĄDŹ DOBRY DLA SWOJEGO CIAŁA</a:t>
            </a:r>
            <a:endParaRPr lang="el-GR" dirty="0"/>
          </a:p>
        </p:txBody>
      </p:sp>
      <p:sp>
        <p:nvSpPr>
          <p:cNvPr id="3" name="2 - Θέση περιεχομένου"/>
          <p:cNvSpPr>
            <a:spLocks noGrp="1"/>
          </p:cNvSpPr>
          <p:nvPr>
            <p:ph idx="1"/>
          </p:nvPr>
        </p:nvSpPr>
        <p:spPr>
          <a:xfrm>
            <a:off x="827584" y="2276872"/>
            <a:ext cx="7056784" cy="3530600"/>
          </a:xfrm>
        </p:spPr>
        <p:txBody>
          <a:bodyPr>
            <a:normAutofit/>
          </a:bodyPr>
          <a:lstStyle/>
          <a:p>
            <a:pPr>
              <a:buNone/>
            </a:pPr>
            <a:r>
              <a:rPr lang="en-US" b="1" dirty="0"/>
              <a:t>Regularna, codzienna medytacja </a:t>
            </a:r>
          </a:p>
          <a:p>
            <a:pPr>
              <a:buNone/>
            </a:pPr>
            <a:r>
              <a:rPr lang="en-US" dirty="0"/>
              <a:t>Korzyści: obniżenie tętna, obniżenie ciśnienia krwi, obniżenie napięcia, obniżenie poziomu myślenia analitycznego</a:t>
            </a:r>
            <a:endParaRPr lang="el-GR" dirty="0"/>
          </a:p>
          <a:p>
            <a:pPr lvl="0"/>
            <a:r>
              <a:rPr lang="en-US" dirty="0"/>
              <a:t>Co należy robić: regularnie wykonywać ćwiczenia głębokiej medytacji przez 20-30 minut dziennie.</a:t>
            </a:r>
          </a:p>
          <a:p>
            <a:pPr lvl="0"/>
            <a:r>
              <a:rPr lang="en-US" dirty="0"/>
              <a:t>Będzie to miało wpływ na resztę dnia, a w rezultacie: zmniejszy niepokój, zapobiegnie stresowi, zwiększy poziom energii, poprawi koncentrację i pamięć, zmniejszy bezsenność i zmęczenie, zapobiegnie bólom głowy i mięśni, zwiększy poczucie własnej wartości.</a:t>
            </a:r>
            <a:endParaRPr lang="el-GR" dirty="0"/>
          </a:p>
        </p:txBody>
      </p:sp>
      <p:pic>
        <p:nvPicPr>
          <p:cNvPr id="4" name="Picture 1"/>
          <p:cNvPicPr>
            <a:picLocks noChangeAspect="1" noChangeArrowheads="1"/>
          </p:cNvPicPr>
          <p:nvPr/>
        </p:nvPicPr>
        <p:blipFill>
          <a:blip r:embed="rId3" cstate="print"/>
          <a:srcRect/>
          <a:stretch>
            <a:fillRect/>
          </a:stretch>
        </p:blipFill>
        <p:spPr bwMode="auto">
          <a:xfrm>
            <a:off x="899592" y="6065912"/>
            <a:ext cx="2232248" cy="790918"/>
          </a:xfrm>
          <a:prstGeom prst="rect">
            <a:avLst/>
          </a:prstGeom>
          <a:noFill/>
        </p:spPr>
      </p:pic>
      <p:pic>
        <p:nvPicPr>
          <p:cNvPr id="5" name="Picture 15"/>
          <p:cNvPicPr/>
          <p:nvPr/>
        </p:nvPicPr>
        <p:blipFill>
          <a:blip r:embed="rId4" cstate="print">
            <a:extLst>
              <a:ext uri="{28A0092B-C50C-407E-A947-70E740481C1C}">
                <a14:useLocalDpi xmlns:a14="http://schemas.microsoft.com/office/drawing/2010/main" val="0"/>
              </a:ext>
            </a:extLst>
          </a:blip>
          <a:stretch>
            <a:fillRect/>
          </a:stretch>
        </p:blipFill>
        <p:spPr>
          <a:xfrm>
            <a:off x="6156176" y="6065912"/>
            <a:ext cx="1115616" cy="792088"/>
          </a:xfrm>
          <a:prstGeom prst="rect">
            <a:avLst/>
          </a:prstGeom>
        </p:spPr>
      </p:pic>
      <p:pic>
        <p:nvPicPr>
          <p:cNvPr id="6" name="5 - Εικόνα" descr="include logo.jpg"/>
          <p:cNvPicPr>
            <a:picLocks noChangeAspect="1"/>
          </p:cNvPicPr>
          <p:nvPr/>
        </p:nvPicPr>
        <p:blipFill>
          <a:blip r:embed="rId5" cstate="print"/>
          <a:stretch>
            <a:fillRect/>
          </a:stretch>
        </p:blipFill>
        <p:spPr>
          <a:xfrm>
            <a:off x="3851920" y="6065912"/>
            <a:ext cx="1584176" cy="792088"/>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sz="3600" b="1" dirty="0"/>
              <a:t>BĄDŹ DOBRY DLA SWOJEGO CIAŁA</a:t>
            </a:r>
            <a:endParaRPr lang="el-GR" sz="3600" dirty="0"/>
          </a:p>
        </p:txBody>
      </p:sp>
      <p:sp>
        <p:nvSpPr>
          <p:cNvPr id="3" name="2 - Θέση περιεχομένου"/>
          <p:cNvSpPr>
            <a:spLocks noGrp="1"/>
          </p:cNvSpPr>
          <p:nvPr>
            <p:ph idx="1"/>
          </p:nvPr>
        </p:nvSpPr>
        <p:spPr>
          <a:xfrm>
            <a:off x="683568" y="2204864"/>
            <a:ext cx="7704667" cy="3786336"/>
          </a:xfrm>
        </p:spPr>
        <p:txBody>
          <a:bodyPr>
            <a:normAutofit fontScale="85000" lnSpcReduction="10000"/>
          </a:bodyPr>
          <a:lstStyle/>
          <a:p>
            <a:pPr>
              <a:buNone/>
            </a:pPr>
            <a:r>
              <a:rPr lang="en-US" b="1" dirty="0"/>
              <a:t>Progresywna relaksacja mięśni</a:t>
            </a:r>
            <a:endParaRPr lang="en-GB" b="1" dirty="0"/>
          </a:p>
          <a:p>
            <a:pPr>
              <a:buNone/>
            </a:pPr>
            <a:r>
              <a:rPr lang="en-US" dirty="0">
                <a:hlinkClick r:id="rId3"/>
              </a:rPr>
              <a:t>https://www.youtube.com/watch?v=p54jmkW0RN0</a:t>
            </a:r>
            <a:endParaRPr lang="en-US" dirty="0"/>
          </a:p>
          <a:p>
            <a:pPr>
              <a:buNone/>
            </a:pPr>
            <a:endParaRPr lang="el-GR" dirty="0"/>
          </a:p>
          <a:p>
            <a:pPr lvl="0"/>
            <a:r>
              <a:rPr lang="en-US" dirty="0"/>
              <a:t>Napinaj i rozluźniaj każdą grupę mięśniową swojego ciała.  Najpierw napnij daną grupę mięśniową na 5 sekund.  Następnie rozluźnij je i zauważ różnicę. </a:t>
            </a:r>
            <a:endParaRPr lang="el-GR" dirty="0"/>
          </a:p>
          <a:p>
            <a:pPr lvl="0"/>
            <a:r>
              <a:rPr lang="en-US" dirty="0"/>
              <a:t>Zacznij od palców stóp i przesuwaj się w górę lub od głowy i przesuwaj się w dół.</a:t>
            </a:r>
            <a:endParaRPr lang="el-GR" dirty="0"/>
          </a:p>
          <a:p>
            <a:pPr lvl="0"/>
            <a:r>
              <a:rPr lang="en-US" dirty="0"/>
              <a:t>Zwykle grupy mięśni obejmują: palce u stóp, kostki, łydki, uda, pośladki, brzuch, ramiona, dłonie, palce, twarz</a:t>
            </a:r>
          </a:p>
          <a:p>
            <a:pPr lvl="0"/>
            <a:r>
              <a:rPr lang="en-US" dirty="0"/>
              <a:t>Kiedy skończysz, zauważ, że jesteś zrelaksowany</a:t>
            </a:r>
          </a:p>
          <a:p>
            <a:pPr lvl="0"/>
            <a:r>
              <a:rPr lang="en-US" dirty="0"/>
              <a:t>Wykonaj proces dwa razy z rzędu</a:t>
            </a:r>
          </a:p>
          <a:p>
            <a:pPr lvl="0"/>
            <a:r>
              <a:rPr lang="en-US" dirty="0"/>
              <a:t>Zastanów się, w których obszarach mógłbyś działać, gdyby ludzie Cię nie zauważali</a:t>
            </a:r>
            <a:endParaRPr lang="el-GR" dirty="0"/>
          </a:p>
          <a:p>
            <a:endParaRPr lang="el-GR" dirty="0"/>
          </a:p>
        </p:txBody>
      </p:sp>
      <p:pic>
        <p:nvPicPr>
          <p:cNvPr id="4" name="Picture 1"/>
          <p:cNvPicPr>
            <a:picLocks noChangeAspect="1" noChangeArrowheads="1"/>
          </p:cNvPicPr>
          <p:nvPr/>
        </p:nvPicPr>
        <p:blipFill>
          <a:blip r:embed="rId4" cstate="print"/>
          <a:srcRect/>
          <a:stretch>
            <a:fillRect/>
          </a:stretch>
        </p:blipFill>
        <p:spPr bwMode="auto">
          <a:xfrm>
            <a:off x="755576" y="6065912"/>
            <a:ext cx="2232248" cy="790918"/>
          </a:xfrm>
          <a:prstGeom prst="rect">
            <a:avLst/>
          </a:prstGeom>
          <a:noFill/>
        </p:spPr>
      </p:pic>
      <p:pic>
        <p:nvPicPr>
          <p:cNvPr id="5" name="Picture 15"/>
          <p:cNvPicPr/>
          <p:nvPr/>
        </p:nvPicPr>
        <p:blipFill>
          <a:blip r:embed="rId5" cstate="print">
            <a:extLst>
              <a:ext uri="{28A0092B-C50C-407E-A947-70E740481C1C}">
                <a14:useLocalDpi xmlns:a14="http://schemas.microsoft.com/office/drawing/2010/main" val="0"/>
              </a:ext>
            </a:extLst>
          </a:blip>
          <a:stretch>
            <a:fillRect/>
          </a:stretch>
        </p:blipFill>
        <p:spPr>
          <a:xfrm>
            <a:off x="6012160" y="6065912"/>
            <a:ext cx="1115616" cy="792088"/>
          </a:xfrm>
          <a:prstGeom prst="rect">
            <a:avLst/>
          </a:prstGeom>
        </p:spPr>
      </p:pic>
      <p:pic>
        <p:nvPicPr>
          <p:cNvPr id="6" name="5 - Εικόνα" descr="include logo.jpg"/>
          <p:cNvPicPr>
            <a:picLocks noChangeAspect="1"/>
          </p:cNvPicPr>
          <p:nvPr/>
        </p:nvPicPr>
        <p:blipFill>
          <a:blip r:embed="rId6" cstate="print"/>
          <a:stretch>
            <a:fillRect/>
          </a:stretch>
        </p:blipFill>
        <p:spPr>
          <a:xfrm>
            <a:off x="3707904" y="6065912"/>
            <a:ext cx="1584176" cy="792088"/>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dirty="0"/>
              <a:t>BĄDŹ DOBRY DLA SWOJEGO CIAŁA</a:t>
            </a:r>
            <a:endParaRPr lang="el-GR" dirty="0"/>
          </a:p>
        </p:txBody>
      </p:sp>
      <p:sp>
        <p:nvSpPr>
          <p:cNvPr id="3" name="2 - Θέση περιεχομένου"/>
          <p:cNvSpPr>
            <a:spLocks noGrp="1"/>
          </p:cNvSpPr>
          <p:nvPr>
            <p:ph idx="1"/>
          </p:nvPr>
        </p:nvSpPr>
        <p:spPr>
          <a:xfrm>
            <a:off x="1115616" y="2204864"/>
            <a:ext cx="7488643" cy="3744416"/>
          </a:xfrm>
        </p:spPr>
        <p:txBody>
          <a:bodyPr>
            <a:normAutofit fontScale="70000" lnSpcReduction="20000"/>
          </a:bodyPr>
          <a:lstStyle/>
          <a:p>
            <a:pPr>
              <a:buNone/>
            </a:pPr>
            <a:r>
              <a:rPr lang="en-US" b="1" dirty="0"/>
              <a:t>Wspólne przeszkody</a:t>
            </a:r>
            <a:endParaRPr lang="el-GR" dirty="0"/>
          </a:p>
          <a:p>
            <a:pPr lvl="0"/>
            <a:r>
              <a:rPr lang="en-US" dirty="0"/>
              <a:t>Nie mam czasu (więc co jest priorytetem?)</a:t>
            </a:r>
          </a:p>
          <a:p>
            <a:pPr lvl="0"/>
            <a:r>
              <a:rPr lang="en-US" dirty="0"/>
              <a:t>Nie mam przestrzeni, w której mógłbym się zrelaksować (więc stwórz ją)</a:t>
            </a:r>
          </a:p>
          <a:p>
            <a:pPr lvl="0"/>
            <a:r>
              <a:rPr lang="en-US" dirty="0"/>
              <a:t>Te ćwiczenia są za wolne (wtedy idziesz za szybko)</a:t>
            </a:r>
          </a:p>
          <a:p>
            <a:pPr lvl="0"/>
            <a:r>
              <a:rPr lang="en-US" dirty="0"/>
              <a:t>Czuję się bardziej zestresowany, kiedy się odprężam (zastosuj krótszą relaksację lub progresywną relaksację mięśni) </a:t>
            </a:r>
            <a:endParaRPr lang="el-GR" dirty="0"/>
          </a:p>
          <a:p>
            <a:pPr>
              <a:buNone/>
            </a:pPr>
            <a:r>
              <a:rPr lang="en-US" b="1" dirty="0"/>
              <a:t>Czas przestoju i zarządzanie czasem</a:t>
            </a:r>
          </a:p>
          <a:p>
            <a:pPr lvl="0"/>
            <a:r>
              <a:rPr lang="en-US" dirty="0"/>
              <a:t>Czas na relaks lub czas wolny: co najmniej 1 godzina dziennie, 1 dzień w tygodniu, I tydzień co 4 miesiące</a:t>
            </a:r>
            <a:endParaRPr lang="el-GR" dirty="0"/>
          </a:p>
          <a:p>
            <a:pPr lvl="0"/>
            <a:r>
              <a:rPr lang="en-US" dirty="0"/>
              <a:t>Czas relaksu, czas wolny, czas relacji</a:t>
            </a:r>
          </a:p>
          <a:p>
            <a:pPr lvl="0"/>
            <a:r>
              <a:rPr lang="en-US" dirty="0"/>
              <a:t>Ustal priorytety</a:t>
            </a:r>
          </a:p>
          <a:p>
            <a:pPr lvl="0"/>
            <a:r>
              <a:rPr lang="en-US" dirty="0"/>
              <a:t>Delegat</a:t>
            </a:r>
          </a:p>
          <a:p>
            <a:pPr lvl="0"/>
            <a:r>
              <a:rPr lang="en-US" dirty="0"/>
              <a:t>Przeznaczenie dodatkowego czasu</a:t>
            </a:r>
          </a:p>
          <a:p>
            <a:pPr lvl="0"/>
            <a:r>
              <a:rPr lang="en-US" dirty="0"/>
              <a:t>Przezwyciężanie prokrastynacji</a:t>
            </a:r>
            <a:endParaRPr lang="el-GR" dirty="0"/>
          </a:p>
          <a:p>
            <a:pPr lvl="0"/>
            <a:endParaRPr lang="el-GR" dirty="0"/>
          </a:p>
          <a:p>
            <a:endParaRPr lang="el-GR" dirty="0"/>
          </a:p>
        </p:txBody>
      </p:sp>
      <p:pic>
        <p:nvPicPr>
          <p:cNvPr id="4" name="Picture 1"/>
          <p:cNvPicPr>
            <a:picLocks noChangeAspect="1" noChangeArrowheads="1"/>
          </p:cNvPicPr>
          <p:nvPr/>
        </p:nvPicPr>
        <p:blipFill>
          <a:blip r:embed="rId2" cstate="print"/>
          <a:srcRect/>
          <a:stretch>
            <a:fillRect/>
          </a:stretch>
        </p:blipFill>
        <p:spPr bwMode="auto">
          <a:xfrm>
            <a:off x="1187624" y="6065912"/>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444208" y="6065912"/>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4139952" y="6065912"/>
            <a:ext cx="1584176" cy="792088"/>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Zniekształcenia poznawcze</a:t>
            </a:r>
          </a:p>
        </p:txBody>
      </p:sp>
      <p:sp>
        <p:nvSpPr>
          <p:cNvPr id="3" name="Θέση περιεχομένου 2"/>
          <p:cNvSpPr>
            <a:spLocks noGrp="1"/>
          </p:cNvSpPr>
          <p:nvPr>
            <p:ph idx="1"/>
          </p:nvPr>
        </p:nvSpPr>
        <p:spPr/>
        <p:txBody>
          <a:bodyPr/>
          <a:lstStyle/>
          <a:p>
            <a:r>
              <a:rPr lang="en-US" dirty="0">
                <a:hlinkClick r:id="rId2"/>
              </a:rPr>
              <a:t>https://www.youtube.com/watch?v=_XLY_XXBQWE</a:t>
            </a:r>
            <a:endParaRPr lang="en-US" dirty="0"/>
          </a:p>
        </p:txBody>
      </p:sp>
      <p:pic>
        <p:nvPicPr>
          <p:cNvPr id="4" name="Picture 1"/>
          <p:cNvPicPr>
            <a:picLocks noChangeAspect="1" noChangeArrowheads="1"/>
          </p:cNvPicPr>
          <p:nvPr/>
        </p:nvPicPr>
        <p:blipFill>
          <a:blip r:embed="rId3" cstate="print"/>
          <a:srcRect/>
          <a:stretch>
            <a:fillRect/>
          </a:stretch>
        </p:blipFill>
        <p:spPr bwMode="auto">
          <a:xfrm>
            <a:off x="1115616" y="5733256"/>
            <a:ext cx="2232248" cy="790918"/>
          </a:xfrm>
          <a:prstGeom prst="rect">
            <a:avLst/>
          </a:prstGeom>
          <a:noFill/>
        </p:spPr>
      </p:pic>
      <p:pic>
        <p:nvPicPr>
          <p:cNvPr id="5" name="Picture 15"/>
          <p:cNvPicPr/>
          <p:nvPr/>
        </p:nvPicPr>
        <p:blipFill>
          <a:blip r:embed="rId4" cstate="print">
            <a:extLst>
              <a:ext uri="{28A0092B-C50C-407E-A947-70E740481C1C}">
                <a14:useLocalDpi xmlns:a14="http://schemas.microsoft.com/office/drawing/2010/main" val="0"/>
              </a:ext>
            </a:extLst>
          </a:blip>
          <a:stretch>
            <a:fillRect/>
          </a:stretch>
        </p:blipFill>
        <p:spPr>
          <a:xfrm>
            <a:off x="6372200" y="5733256"/>
            <a:ext cx="1115616" cy="792088"/>
          </a:xfrm>
          <a:prstGeom prst="rect">
            <a:avLst/>
          </a:prstGeom>
        </p:spPr>
      </p:pic>
      <p:pic>
        <p:nvPicPr>
          <p:cNvPr id="6" name="5 - Εικόνα" descr="include logo.jpg"/>
          <p:cNvPicPr>
            <a:picLocks noChangeAspect="1"/>
          </p:cNvPicPr>
          <p:nvPr/>
        </p:nvPicPr>
        <p:blipFill>
          <a:blip r:embed="rId5" cstate="print"/>
          <a:stretch>
            <a:fillRect/>
          </a:stretch>
        </p:blipFill>
        <p:spPr>
          <a:xfrm>
            <a:off x="4067944" y="5733256"/>
            <a:ext cx="1584176" cy="792088"/>
          </a:xfrm>
          <a:prstGeom prst="rect">
            <a:avLst/>
          </a:prstGeom>
        </p:spPr>
      </p:pic>
    </p:spTree>
    <p:extLst>
      <p:ext uri="{BB962C8B-B14F-4D97-AF65-F5344CB8AC3E}">
        <p14:creationId xmlns:p14="http://schemas.microsoft.com/office/powerpoint/2010/main" val="15901333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404664"/>
            <a:ext cx="8229600" cy="1008112"/>
          </a:xfrm>
        </p:spPr>
        <p:txBody>
          <a:bodyPr>
            <a:normAutofit fontScale="90000"/>
          </a:bodyPr>
          <a:lstStyle/>
          <a:p>
            <a:r>
              <a:rPr lang="en-US" sz="3100" b="1" dirty="0"/>
              <a:t/>
            </a:r>
            <a:br>
              <a:rPr lang="en-US" sz="3100" b="1" dirty="0"/>
            </a:br>
            <a:r>
              <a:rPr lang="en-US" sz="3100" b="1" dirty="0"/>
              <a:t>ZMNIEJSZENIE LĘKU I OBNIŻONEGO NASTROJU POPRZEZ ZMIANĘ MYŚLI</a:t>
            </a:r>
            <a:endParaRPr lang="el-GR" dirty="0"/>
          </a:p>
        </p:txBody>
      </p:sp>
      <p:sp>
        <p:nvSpPr>
          <p:cNvPr id="3" name="2 - Θέση περιεχομένου"/>
          <p:cNvSpPr>
            <a:spLocks noGrp="1"/>
          </p:cNvSpPr>
          <p:nvPr>
            <p:ph idx="1"/>
          </p:nvPr>
        </p:nvSpPr>
        <p:spPr>
          <a:xfrm>
            <a:off x="457200" y="2276872"/>
            <a:ext cx="8229600" cy="4177936"/>
          </a:xfrm>
        </p:spPr>
        <p:txBody>
          <a:bodyPr>
            <a:normAutofit/>
          </a:bodyPr>
          <a:lstStyle/>
          <a:p>
            <a:pPr>
              <a:buNone/>
            </a:pPr>
            <a:r>
              <a:rPr lang="en-US" b="1" dirty="0"/>
              <a:t>Model kognitywny:</a:t>
            </a:r>
            <a:endParaRPr lang="el-GR" dirty="0"/>
          </a:p>
          <a:p>
            <a:r>
              <a:rPr lang="en-US" dirty="0"/>
              <a:t>Po pierwsze, ważne jest, aby zdać sobie sprawę, że nastrój zależy od myśli.  Możemy doświadczyć tego samego wydarzenia, ale to, jak o nim myślimy, decyduje o tym, jak się z nim czujemy. </a:t>
            </a:r>
            <a:endParaRPr lang="el-GR" dirty="0"/>
          </a:p>
          <a:p>
            <a:endParaRPr lang="el-GR" dirty="0"/>
          </a:p>
        </p:txBody>
      </p:sp>
      <p:pic>
        <p:nvPicPr>
          <p:cNvPr id="4" name="Picture 1"/>
          <p:cNvPicPr>
            <a:picLocks noChangeAspect="1" noChangeArrowheads="1"/>
          </p:cNvPicPr>
          <p:nvPr/>
        </p:nvPicPr>
        <p:blipFill>
          <a:blip r:embed="rId3" cstate="print"/>
          <a:srcRect/>
          <a:stretch>
            <a:fillRect/>
          </a:stretch>
        </p:blipFill>
        <p:spPr bwMode="auto">
          <a:xfrm>
            <a:off x="971600" y="5589240"/>
            <a:ext cx="2232248" cy="790918"/>
          </a:xfrm>
          <a:prstGeom prst="rect">
            <a:avLst/>
          </a:prstGeom>
          <a:noFill/>
        </p:spPr>
      </p:pic>
      <p:pic>
        <p:nvPicPr>
          <p:cNvPr id="5" name="Picture 15"/>
          <p:cNvPicPr/>
          <p:nvPr/>
        </p:nvPicPr>
        <p:blipFill>
          <a:blip r:embed="rId4" cstate="print">
            <a:extLst>
              <a:ext uri="{28A0092B-C50C-407E-A947-70E740481C1C}">
                <a14:useLocalDpi xmlns:a14="http://schemas.microsoft.com/office/drawing/2010/main" val="0"/>
              </a:ext>
            </a:extLst>
          </a:blip>
          <a:stretch>
            <a:fillRect/>
          </a:stretch>
        </p:blipFill>
        <p:spPr>
          <a:xfrm>
            <a:off x="6228184" y="5589240"/>
            <a:ext cx="1115616" cy="792088"/>
          </a:xfrm>
          <a:prstGeom prst="rect">
            <a:avLst/>
          </a:prstGeom>
        </p:spPr>
      </p:pic>
      <p:pic>
        <p:nvPicPr>
          <p:cNvPr id="6" name="5 - Εικόνα" descr="include logo.jpg"/>
          <p:cNvPicPr>
            <a:picLocks noChangeAspect="1"/>
          </p:cNvPicPr>
          <p:nvPr/>
        </p:nvPicPr>
        <p:blipFill>
          <a:blip r:embed="rId5" cstate="print"/>
          <a:stretch>
            <a:fillRect/>
          </a:stretch>
        </p:blipFill>
        <p:spPr>
          <a:xfrm>
            <a:off x="3923928" y="5589240"/>
            <a:ext cx="1584176" cy="792088"/>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67494"/>
            <a:ext cx="8229600" cy="1505322"/>
          </a:xfrm>
        </p:spPr>
        <p:txBody>
          <a:bodyPr>
            <a:normAutofit/>
          </a:bodyPr>
          <a:lstStyle/>
          <a:p>
            <a:r>
              <a:rPr lang="en-US" sz="3100" b="1" dirty="0"/>
              <a:t>ZMNIEJSZENIE LĘKU I OBNIŻONEGO NASTROJU POPRZEZ ZMIANĘ MYŚLI</a:t>
            </a:r>
            <a:endParaRPr lang="el-GR" dirty="0"/>
          </a:p>
        </p:txBody>
      </p:sp>
      <p:sp>
        <p:nvSpPr>
          <p:cNvPr id="3" name="2 - Θέση περιεχομένου"/>
          <p:cNvSpPr>
            <a:spLocks noGrp="1"/>
          </p:cNvSpPr>
          <p:nvPr>
            <p:ph idx="1"/>
          </p:nvPr>
        </p:nvSpPr>
        <p:spPr>
          <a:xfrm>
            <a:off x="457200" y="2204864"/>
            <a:ext cx="8229600" cy="4249944"/>
          </a:xfrm>
        </p:spPr>
        <p:txBody>
          <a:bodyPr/>
          <a:lstStyle/>
          <a:p>
            <a:pPr>
              <a:buNone/>
            </a:pPr>
            <a:r>
              <a:rPr lang="en-US" b="1" dirty="0"/>
              <a:t>Technika</a:t>
            </a:r>
            <a:r>
              <a:rPr lang="el-GR" b="1" dirty="0"/>
              <a:t>:</a:t>
            </a:r>
            <a:endParaRPr lang="el-GR" dirty="0"/>
          </a:p>
          <a:p>
            <a:r>
              <a:rPr lang="en-US" dirty="0"/>
              <a:t>Zmiana myśli odbywa się w trzech etapach.</a:t>
            </a:r>
          </a:p>
          <a:p>
            <a:pPr lvl="1"/>
            <a:r>
              <a:rPr lang="en-US" dirty="0"/>
              <a:t>Identyfikacja strony</a:t>
            </a:r>
          </a:p>
          <a:p>
            <a:pPr lvl="1"/>
            <a:r>
              <a:rPr lang="en-US" dirty="0"/>
              <a:t>Ocenić</a:t>
            </a:r>
          </a:p>
          <a:p>
            <a:pPr lvl="1"/>
            <a:r>
              <a:rPr lang="en-US" dirty="0"/>
              <a:t>Odpowiedz</a:t>
            </a:r>
          </a:p>
          <a:p>
            <a:pPr lvl="1"/>
            <a:endParaRPr lang="el-GR" dirty="0"/>
          </a:p>
          <a:p>
            <a:endParaRPr lang="el-GR" dirty="0"/>
          </a:p>
        </p:txBody>
      </p:sp>
      <p:pic>
        <p:nvPicPr>
          <p:cNvPr id="4" name="Picture 1"/>
          <p:cNvPicPr>
            <a:picLocks noChangeAspect="1" noChangeArrowheads="1"/>
          </p:cNvPicPr>
          <p:nvPr/>
        </p:nvPicPr>
        <p:blipFill>
          <a:blip r:embed="rId3" cstate="print"/>
          <a:srcRect/>
          <a:stretch>
            <a:fillRect/>
          </a:stretch>
        </p:blipFill>
        <p:spPr bwMode="auto">
          <a:xfrm>
            <a:off x="971600" y="5661248"/>
            <a:ext cx="2232248" cy="790918"/>
          </a:xfrm>
          <a:prstGeom prst="rect">
            <a:avLst/>
          </a:prstGeom>
          <a:noFill/>
        </p:spPr>
      </p:pic>
      <p:pic>
        <p:nvPicPr>
          <p:cNvPr id="5" name="Picture 15"/>
          <p:cNvPicPr/>
          <p:nvPr/>
        </p:nvPicPr>
        <p:blipFill>
          <a:blip r:embed="rId4" cstate="print">
            <a:extLst>
              <a:ext uri="{28A0092B-C50C-407E-A947-70E740481C1C}">
                <a14:useLocalDpi xmlns:a14="http://schemas.microsoft.com/office/drawing/2010/main" val="0"/>
              </a:ext>
            </a:extLst>
          </a:blip>
          <a:stretch>
            <a:fillRect/>
          </a:stretch>
        </p:blipFill>
        <p:spPr>
          <a:xfrm>
            <a:off x="6228184" y="5661248"/>
            <a:ext cx="1115616" cy="792088"/>
          </a:xfrm>
          <a:prstGeom prst="rect">
            <a:avLst/>
          </a:prstGeom>
        </p:spPr>
      </p:pic>
      <p:pic>
        <p:nvPicPr>
          <p:cNvPr id="6" name="5 - Εικόνα" descr="include logo.jpg"/>
          <p:cNvPicPr>
            <a:picLocks noChangeAspect="1"/>
          </p:cNvPicPr>
          <p:nvPr/>
        </p:nvPicPr>
        <p:blipFill>
          <a:blip r:embed="rId5" cstate="print"/>
          <a:stretch>
            <a:fillRect/>
          </a:stretch>
        </p:blipFill>
        <p:spPr>
          <a:xfrm>
            <a:off x="3923928" y="5661248"/>
            <a:ext cx="1584176" cy="792088"/>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a:t>Identyfikacja </a:t>
            </a:r>
            <a:endParaRPr lang="el-GR" dirty="0"/>
          </a:p>
        </p:txBody>
      </p:sp>
      <p:sp>
        <p:nvSpPr>
          <p:cNvPr id="3" name="2 - Θέση περιεχομένου"/>
          <p:cNvSpPr>
            <a:spLocks noGrp="1"/>
          </p:cNvSpPr>
          <p:nvPr>
            <p:ph idx="1"/>
          </p:nvPr>
        </p:nvSpPr>
        <p:spPr/>
        <p:txBody>
          <a:bodyPr>
            <a:normAutofit/>
          </a:bodyPr>
          <a:lstStyle/>
          <a:p>
            <a:pPr lvl="0"/>
            <a:r>
              <a:rPr lang="en-US" dirty="0"/>
              <a:t>Najpierw należy zidentyfikować myśli, które przychodzą nam do głowy przed pojawieniem się negatywnych uczuć.  Kiedy więc czujesz się źle, zadaj sobie pytanie: "Co właśnie przeszło mi przez myśl?". Zapisz swoje negatywne myśli - zwłaszcza te, które masz na swój temat.  Na przykład: "Jestem bardzo głupi".</a:t>
            </a:r>
          </a:p>
          <a:p>
            <a:pPr lvl="0"/>
            <a:endParaRPr lang="el-GR" dirty="0"/>
          </a:p>
          <a:p>
            <a:endParaRPr lang="el-GR" dirty="0"/>
          </a:p>
        </p:txBody>
      </p:sp>
      <p:pic>
        <p:nvPicPr>
          <p:cNvPr id="4" name="Picture 1"/>
          <p:cNvPicPr>
            <a:picLocks noChangeAspect="1" noChangeArrowheads="1"/>
          </p:cNvPicPr>
          <p:nvPr/>
        </p:nvPicPr>
        <p:blipFill>
          <a:blip r:embed="rId2" cstate="print"/>
          <a:srcRect/>
          <a:stretch>
            <a:fillRect/>
          </a:stretch>
        </p:blipFill>
        <p:spPr bwMode="auto">
          <a:xfrm>
            <a:off x="899592" y="5589240"/>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156176" y="5589240"/>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851920" y="5589240"/>
            <a:ext cx="1584176" cy="792088"/>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a:t>Ocena </a:t>
            </a:r>
            <a:endParaRPr lang="el-GR" dirty="0"/>
          </a:p>
        </p:txBody>
      </p:sp>
      <p:sp>
        <p:nvSpPr>
          <p:cNvPr id="3" name="2 - Θέση περιεχομένου"/>
          <p:cNvSpPr>
            <a:spLocks noGrp="1"/>
          </p:cNvSpPr>
          <p:nvPr>
            <p:ph idx="1"/>
          </p:nvPr>
        </p:nvSpPr>
        <p:spPr>
          <a:xfrm>
            <a:off x="899592" y="2276872"/>
            <a:ext cx="6345260" cy="3530600"/>
          </a:xfrm>
        </p:spPr>
        <p:txBody>
          <a:bodyPr>
            <a:normAutofit lnSpcReduction="10000"/>
          </a:bodyPr>
          <a:lstStyle/>
          <a:p>
            <a:r>
              <a:rPr lang="en-US" dirty="0"/>
              <a:t>Teraz sprawdź, czy ta myśl jest prawidłowa.  Nie jesteśmy doskonali i często mamy tendencję do myślenia w negatywny sposób, zwłaszcza gdy jesteśmy niespokojni lub smutni. Oceń, </a:t>
            </a:r>
            <a:r>
              <a:rPr lang="en-GB" dirty="0"/>
              <a:t>czy ta myśl jest poprawna, porównując ją z niektórymi zniekształceniami poznawczymi wymienionymi na następnej stronie.  Zadaj sobie również pytanie: "Czy istnieje dowód na to, że to nieprawda?". Możesz nawet zastanowić się, co byś powiedział przyjacielowi, który miał takie same myśli.  W rzeczywistości "atakujesz" negatywną myśl i dyskutujesz z samym sobą, dlaczego jest ona zniekształcona.</a:t>
            </a:r>
            <a:endParaRPr lang="en-US" dirty="0"/>
          </a:p>
        </p:txBody>
      </p:sp>
      <p:pic>
        <p:nvPicPr>
          <p:cNvPr id="4" name="Picture 1"/>
          <p:cNvPicPr>
            <a:picLocks noChangeAspect="1" noChangeArrowheads="1"/>
          </p:cNvPicPr>
          <p:nvPr/>
        </p:nvPicPr>
        <p:blipFill>
          <a:blip r:embed="rId2" cstate="print"/>
          <a:srcRect/>
          <a:stretch>
            <a:fillRect/>
          </a:stretch>
        </p:blipFill>
        <p:spPr bwMode="auto">
          <a:xfrm>
            <a:off x="611560" y="5661248"/>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5868144" y="5661248"/>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563888" y="5661248"/>
            <a:ext cx="1584176" cy="792088"/>
          </a:xfrm>
          <a:prstGeom prst="rect">
            <a:avLst/>
          </a:prstGeo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a:t>Odpowiedź </a:t>
            </a:r>
            <a:endParaRPr lang="el-GR" dirty="0"/>
          </a:p>
        </p:txBody>
      </p:sp>
      <p:sp>
        <p:nvSpPr>
          <p:cNvPr id="3" name="2 - Θέση περιεχομένου"/>
          <p:cNvSpPr>
            <a:spLocks noGrp="1"/>
          </p:cNvSpPr>
          <p:nvPr>
            <p:ph idx="1"/>
          </p:nvPr>
        </p:nvSpPr>
        <p:spPr/>
        <p:txBody>
          <a:bodyPr/>
          <a:lstStyle/>
          <a:p>
            <a:r>
              <a:rPr lang="en-US" dirty="0"/>
              <a:t>Na koniec, po stwierdzeniu, że dana myśl jest zniekształcona, błędna, niepoparta faktami lub po prostu niepomocna, należy odpowiedzieć na nią lepszą myślą - taką, która nie jest zniekształcona, jest prawdziwa, oparta na dowodach lub bardziej pomocna.</a:t>
            </a:r>
            <a:endParaRPr lang="el-GR" dirty="0"/>
          </a:p>
        </p:txBody>
      </p:sp>
      <p:pic>
        <p:nvPicPr>
          <p:cNvPr id="4" name="Picture 1"/>
          <p:cNvPicPr>
            <a:picLocks noChangeAspect="1" noChangeArrowheads="1"/>
          </p:cNvPicPr>
          <p:nvPr/>
        </p:nvPicPr>
        <p:blipFill>
          <a:blip r:embed="rId2" cstate="print"/>
          <a:srcRect/>
          <a:stretch>
            <a:fillRect/>
          </a:stretch>
        </p:blipFill>
        <p:spPr bwMode="auto">
          <a:xfrm>
            <a:off x="899592" y="5517232"/>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156176" y="5517232"/>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851920" y="5517232"/>
            <a:ext cx="1584176" cy="792088"/>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p14="http://schemas.microsoft.com/office/powerpoint/2010/main" xmlns:lc="http://schemas.openxmlformats.org/drawingml/2006/lockedCanvas" xmlns:pic="http://schemas.openxmlformats.org/drawingml/2006/picture" xmlns:a14="http://schemas.microsoft.com/office/drawing/2010/main" xmlns:wps="http://schemas.microsoft.com/office/word/2010/wordprocessingShape" xmlns:wpi="http://schemas.microsoft.com/office/word/2010/wordprocessingInk" xmlns:wpg="http://schemas.microsoft.com/office/word/2010/wordprocessingGroup" xmlns:w16se="http://schemas.microsoft.com/office/word/2015/wordml/symex" xmlns:w16cid="http://schemas.microsoft.com/office/word/2016/wordml/cid" xmlns:w15="http://schemas.microsoft.com/office/word/2012/wordml"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wne="http://schemas.microsoft.com/office/word/2006/wordml" xmlns:wp="http://schemas.openxmlformats.org/drawingml/2006/wordprocessingDrawing" xmlns:m="http://schemas.openxmlformats.org/officeDocument/2006/math" xmlns:ve="http://schemas.openxmlformats.org/markup-compatibility/2006" xmlns="" id="{F322FDD7-0B7D-452B-B939-60AD742B0A88}"/>
              </a:ext>
            </a:extLst>
          </p:cNvPr>
          <p:cNvSpPr>
            <a:spLocks noGrp="1"/>
          </p:cNvSpPr>
          <p:nvPr>
            <p:ph type="title"/>
          </p:nvPr>
        </p:nvSpPr>
        <p:spPr/>
        <p:txBody>
          <a:bodyPr/>
          <a:lstStyle/>
          <a:p>
            <a:r>
              <a:rPr lang="en-GB" sz="2800" dirty="0"/>
              <a:t>Czynniki stresogenne występujące u rodziców dzieci o specjalnych potrzebach edukacyjnych</a:t>
            </a:r>
            <a:endParaRPr lang="el-GR" sz="2800" dirty="0"/>
          </a:p>
        </p:txBody>
      </p:sp>
      <p:sp>
        <p:nvSpPr>
          <p:cNvPr id="3" name="Θέση περιεχομένου 2">
            <a:extLst>
              <a:ext uri="{FF2B5EF4-FFF2-40B4-BE49-F238E27FC236}">
                <a16:creationId xmlns:a16="http://schemas.microsoft.com/office/drawing/2014/main" xmlns:p14="http://schemas.microsoft.com/office/powerpoint/2010/main" xmlns:lc="http://schemas.openxmlformats.org/drawingml/2006/lockedCanvas" xmlns:pic="http://schemas.openxmlformats.org/drawingml/2006/picture" xmlns:a14="http://schemas.microsoft.com/office/drawing/2010/main" xmlns:wps="http://schemas.microsoft.com/office/word/2010/wordprocessingShape" xmlns:wpi="http://schemas.microsoft.com/office/word/2010/wordprocessingInk" xmlns:wpg="http://schemas.microsoft.com/office/word/2010/wordprocessingGroup" xmlns:w16se="http://schemas.microsoft.com/office/word/2015/wordml/symex" xmlns:w16cid="http://schemas.microsoft.com/office/word/2016/wordml/cid" xmlns:w15="http://schemas.microsoft.com/office/word/2012/wordml"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wne="http://schemas.microsoft.com/office/word/2006/wordml" xmlns:wp="http://schemas.openxmlformats.org/drawingml/2006/wordprocessingDrawing" xmlns:m="http://schemas.openxmlformats.org/officeDocument/2006/math" xmlns:ve="http://schemas.openxmlformats.org/markup-compatibility/2006" xmlns="" id="{58FCE0BD-30BE-4596-B920-6822EB78E5D0}"/>
              </a:ext>
            </a:extLst>
          </p:cNvPr>
          <p:cNvSpPr>
            <a:spLocks noGrp="1"/>
          </p:cNvSpPr>
          <p:nvPr>
            <p:ph idx="1"/>
          </p:nvPr>
        </p:nvSpPr>
        <p:spPr/>
        <p:txBody>
          <a:bodyPr/>
          <a:lstStyle/>
          <a:p>
            <a:r>
              <a:rPr lang="en-GB" b="0" i="0" dirty="0">
                <a:solidFill>
                  <a:srgbClr val="333333"/>
                </a:solidFill>
                <a:effectLst/>
                <a:latin typeface="Chronicle SSm A"/>
              </a:rPr>
              <a:t>Jak wynika z nowych badań, matki nastolatków i dorosłych osób z autyzmem doświadczają przewlekłego stresu porównywalnego do tego, jaki przeżywają żołnierze, zmagają się z częstym zmęczeniem i przerwami w pracy. Matki te spędzają też znacznie więcej czasu na opiece nad dziećmi niż matki osób pełnosprawnych.</a:t>
            </a:r>
          </a:p>
          <a:p>
            <a:pPr algn="l"/>
            <a:r>
              <a:rPr lang="en-GB" b="0" i="0" dirty="0">
                <a:solidFill>
                  <a:srgbClr val="555555"/>
                </a:solidFill>
                <a:effectLst/>
                <a:latin typeface="Capita"/>
              </a:rPr>
              <a:t>Finanse są często źródłem stresu.   Często jedno z rodziców, zwykle matka, poświęca swoją karierę zawodową, aby zaspokoić potrzeby dziecka, co powoduje utratę dochodów rodziny.</a:t>
            </a:r>
          </a:p>
        </p:txBody>
      </p:sp>
      <p:pic>
        <p:nvPicPr>
          <p:cNvPr id="4" name="Picture 1"/>
          <p:cNvPicPr>
            <a:picLocks noChangeAspect="1" noChangeArrowheads="1"/>
          </p:cNvPicPr>
          <p:nvPr/>
        </p:nvPicPr>
        <p:blipFill>
          <a:blip r:embed="rId2" cstate="print"/>
          <a:srcRect/>
          <a:stretch>
            <a:fillRect/>
          </a:stretch>
        </p:blipFill>
        <p:spPr bwMode="auto">
          <a:xfrm>
            <a:off x="1115616" y="5733256"/>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372200" y="5733256"/>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4067944" y="5733256"/>
            <a:ext cx="1584176" cy="792088"/>
          </a:xfrm>
          <a:prstGeom prst="rect">
            <a:avLst/>
          </a:prstGeom>
        </p:spPr>
      </p:pic>
    </p:spTree>
    <p:extLst>
      <p:ext uri="{BB962C8B-B14F-4D97-AF65-F5344CB8AC3E}">
        <p14:creationId xmlns:p14="http://schemas.microsoft.com/office/powerpoint/2010/main" val="19892695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403192"/>
            <a:ext cx="8229600" cy="1225608"/>
          </a:xfrm>
        </p:spPr>
        <p:txBody>
          <a:bodyPr>
            <a:normAutofit/>
          </a:bodyPr>
          <a:lstStyle/>
          <a:p>
            <a:r>
              <a:rPr lang="en-US" b="1" dirty="0"/>
              <a:t>KIEDY I JAK</a:t>
            </a:r>
            <a:endParaRPr lang="el-GR" dirty="0"/>
          </a:p>
        </p:txBody>
      </p:sp>
      <p:sp>
        <p:nvSpPr>
          <p:cNvPr id="3" name="2 - Θέση περιεχομένου"/>
          <p:cNvSpPr>
            <a:spLocks noGrp="1"/>
          </p:cNvSpPr>
          <p:nvPr>
            <p:ph idx="1"/>
          </p:nvPr>
        </p:nvSpPr>
        <p:spPr>
          <a:xfrm>
            <a:off x="539552" y="2492896"/>
            <a:ext cx="8229600" cy="3745888"/>
          </a:xfrm>
        </p:spPr>
        <p:txBody>
          <a:bodyPr>
            <a:normAutofit/>
          </a:bodyPr>
          <a:lstStyle/>
          <a:p>
            <a:r>
              <a:rPr lang="en-US" dirty="0"/>
              <a:t>Technikę tę najlepiej opanować, zapisując na początku wszystko - swoje nieprzydatne myśli, ocenę (w tym zniekształcenia) i odpowiedzi.  Pisanie może odbywać się na bieżąco, jeśli jest to możliwe, lub później w ciągu dnia czy tygodnia.  Im szybciej to napiszesz, tym lepiej zapamiętasz swoje myśli i tym szybciej poczujesz się lepiej.  Gdy wykonasz tę czynność wystarczająco dużo razy na piśmie, zaczniesz ją wykonywać w myślach.  Z czasem stanie się to procesem automatycznym, a Twoje myśli nie będą już prowadzić Cię do smutku czy niepokoju.</a:t>
            </a:r>
            <a:endParaRPr lang="el-GR" dirty="0"/>
          </a:p>
          <a:p>
            <a:pPr>
              <a:buNone/>
            </a:pPr>
            <a:endParaRPr lang="el-GR" dirty="0"/>
          </a:p>
          <a:p>
            <a:endParaRPr lang="el-GR" dirty="0"/>
          </a:p>
        </p:txBody>
      </p:sp>
      <p:pic>
        <p:nvPicPr>
          <p:cNvPr id="4" name="Picture 1"/>
          <p:cNvPicPr>
            <a:picLocks noChangeAspect="1" noChangeArrowheads="1"/>
          </p:cNvPicPr>
          <p:nvPr/>
        </p:nvPicPr>
        <p:blipFill>
          <a:blip r:embed="rId2" cstate="print"/>
          <a:srcRect/>
          <a:stretch>
            <a:fillRect/>
          </a:stretch>
        </p:blipFill>
        <p:spPr bwMode="auto">
          <a:xfrm>
            <a:off x="827584" y="5589240"/>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084168" y="5589240"/>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779912" y="5589240"/>
            <a:ext cx="1584176" cy="792088"/>
          </a:xfrm>
          <a:prstGeom prst="rect">
            <a:avLst/>
          </a:prstGeo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ZNIEKSZTAŁCENIA POZNAWCZE</a:t>
            </a:r>
          </a:p>
        </p:txBody>
      </p:sp>
      <p:sp>
        <p:nvSpPr>
          <p:cNvPr id="3" name="Θέση περιεχομένου 2"/>
          <p:cNvSpPr>
            <a:spLocks noGrp="1"/>
          </p:cNvSpPr>
          <p:nvPr>
            <p:ph idx="1"/>
          </p:nvPr>
        </p:nvSpPr>
        <p:spPr/>
        <p:txBody>
          <a:bodyPr/>
          <a:lstStyle/>
          <a:p>
            <a:r>
              <a:rPr lang="en-US" dirty="0">
                <a:hlinkClick r:id="rId2"/>
              </a:rPr>
              <a:t>https://www.youtube.com/watch?v=VI3DgbZc7_o</a:t>
            </a:r>
            <a:endParaRPr lang="en-US" dirty="0"/>
          </a:p>
          <a:p>
            <a:endParaRPr lang="en-US" dirty="0"/>
          </a:p>
          <a:p>
            <a:r>
              <a:rPr lang="en-US" dirty="0"/>
              <a:t>https://www.healthline.com/health/cognitive-distortions</a:t>
            </a:r>
          </a:p>
          <a:p>
            <a:endParaRPr lang="en-US" dirty="0"/>
          </a:p>
          <a:p>
            <a:endParaRPr lang="en-US" dirty="0"/>
          </a:p>
        </p:txBody>
      </p:sp>
      <p:pic>
        <p:nvPicPr>
          <p:cNvPr id="4" name="Picture 1"/>
          <p:cNvPicPr>
            <a:picLocks noChangeAspect="1" noChangeArrowheads="1"/>
          </p:cNvPicPr>
          <p:nvPr/>
        </p:nvPicPr>
        <p:blipFill>
          <a:blip r:embed="rId3" cstate="print"/>
          <a:srcRect/>
          <a:stretch>
            <a:fillRect/>
          </a:stretch>
        </p:blipFill>
        <p:spPr bwMode="auto">
          <a:xfrm>
            <a:off x="1043608" y="5589240"/>
            <a:ext cx="2232248" cy="790918"/>
          </a:xfrm>
          <a:prstGeom prst="rect">
            <a:avLst/>
          </a:prstGeom>
          <a:noFill/>
        </p:spPr>
      </p:pic>
      <p:pic>
        <p:nvPicPr>
          <p:cNvPr id="5" name="Picture 15"/>
          <p:cNvPicPr/>
          <p:nvPr/>
        </p:nvPicPr>
        <p:blipFill>
          <a:blip r:embed="rId4" cstate="print">
            <a:extLst>
              <a:ext uri="{28A0092B-C50C-407E-A947-70E740481C1C}">
                <a14:useLocalDpi xmlns:a14="http://schemas.microsoft.com/office/drawing/2010/main" val="0"/>
              </a:ext>
            </a:extLst>
          </a:blip>
          <a:stretch>
            <a:fillRect/>
          </a:stretch>
        </p:blipFill>
        <p:spPr>
          <a:xfrm>
            <a:off x="6300192" y="5589240"/>
            <a:ext cx="1115616" cy="792088"/>
          </a:xfrm>
          <a:prstGeom prst="rect">
            <a:avLst/>
          </a:prstGeom>
        </p:spPr>
      </p:pic>
      <p:pic>
        <p:nvPicPr>
          <p:cNvPr id="6" name="5 - Εικόνα" descr="include logo.jpg"/>
          <p:cNvPicPr>
            <a:picLocks noChangeAspect="1"/>
          </p:cNvPicPr>
          <p:nvPr/>
        </p:nvPicPr>
        <p:blipFill>
          <a:blip r:embed="rId5" cstate="print"/>
          <a:stretch>
            <a:fillRect/>
          </a:stretch>
        </p:blipFill>
        <p:spPr>
          <a:xfrm>
            <a:off x="3995936" y="5589240"/>
            <a:ext cx="1584176" cy="792088"/>
          </a:xfrm>
          <a:prstGeom prst="rect">
            <a:avLst/>
          </a:prstGeom>
        </p:spPr>
      </p:pic>
    </p:spTree>
    <p:extLst>
      <p:ext uri="{BB962C8B-B14F-4D97-AF65-F5344CB8AC3E}">
        <p14:creationId xmlns:p14="http://schemas.microsoft.com/office/powerpoint/2010/main" val="32056345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260648"/>
            <a:ext cx="8229600" cy="1143000"/>
          </a:xfrm>
        </p:spPr>
        <p:txBody>
          <a:bodyPr/>
          <a:lstStyle/>
          <a:p>
            <a:r>
              <a:rPr lang="en-US" dirty="0"/>
              <a:t>REFRAMING POZNAWCZY</a:t>
            </a:r>
            <a:endParaRPr lang="el-GR" dirty="0"/>
          </a:p>
        </p:txBody>
      </p:sp>
      <p:graphicFrame>
        <p:nvGraphicFramePr>
          <p:cNvPr id="4" name="3 - Θέση περιεχομένου"/>
          <p:cNvGraphicFramePr>
            <a:graphicFrameLocks noGrp="1"/>
          </p:cNvGraphicFramePr>
          <p:nvPr>
            <p:ph idx="1"/>
            <p:extLst>
              <p:ext uri="{D42A27DB-BD31-4B8C-83A1-F6EECF244321}">
                <p14:modId xmlns:p14="http://schemas.microsoft.com/office/powerpoint/2010/main" val="3937327348"/>
              </p:ext>
            </p:extLst>
          </p:nvPr>
        </p:nvGraphicFramePr>
        <p:xfrm>
          <a:off x="395536" y="1340768"/>
          <a:ext cx="8229600" cy="5455920"/>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xmlns:lc="http://schemas.openxmlformats.org/drawingml/2006/lockedCanvas" xmlns:pic="http://schemas.openxmlformats.org/drawingml/2006/picture" xmlns:a14="http://schemas.microsoft.com/office/drawing/2010/main" xmlns:wps="http://schemas.microsoft.com/office/word/2010/wordprocessingShape" xmlns:wpi="http://schemas.microsoft.com/office/word/2010/wordprocessingInk" xmlns:wpg="http://schemas.microsoft.com/office/word/2010/wordprocessingGroup" xmlns:w16se="http://schemas.microsoft.com/office/word/2015/wordml/symex" xmlns:w16cid="http://schemas.microsoft.com/office/word/2016/wordml/cid" xmlns:w15="http://schemas.microsoft.com/office/word/2012/wordml"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wne="http://schemas.microsoft.com/office/word/2006/wordml" xmlns:wp="http://schemas.openxmlformats.org/drawingml/2006/wordprocessingDrawing" xmlns:m="http://schemas.openxmlformats.org/officeDocument/2006/math" xmlns:ve="http://schemas.openxmlformats.org/markup-compatibility/2006" xmlns:p14="http://schemas.microsoft.com/office/powerpoint/2010/main" xmlns="" val="20000"/>
                    </a:ext>
                  </a:extLst>
                </a:gridCol>
                <a:gridCol w="2743200">
                  <a:extLst>
                    <a:ext uri="{9D8B030D-6E8A-4147-A177-3AD203B41FA5}">
                      <a16:colId xmlns:a16="http://schemas.microsoft.com/office/drawing/2014/main" xmlns:lc="http://schemas.openxmlformats.org/drawingml/2006/lockedCanvas" xmlns:pic="http://schemas.openxmlformats.org/drawingml/2006/picture" xmlns:a14="http://schemas.microsoft.com/office/drawing/2010/main" xmlns:wps="http://schemas.microsoft.com/office/word/2010/wordprocessingShape" xmlns:wpi="http://schemas.microsoft.com/office/word/2010/wordprocessingInk" xmlns:wpg="http://schemas.microsoft.com/office/word/2010/wordprocessingGroup" xmlns:w16se="http://schemas.microsoft.com/office/word/2015/wordml/symex" xmlns:w16cid="http://schemas.microsoft.com/office/word/2016/wordml/cid" xmlns:w15="http://schemas.microsoft.com/office/word/2012/wordml"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wne="http://schemas.microsoft.com/office/word/2006/wordml" xmlns:wp="http://schemas.openxmlformats.org/drawingml/2006/wordprocessingDrawing" xmlns:m="http://schemas.openxmlformats.org/officeDocument/2006/math" xmlns:ve="http://schemas.openxmlformats.org/markup-compatibility/2006" xmlns:p14="http://schemas.microsoft.com/office/powerpoint/2010/main" xmlns="" val="20001"/>
                    </a:ext>
                  </a:extLst>
                </a:gridCol>
                <a:gridCol w="2743200">
                  <a:extLst>
                    <a:ext uri="{9D8B030D-6E8A-4147-A177-3AD203B41FA5}">
                      <a16:colId xmlns:a16="http://schemas.microsoft.com/office/drawing/2014/main" xmlns:lc="http://schemas.openxmlformats.org/drawingml/2006/lockedCanvas" xmlns:pic="http://schemas.openxmlformats.org/drawingml/2006/picture" xmlns:a14="http://schemas.microsoft.com/office/drawing/2010/main" xmlns:wps="http://schemas.microsoft.com/office/word/2010/wordprocessingShape" xmlns:wpi="http://schemas.microsoft.com/office/word/2010/wordprocessingInk" xmlns:wpg="http://schemas.microsoft.com/office/word/2010/wordprocessingGroup" xmlns:w16se="http://schemas.microsoft.com/office/word/2015/wordml/symex" xmlns:w16cid="http://schemas.microsoft.com/office/word/2016/wordml/cid" xmlns:w15="http://schemas.microsoft.com/office/word/2012/wordml"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wne="http://schemas.microsoft.com/office/word/2006/wordml" xmlns:wp="http://schemas.openxmlformats.org/drawingml/2006/wordprocessingDrawing" xmlns:m="http://schemas.openxmlformats.org/officeDocument/2006/math" xmlns:ve="http://schemas.openxmlformats.org/markup-compatibility/2006" xmlns:p14="http://schemas.microsoft.com/office/powerpoint/2010/main" xmlns="" val="20002"/>
                    </a:ext>
                  </a:extLst>
                </a:gridCol>
              </a:tblGrid>
              <a:tr h="368524">
                <a:tc>
                  <a:txBody>
                    <a:bodyPr/>
                    <a:lstStyle/>
                    <a:p>
                      <a:pPr algn="ctr">
                        <a:spcAft>
                          <a:spcPts val="0"/>
                        </a:spcAft>
                        <a:tabLst>
                          <a:tab pos="3420745" algn="l"/>
                        </a:tabLst>
                      </a:pPr>
                      <a:r>
                        <a:rPr lang="en-US" sz="2000" b="1" dirty="0">
                          <a:latin typeface="Calibri"/>
                          <a:ea typeface="Times New Roman"/>
                          <a:cs typeface="Calibri"/>
                        </a:rPr>
                        <a:t>MYŚLI AUTOMATYCZNE</a:t>
                      </a:r>
                      <a:endParaRPr lang="el-GR" sz="2000" dirty="0">
                        <a:latin typeface="Times New Roman"/>
                        <a:ea typeface="Times New Roman"/>
                        <a:cs typeface="Times New Roman"/>
                      </a:endParaRPr>
                    </a:p>
                  </a:txBody>
                  <a:tcPr marL="68580" marR="68580" marT="0" marB="0"/>
                </a:tc>
                <a:tc>
                  <a:txBody>
                    <a:bodyPr/>
                    <a:lstStyle/>
                    <a:p>
                      <a:pPr algn="ctr">
                        <a:spcAft>
                          <a:spcPts val="0"/>
                        </a:spcAft>
                        <a:tabLst>
                          <a:tab pos="3420745" algn="l"/>
                        </a:tabLst>
                      </a:pPr>
                      <a:r>
                        <a:rPr lang="en-US" sz="2000" b="1" dirty="0">
                          <a:latin typeface="Calibri"/>
                          <a:ea typeface="Times New Roman"/>
                          <a:cs typeface="Calibri"/>
                        </a:rPr>
                        <a:t>ODSTĘPSTWA</a:t>
                      </a:r>
                      <a:endParaRPr lang="el-GR" sz="2000" dirty="0">
                        <a:latin typeface="Times New Roman"/>
                        <a:ea typeface="Times New Roman"/>
                        <a:cs typeface="Times New Roman"/>
                      </a:endParaRPr>
                    </a:p>
                  </a:txBody>
                  <a:tcPr marL="68580" marR="68580" marT="0" marB="0"/>
                </a:tc>
                <a:tc>
                  <a:txBody>
                    <a:bodyPr/>
                    <a:lstStyle/>
                    <a:p>
                      <a:pPr algn="ctr">
                        <a:spcAft>
                          <a:spcPts val="0"/>
                        </a:spcAft>
                        <a:tabLst>
                          <a:tab pos="3420745" algn="l"/>
                        </a:tabLst>
                      </a:pPr>
                      <a:r>
                        <a:rPr lang="en-US" sz="2000" b="1" dirty="0">
                          <a:latin typeface="Calibri"/>
                          <a:ea typeface="Times New Roman"/>
                          <a:cs typeface="Calibri"/>
                        </a:rPr>
                        <a:t>ROZSĄDNE ODPOWIEDZI</a:t>
                      </a:r>
                      <a:endParaRPr lang="el-GR" sz="2000" dirty="0">
                        <a:latin typeface="Times New Roman"/>
                        <a:ea typeface="Times New Roman"/>
                        <a:cs typeface="Times New Roman"/>
                      </a:endParaRPr>
                    </a:p>
                  </a:txBody>
                  <a:tcPr marL="68580" marR="68580" marT="0" marB="0"/>
                </a:tc>
                <a:extLst>
                  <a:ext uri="{0D108BD9-81ED-4DB2-BD59-A6C34878D82A}">
                    <a16:rowId xmlns:a16="http://schemas.microsoft.com/office/drawing/2014/main" xmlns:lc="http://schemas.openxmlformats.org/drawingml/2006/lockedCanvas" xmlns:pic="http://schemas.openxmlformats.org/drawingml/2006/picture" xmlns:a14="http://schemas.microsoft.com/office/drawing/2010/main" xmlns:wps="http://schemas.microsoft.com/office/word/2010/wordprocessingShape" xmlns:wpi="http://schemas.microsoft.com/office/word/2010/wordprocessingInk" xmlns:wpg="http://schemas.microsoft.com/office/word/2010/wordprocessingGroup" xmlns:w16se="http://schemas.microsoft.com/office/word/2015/wordml/symex" xmlns:w16cid="http://schemas.microsoft.com/office/word/2016/wordml/cid" xmlns:w15="http://schemas.microsoft.com/office/word/2012/wordml"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wne="http://schemas.microsoft.com/office/word/2006/wordml" xmlns:wp="http://schemas.openxmlformats.org/drawingml/2006/wordprocessingDrawing" xmlns:m="http://schemas.openxmlformats.org/officeDocument/2006/math" xmlns:ve="http://schemas.openxmlformats.org/markup-compatibility/2006" xmlns:p14="http://schemas.microsoft.com/office/powerpoint/2010/main" xmlns="" val="10000"/>
                  </a:ext>
                </a:extLst>
              </a:tr>
              <a:tr h="908689">
                <a:tc>
                  <a:txBody>
                    <a:bodyPr/>
                    <a:lstStyle/>
                    <a:p>
                      <a:pPr>
                        <a:spcAft>
                          <a:spcPts val="0"/>
                        </a:spcAft>
                        <a:tabLst>
                          <a:tab pos="3420745" algn="l"/>
                        </a:tabLst>
                      </a:pPr>
                      <a:r>
                        <a:rPr lang="en-US" sz="2000" dirty="0">
                          <a:latin typeface="Calibri"/>
                          <a:ea typeface="Times New Roman"/>
                          <a:cs typeface="Calibri"/>
                        </a:rPr>
                        <a:t>Wypisz wszystkie swoje negatywne myśli</a:t>
                      </a:r>
                      <a:endParaRPr lang="el-GR" sz="2000" dirty="0">
                        <a:latin typeface="Times New Roman"/>
                        <a:ea typeface="Times New Roman"/>
                        <a:cs typeface="Times New Roman"/>
                      </a:endParaRPr>
                    </a:p>
                  </a:txBody>
                  <a:tcPr marL="68580" marR="68580" marT="0" marB="0"/>
                </a:tc>
                <a:tc>
                  <a:txBody>
                    <a:bodyPr/>
                    <a:lstStyle/>
                    <a:p>
                      <a:pPr>
                        <a:spcAft>
                          <a:spcPts val="0"/>
                        </a:spcAft>
                        <a:tabLst>
                          <a:tab pos="3420745" algn="l"/>
                        </a:tabLst>
                      </a:pPr>
                      <a:r>
                        <a:rPr lang="en-US" sz="2000" dirty="0">
                          <a:latin typeface="Calibri"/>
                          <a:ea typeface="Times New Roman"/>
                          <a:cs typeface="Calibri"/>
                        </a:rPr>
                        <a:t>Rozpoznawanie zniekształceń w każdej myśli automatycznej</a:t>
                      </a:r>
                      <a:endParaRPr lang="el-GR" sz="2000" dirty="0">
                        <a:latin typeface="Times New Roman"/>
                        <a:ea typeface="Times New Roman"/>
                        <a:cs typeface="Times New Roman"/>
                      </a:endParaRPr>
                    </a:p>
                  </a:txBody>
                  <a:tcPr marL="68580" marR="68580" marT="0" marB="0"/>
                </a:tc>
                <a:tc>
                  <a:txBody>
                    <a:bodyPr/>
                    <a:lstStyle/>
                    <a:p>
                      <a:pPr>
                        <a:spcAft>
                          <a:spcPts val="0"/>
                        </a:spcAft>
                        <a:tabLst>
                          <a:tab pos="3420745" algn="l"/>
                        </a:tabLst>
                      </a:pPr>
                      <a:r>
                        <a:rPr lang="en-US" sz="2000" dirty="0">
                          <a:latin typeface="Calibri"/>
                          <a:ea typeface="Times New Roman"/>
                          <a:cs typeface="Calibri"/>
                        </a:rPr>
                        <a:t>Zastąp każdą z myśli bardziej pozytywną i realistyczną myślą</a:t>
                      </a:r>
                      <a:endParaRPr lang="el-GR" sz="2000" dirty="0">
                        <a:latin typeface="Times New Roman"/>
                        <a:ea typeface="Times New Roman"/>
                        <a:cs typeface="Times New Roman"/>
                      </a:endParaRPr>
                    </a:p>
                  </a:txBody>
                  <a:tcPr marL="68580" marR="68580" marT="0" marB="0"/>
                </a:tc>
                <a:extLst>
                  <a:ext uri="{0D108BD9-81ED-4DB2-BD59-A6C34878D82A}">
                    <a16:rowId xmlns:a16="http://schemas.microsoft.com/office/drawing/2014/main" xmlns:lc="http://schemas.openxmlformats.org/drawingml/2006/lockedCanvas" xmlns:pic="http://schemas.openxmlformats.org/drawingml/2006/picture" xmlns:a14="http://schemas.microsoft.com/office/drawing/2010/main" xmlns:wps="http://schemas.microsoft.com/office/word/2010/wordprocessingShape" xmlns:wpi="http://schemas.microsoft.com/office/word/2010/wordprocessingInk" xmlns:wpg="http://schemas.microsoft.com/office/word/2010/wordprocessingGroup" xmlns:w16se="http://schemas.microsoft.com/office/word/2015/wordml/symex" xmlns:w16cid="http://schemas.microsoft.com/office/word/2016/wordml/cid" xmlns:w15="http://schemas.microsoft.com/office/word/2012/wordml"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wne="http://schemas.microsoft.com/office/word/2006/wordml" xmlns:wp="http://schemas.openxmlformats.org/drawingml/2006/wordprocessingDrawing" xmlns:m="http://schemas.openxmlformats.org/officeDocument/2006/math" xmlns:ve="http://schemas.openxmlformats.org/markup-compatibility/2006" xmlns:p14="http://schemas.microsoft.com/office/powerpoint/2010/main" xmlns="" val="10001"/>
                  </a:ext>
                </a:extLst>
              </a:tr>
              <a:tr h="3907363">
                <a:tc>
                  <a:txBody>
                    <a:bodyPr/>
                    <a:lstStyle/>
                    <a:p>
                      <a:endParaRPr lang="el-GR" dirty="0"/>
                    </a:p>
                    <a:p>
                      <a:endParaRPr lang="el-GR" dirty="0"/>
                    </a:p>
                    <a:p>
                      <a:endParaRPr lang="el-GR" dirty="0"/>
                    </a:p>
                    <a:p>
                      <a:endParaRPr lang="el-GR" dirty="0"/>
                    </a:p>
                    <a:p>
                      <a:endParaRPr lang="el-GR" dirty="0"/>
                    </a:p>
                    <a:p>
                      <a:endParaRPr lang="el-GR" dirty="0"/>
                    </a:p>
                    <a:p>
                      <a:endParaRPr lang="el-GR" dirty="0"/>
                    </a:p>
                    <a:p>
                      <a:endParaRPr lang="el-GR" dirty="0"/>
                    </a:p>
                    <a:p>
                      <a:endParaRPr lang="el-GR" dirty="0"/>
                    </a:p>
                    <a:p>
                      <a:endParaRPr lang="el-GR" dirty="0"/>
                    </a:p>
                    <a:p>
                      <a:endParaRPr lang="el-GR" dirty="0"/>
                    </a:p>
                    <a:p>
                      <a:endParaRPr lang="el-GR" dirty="0"/>
                    </a:p>
                    <a:p>
                      <a:endParaRPr lang="el-GR" dirty="0"/>
                    </a:p>
                    <a:p>
                      <a:endParaRPr lang="el-GR" dirty="0"/>
                    </a:p>
                  </a:txBody>
                  <a:tcPr/>
                </a:tc>
                <a:tc>
                  <a:txBody>
                    <a:bodyPr/>
                    <a:lstStyle/>
                    <a:p>
                      <a:endParaRPr lang="el-GR" dirty="0"/>
                    </a:p>
                  </a:txBody>
                  <a:tcPr/>
                </a:tc>
                <a:tc>
                  <a:txBody>
                    <a:bodyPr/>
                    <a:lstStyle/>
                    <a:p>
                      <a:endParaRPr lang="el-GR" dirty="0"/>
                    </a:p>
                  </a:txBody>
                  <a:tcPr/>
                </a:tc>
                <a:extLst>
                  <a:ext uri="{0D108BD9-81ED-4DB2-BD59-A6C34878D82A}">
                    <a16:rowId xmlns:a16="http://schemas.microsoft.com/office/drawing/2014/main" xmlns:lc="http://schemas.openxmlformats.org/drawingml/2006/lockedCanvas" xmlns:pic="http://schemas.openxmlformats.org/drawingml/2006/picture" xmlns:a14="http://schemas.microsoft.com/office/drawing/2010/main" xmlns:wps="http://schemas.microsoft.com/office/word/2010/wordprocessingShape" xmlns:wpi="http://schemas.microsoft.com/office/word/2010/wordprocessingInk" xmlns:wpg="http://schemas.microsoft.com/office/word/2010/wordprocessingGroup" xmlns:w16se="http://schemas.microsoft.com/office/word/2015/wordml/symex" xmlns:w16cid="http://schemas.microsoft.com/office/word/2016/wordml/cid" xmlns:w15="http://schemas.microsoft.com/office/word/2012/wordml"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wne="http://schemas.microsoft.com/office/word/2006/wordml" xmlns:wp="http://schemas.openxmlformats.org/drawingml/2006/wordprocessingDrawing" xmlns:m="http://schemas.openxmlformats.org/officeDocument/2006/math" xmlns:ve="http://schemas.openxmlformats.org/markup-compatibility/2006" xmlns:p14="http://schemas.microsoft.com/office/powerpoint/2010/main" xmlns="" val="10002"/>
                  </a:ext>
                </a:extLst>
              </a:tr>
            </a:tbl>
          </a:graphicData>
        </a:graphic>
      </p:graphicFrame>
      <p:pic>
        <p:nvPicPr>
          <p:cNvPr id="5" name="Picture 1"/>
          <p:cNvPicPr>
            <a:picLocks noChangeAspect="1" noChangeArrowheads="1"/>
          </p:cNvPicPr>
          <p:nvPr/>
        </p:nvPicPr>
        <p:blipFill>
          <a:blip r:embed="rId2" cstate="print"/>
          <a:srcRect/>
          <a:stretch>
            <a:fillRect/>
          </a:stretch>
        </p:blipFill>
        <p:spPr bwMode="auto">
          <a:xfrm>
            <a:off x="971600" y="5589240"/>
            <a:ext cx="2232248" cy="790918"/>
          </a:xfrm>
          <a:prstGeom prst="rect">
            <a:avLst/>
          </a:prstGeom>
          <a:noFill/>
        </p:spPr>
      </p:pic>
      <p:pic>
        <p:nvPicPr>
          <p:cNvPr id="6" name="Picture 15"/>
          <p:cNvPicPr/>
          <p:nvPr/>
        </p:nvPicPr>
        <p:blipFill>
          <a:blip r:embed="rId3" cstate="print">
            <a:extLst>
              <a:ext uri="{28A0092B-C50C-407E-A947-70E740481C1C}">
                <a14:useLocalDpi xmlns:a14="http://schemas.microsoft.com/office/drawing/2010/main" val="0"/>
              </a:ext>
            </a:extLst>
          </a:blip>
          <a:stretch>
            <a:fillRect/>
          </a:stretch>
        </p:blipFill>
        <p:spPr>
          <a:xfrm>
            <a:off x="6228184" y="5589240"/>
            <a:ext cx="1115616" cy="792088"/>
          </a:xfrm>
          <a:prstGeom prst="rect">
            <a:avLst/>
          </a:prstGeom>
        </p:spPr>
      </p:pic>
      <p:pic>
        <p:nvPicPr>
          <p:cNvPr id="7" name="6 - Εικόνα" descr="include logo.jpg"/>
          <p:cNvPicPr>
            <a:picLocks noChangeAspect="1"/>
          </p:cNvPicPr>
          <p:nvPr/>
        </p:nvPicPr>
        <p:blipFill>
          <a:blip r:embed="rId4" cstate="print"/>
          <a:stretch>
            <a:fillRect/>
          </a:stretch>
        </p:blipFill>
        <p:spPr>
          <a:xfrm>
            <a:off x="3923928" y="5589240"/>
            <a:ext cx="1584176" cy="792088"/>
          </a:xfrm>
          <a:prstGeom prst="rect">
            <a:avLst/>
          </a:prstGeom>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982133" y="457201"/>
            <a:ext cx="7704667" cy="1027583"/>
          </a:xfrm>
        </p:spPr>
        <p:txBody>
          <a:bodyPr>
            <a:normAutofit fontScale="90000"/>
          </a:bodyPr>
          <a:lstStyle/>
          <a:p>
            <a:r>
              <a:rPr lang="en-US" dirty="0"/>
              <a:t>STAWIANIE CZOŁA NIEPOKOJĄCYM MYŚLOM</a:t>
            </a:r>
            <a:endParaRPr lang="el-GR" dirty="0"/>
          </a:p>
        </p:txBody>
      </p:sp>
      <p:sp>
        <p:nvSpPr>
          <p:cNvPr id="3" name="2 - Θέση περιεχομένου"/>
          <p:cNvSpPr>
            <a:spLocks noGrp="1"/>
          </p:cNvSpPr>
          <p:nvPr>
            <p:ph idx="1"/>
          </p:nvPr>
        </p:nvSpPr>
        <p:spPr>
          <a:xfrm>
            <a:off x="539552" y="2132856"/>
            <a:ext cx="8229600" cy="3673622"/>
          </a:xfrm>
        </p:spPr>
        <p:txBody>
          <a:bodyPr>
            <a:normAutofit lnSpcReduction="10000"/>
          </a:bodyPr>
          <a:lstStyle/>
          <a:p>
            <a:pPr lvl="0"/>
            <a:r>
              <a:rPr lang="en-US" dirty="0"/>
              <a:t>Czy są powody, dla których masz te niespokojne myśli?</a:t>
            </a:r>
          </a:p>
          <a:p>
            <a:r>
              <a:rPr lang="en-US" dirty="0"/>
              <a:t>Oceniać fakty i dowody, na których opiera się myśl</a:t>
            </a:r>
          </a:p>
          <a:p>
            <a:pPr lvl="0"/>
            <a:r>
              <a:rPr lang="en-US" dirty="0"/>
              <a:t>Sprawdź swoje uczucia i myśli z innymi osobami, które znajdują się w podobnej sytuacji</a:t>
            </a:r>
          </a:p>
          <a:p>
            <a:pPr lvl="0"/>
            <a:r>
              <a:rPr lang="en-US" dirty="0"/>
              <a:t>Co gorszego może się wydarzyć? Czy istnieją fakty, które zaprzeczają tej myśli?  Zakwestionuj to, co myślisz lub obawiasz się, że się wydarzy</a:t>
            </a:r>
            <a:endParaRPr lang="el-GR" dirty="0"/>
          </a:p>
          <a:p>
            <a:pPr lvl="0"/>
            <a:r>
              <a:rPr lang="en-US" dirty="0"/>
              <a:t>Poszukiwanie innych sposobów interpretacji sytuacji</a:t>
            </a:r>
          </a:p>
          <a:p>
            <a:pPr lvl="0"/>
            <a:r>
              <a:rPr lang="en-US" dirty="0"/>
              <a:t>Jak mogę podejść do tej sytuacji i poradzić sobie z nią?</a:t>
            </a:r>
            <a:endParaRPr lang="el-GR" dirty="0"/>
          </a:p>
          <a:p>
            <a:r>
              <a:rPr lang="en-US" dirty="0"/>
              <a:t>Czy Twoje oczekiwania są </a:t>
            </a:r>
            <a:r>
              <a:rPr lang="en-US" dirty="0" err="1"/>
              <a:t>realistyczne</a:t>
            </a:r>
            <a:r>
              <a:rPr lang="en-US" dirty="0" smtClean="0"/>
              <a:t>?</a:t>
            </a:r>
            <a:endParaRPr lang="el-GR" dirty="0"/>
          </a:p>
          <a:p>
            <a:r>
              <a:rPr lang="en-US" dirty="0"/>
              <a:t>Zapisz swoje </a:t>
            </a:r>
            <a:r>
              <a:rPr lang="en-US" dirty="0" err="1"/>
              <a:t>realistyczne</a:t>
            </a:r>
            <a:r>
              <a:rPr lang="en-US" dirty="0"/>
              <a:t> </a:t>
            </a:r>
            <a:r>
              <a:rPr lang="en-US" dirty="0" err="1" smtClean="0"/>
              <a:t>myśli</a:t>
            </a:r>
            <a:endParaRPr lang="el-GR" dirty="0"/>
          </a:p>
          <a:p>
            <a:endParaRPr lang="el-GR" dirty="0"/>
          </a:p>
        </p:txBody>
      </p:sp>
      <p:pic>
        <p:nvPicPr>
          <p:cNvPr id="4" name="Picture 1"/>
          <p:cNvPicPr>
            <a:picLocks noChangeAspect="1" noChangeArrowheads="1"/>
          </p:cNvPicPr>
          <p:nvPr/>
        </p:nvPicPr>
        <p:blipFill>
          <a:blip r:embed="rId2" cstate="print"/>
          <a:srcRect/>
          <a:stretch>
            <a:fillRect/>
          </a:stretch>
        </p:blipFill>
        <p:spPr bwMode="auto">
          <a:xfrm>
            <a:off x="539552" y="5877272"/>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5796136" y="5877272"/>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491880" y="5877272"/>
            <a:ext cx="1584176" cy="792088"/>
          </a:xfrm>
          <a:prstGeom prst="rect">
            <a:avLst/>
          </a:prstGeom>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dirty="0"/>
              <a:t>Mindfulness </a:t>
            </a:r>
            <a:endParaRPr lang="en-US" dirty="0"/>
          </a:p>
        </p:txBody>
      </p:sp>
      <p:sp>
        <p:nvSpPr>
          <p:cNvPr id="3" name="Θέση περιεχομένου 2"/>
          <p:cNvSpPr>
            <a:spLocks noGrp="1"/>
          </p:cNvSpPr>
          <p:nvPr>
            <p:ph idx="1"/>
          </p:nvPr>
        </p:nvSpPr>
        <p:spPr/>
        <p:txBody>
          <a:bodyPr/>
          <a:lstStyle/>
          <a:p>
            <a:r>
              <a:rPr lang="en-US" dirty="0">
                <a:hlinkClick r:id="rId2"/>
              </a:rPr>
              <a:t>https://www.youtube.com/watch?v=1kntcC9nICo&amp;t=3s&amp;has_verified=1</a:t>
            </a:r>
            <a:endParaRPr lang="en-US" dirty="0"/>
          </a:p>
        </p:txBody>
      </p:sp>
      <p:pic>
        <p:nvPicPr>
          <p:cNvPr id="4" name="Picture 1"/>
          <p:cNvPicPr>
            <a:picLocks noChangeAspect="1" noChangeArrowheads="1"/>
          </p:cNvPicPr>
          <p:nvPr/>
        </p:nvPicPr>
        <p:blipFill>
          <a:blip r:embed="rId3" cstate="print"/>
          <a:srcRect/>
          <a:stretch>
            <a:fillRect/>
          </a:stretch>
        </p:blipFill>
        <p:spPr bwMode="auto">
          <a:xfrm>
            <a:off x="899592" y="5517232"/>
            <a:ext cx="2232248" cy="790918"/>
          </a:xfrm>
          <a:prstGeom prst="rect">
            <a:avLst/>
          </a:prstGeom>
          <a:noFill/>
        </p:spPr>
      </p:pic>
      <p:pic>
        <p:nvPicPr>
          <p:cNvPr id="5" name="Picture 15"/>
          <p:cNvPicPr/>
          <p:nvPr/>
        </p:nvPicPr>
        <p:blipFill>
          <a:blip r:embed="rId4" cstate="print">
            <a:extLst>
              <a:ext uri="{28A0092B-C50C-407E-A947-70E740481C1C}">
                <a14:useLocalDpi xmlns:a14="http://schemas.microsoft.com/office/drawing/2010/main" val="0"/>
              </a:ext>
            </a:extLst>
          </a:blip>
          <a:stretch>
            <a:fillRect/>
          </a:stretch>
        </p:blipFill>
        <p:spPr>
          <a:xfrm>
            <a:off x="6156176" y="5517232"/>
            <a:ext cx="1115616" cy="792088"/>
          </a:xfrm>
          <a:prstGeom prst="rect">
            <a:avLst/>
          </a:prstGeom>
        </p:spPr>
      </p:pic>
      <p:pic>
        <p:nvPicPr>
          <p:cNvPr id="6" name="5 - Εικόνα" descr="include logo.jpg"/>
          <p:cNvPicPr>
            <a:picLocks noChangeAspect="1"/>
          </p:cNvPicPr>
          <p:nvPr/>
        </p:nvPicPr>
        <p:blipFill>
          <a:blip r:embed="rId5" cstate="print"/>
          <a:stretch>
            <a:fillRect/>
          </a:stretch>
        </p:blipFill>
        <p:spPr>
          <a:xfrm>
            <a:off x="3851920" y="5517232"/>
            <a:ext cx="1584176" cy="792088"/>
          </a:xfrm>
          <a:prstGeom prst="rect">
            <a:avLst/>
          </a:prstGeom>
        </p:spPr>
      </p:pic>
    </p:spTree>
    <p:extLst>
      <p:ext uri="{BB962C8B-B14F-4D97-AF65-F5344CB8AC3E}">
        <p14:creationId xmlns:p14="http://schemas.microsoft.com/office/powerpoint/2010/main" val="193651972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p14="http://schemas.microsoft.com/office/powerpoint/2010/main" xmlns:lc="http://schemas.openxmlformats.org/drawingml/2006/lockedCanvas" xmlns:pic="http://schemas.openxmlformats.org/drawingml/2006/picture" xmlns:a14="http://schemas.microsoft.com/office/drawing/2010/main" xmlns:wps="http://schemas.microsoft.com/office/word/2010/wordprocessingShape" xmlns:wpi="http://schemas.microsoft.com/office/word/2010/wordprocessingInk" xmlns:wpg="http://schemas.microsoft.com/office/word/2010/wordprocessingGroup" xmlns:w16se="http://schemas.microsoft.com/office/word/2015/wordml/symex" xmlns:w16cid="http://schemas.microsoft.com/office/word/2016/wordml/cid" xmlns:w15="http://schemas.microsoft.com/office/word/2012/wordml"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wne="http://schemas.microsoft.com/office/word/2006/wordml" xmlns:wp="http://schemas.openxmlformats.org/drawingml/2006/wordprocessingDrawing" xmlns:m="http://schemas.openxmlformats.org/officeDocument/2006/math" xmlns:ve="http://schemas.openxmlformats.org/markup-compatibility/2006" xmlns="" id="{9908C789-6061-44A9-90C8-E9C73EC77631}"/>
              </a:ext>
            </a:extLst>
          </p:cNvPr>
          <p:cNvSpPr>
            <a:spLocks noGrp="1"/>
          </p:cNvSpPr>
          <p:nvPr>
            <p:ph type="title"/>
          </p:nvPr>
        </p:nvSpPr>
        <p:spPr>
          <a:xfrm>
            <a:off x="865970" y="476672"/>
            <a:ext cx="6874382" cy="1160291"/>
          </a:xfrm>
        </p:spPr>
        <p:txBody>
          <a:bodyPr/>
          <a:lstStyle/>
          <a:p>
            <a:r>
              <a:rPr lang="el-GR" sz="3200" dirty="0">
                <a:solidFill>
                  <a:schemeClr val="bg2"/>
                </a:solidFill>
                <a:effectLst/>
                <a:latin typeface="Times New Roman" panose="02020603050405020304" pitchFamily="18" charset="0"/>
                <a:ea typeface="Times New Roman" panose="02020603050405020304" pitchFamily="18" charset="0"/>
              </a:rPr>
              <a:t/>
            </a:r>
            <a:br>
              <a:rPr lang="el-GR" sz="3200" dirty="0">
                <a:solidFill>
                  <a:schemeClr val="bg2"/>
                </a:solidFill>
                <a:effectLst/>
                <a:latin typeface="Times New Roman" panose="02020603050405020304" pitchFamily="18" charset="0"/>
                <a:ea typeface="Times New Roman" panose="02020603050405020304" pitchFamily="18" charset="0"/>
              </a:rPr>
            </a:br>
            <a:r>
              <a:rPr lang="en-US" sz="3200" dirty="0">
                <a:solidFill>
                  <a:schemeClr val="bg2"/>
                </a:solidFill>
                <a:effectLst/>
                <a:latin typeface="Times New Roman" panose="02020603050405020304" pitchFamily="18" charset="0"/>
                <a:ea typeface="Times New Roman" panose="02020603050405020304" pitchFamily="18" charset="0"/>
              </a:rPr>
              <a:t>Co czuje rodzeństwo dzieci specjalnej troski? </a:t>
            </a:r>
            <a:endParaRPr lang="el-GR" dirty="0">
              <a:solidFill>
                <a:schemeClr val="bg2"/>
              </a:solidFill>
            </a:endParaRPr>
          </a:p>
        </p:txBody>
      </p:sp>
      <p:sp>
        <p:nvSpPr>
          <p:cNvPr id="3" name="Θέση περιεχομένου 2">
            <a:extLst>
              <a:ext uri="{FF2B5EF4-FFF2-40B4-BE49-F238E27FC236}">
                <a16:creationId xmlns:a16="http://schemas.microsoft.com/office/drawing/2014/main" xmlns:p14="http://schemas.microsoft.com/office/powerpoint/2010/main" xmlns:lc="http://schemas.openxmlformats.org/drawingml/2006/lockedCanvas" xmlns:pic="http://schemas.openxmlformats.org/drawingml/2006/picture" xmlns:a14="http://schemas.microsoft.com/office/drawing/2010/main" xmlns:wps="http://schemas.microsoft.com/office/word/2010/wordprocessingShape" xmlns:wpi="http://schemas.microsoft.com/office/word/2010/wordprocessingInk" xmlns:wpg="http://schemas.microsoft.com/office/word/2010/wordprocessingGroup" xmlns:w16se="http://schemas.microsoft.com/office/word/2015/wordml/symex" xmlns:w16cid="http://schemas.microsoft.com/office/word/2016/wordml/cid" xmlns:w15="http://schemas.microsoft.com/office/word/2012/wordml"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wne="http://schemas.microsoft.com/office/word/2006/wordml" xmlns:wp="http://schemas.openxmlformats.org/drawingml/2006/wordprocessingDrawing" xmlns:m="http://schemas.openxmlformats.org/officeDocument/2006/math" xmlns:ve="http://schemas.openxmlformats.org/markup-compatibility/2006" xmlns="" id="{DB96B7DC-DBA8-49C1-9AD9-9BB0A0D1875E}"/>
              </a:ext>
            </a:extLst>
          </p:cNvPr>
          <p:cNvSpPr>
            <a:spLocks noGrp="1"/>
          </p:cNvSpPr>
          <p:nvPr>
            <p:ph idx="1"/>
          </p:nvPr>
        </p:nvSpPr>
        <p:spPr>
          <a:xfrm>
            <a:off x="899592" y="2132856"/>
            <a:ext cx="6345260" cy="3530600"/>
          </a:xfrm>
        </p:spPr>
        <p:txBody>
          <a:bodyPr>
            <a:normAutofit fontScale="77500" lnSpcReduction="20000"/>
          </a:bodyPr>
          <a:lstStyle/>
          <a:p>
            <a:r>
              <a:rPr lang="en-GB" b="0" i="0" dirty="0">
                <a:solidFill>
                  <a:srgbClr val="000000"/>
                </a:solidFill>
                <a:effectLst/>
                <a:latin typeface="Helvetica Neue"/>
              </a:rPr>
              <a:t>Twoje dziecko może czasem mieć problemy z radzeniem sobie z byciem rodzeństwem dziecka o specjalnych potrzebach. Może mieć wiele różnych, a nawet sprzecznych uczuć. Na przykład, może czuć, że:</a:t>
            </a:r>
          </a:p>
          <a:p>
            <a:pPr lvl="1">
              <a:buFont typeface="Arial" panose="020B0604020202020204" pitchFamily="34" charset="0"/>
              <a:buChar char="•"/>
            </a:pPr>
            <a:r>
              <a:rPr lang="en-GB" b="0" i="0" dirty="0">
                <a:solidFill>
                  <a:srgbClr val="000000"/>
                </a:solidFill>
                <a:effectLst/>
                <a:latin typeface="Helvetica Neue"/>
              </a:rPr>
              <a:t>martwić się o rodzeństwo</a:t>
            </a:r>
          </a:p>
          <a:p>
            <a:pPr lvl="1">
              <a:buFont typeface="Arial" panose="020B0604020202020204" pitchFamily="34" charset="0"/>
              <a:buChar char="•"/>
            </a:pPr>
            <a:r>
              <a:rPr lang="en-GB" b="0" i="0" dirty="0">
                <a:solidFill>
                  <a:srgbClr val="000000"/>
                </a:solidFill>
                <a:effectLst/>
                <a:latin typeface="Helvetica Neue"/>
              </a:rPr>
              <a:t>zazdrosny o uwagę, jaką poświęca się bratu/siostrze</a:t>
            </a:r>
          </a:p>
          <a:p>
            <a:pPr lvl="1">
              <a:buFont typeface="Arial" panose="020B0604020202020204" pitchFamily="34" charset="0"/>
              <a:buChar char="•"/>
            </a:pPr>
            <a:r>
              <a:rPr lang="en-GB" b="0" i="0" dirty="0">
                <a:solidFill>
                  <a:srgbClr val="000000"/>
                </a:solidFill>
                <a:effectLst/>
                <a:latin typeface="Helvetica Neue"/>
              </a:rPr>
              <a:t>boi się, że straci rodzeństwo</a:t>
            </a:r>
          </a:p>
          <a:p>
            <a:pPr lvl="1">
              <a:buFont typeface="Arial" panose="020B0604020202020204" pitchFamily="34" charset="0"/>
              <a:buChar char="•"/>
            </a:pPr>
            <a:r>
              <a:rPr lang="en-GB" b="0" i="0" dirty="0">
                <a:solidFill>
                  <a:srgbClr val="000000"/>
                </a:solidFill>
                <a:effectLst/>
                <a:latin typeface="Helvetica Neue"/>
              </a:rPr>
              <a:t>złość, że nikt nie zwraca na nich uwagi</a:t>
            </a:r>
          </a:p>
          <a:p>
            <a:pPr lvl="1">
              <a:buFont typeface="Arial" panose="020B0604020202020204" pitchFamily="34" charset="0"/>
              <a:buChar char="•"/>
            </a:pPr>
            <a:r>
              <a:rPr lang="en-GB" b="0" i="0" dirty="0">
                <a:solidFill>
                  <a:srgbClr val="000000"/>
                </a:solidFill>
                <a:effectLst/>
                <a:latin typeface="Helvetica Neue"/>
              </a:rPr>
              <a:t>niechęć do wyjaśniania, wspierania i/lub opiekowania się bratem/siostrą</a:t>
            </a:r>
          </a:p>
          <a:p>
            <a:pPr lvl="1">
              <a:buFont typeface="Arial" panose="020B0604020202020204" pitchFamily="34" charset="0"/>
              <a:buChar char="•"/>
            </a:pPr>
            <a:r>
              <a:rPr lang="en-GB" b="0" i="0" dirty="0">
                <a:solidFill>
                  <a:srgbClr val="000000"/>
                </a:solidFill>
                <a:effectLst/>
                <a:latin typeface="Helvetica Neue"/>
              </a:rPr>
              <a:t>pretensje, że nie mogą robić czegoś lub chodzić w różne miejsca z powodu rodzeństwa</a:t>
            </a:r>
          </a:p>
          <a:p>
            <a:pPr lvl="1">
              <a:buFont typeface="Arial" panose="020B0604020202020204" pitchFamily="34" charset="0"/>
              <a:buChar char="•"/>
            </a:pPr>
            <a:r>
              <a:rPr lang="en-GB" b="0" i="0" dirty="0">
                <a:solidFill>
                  <a:srgbClr val="000000"/>
                </a:solidFill>
                <a:effectLst/>
                <a:latin typeface="Helvetica Neue"/>
              </a:rPr>
              <a:t>zakłopotanie z powodu różnic między rodzeństwem</a:t>
            </a:r>
          </a:p>
          <a:p>
            <a:pPr lvl="1">
              <a:buFont typeface="Arial" panose="020B0604020202020204" pitchFamily="34" charset="0"/>
              <a:buChar char="•"/>
            </a:pPr>
            <a:r>
              <a:rPr lang="en-GB" b="0" i="0" dirty="0">
                <a:solidFill>
                  <a:srgbClr val="000000"/>
                </a:solidFill>
                <a:effectLst/>
                <a:latin typeface="Helvetica Neue"/>
              </a:rPr>
              <a:t>presja, by być lub robić to, czego nie potrafi rodzeństwo</a:t>
            </a:r>
          </a:p>
          <a:p>
            <a:pPr lvl="1">
              <a:buFont typeface="Arial" panose="020B0604020202020204" pitchFamily="34" charset="0"/>
              <a:buChar char="•"/>
            </a:pPr>
            <a:r>
              <a:rPr lang="en-GB" b="0" i="0" dirty="0">
                <a:solidFill>
                  <a:srgbClr val="000000"/>
                </a:solidFill>
                <a:effectLst/>
                <a:latin typeface="Helvetica Neue"/>
              </a:rPr>
              <a:t>winni za negatywne uczucia, jakie żywią wobec rodzeństwa, lub winni, że nie mają tego samego problemu</a:t>
            </a:r>
          </a:p>
          <a:p>
            <a:endParaRPr lang="el-GR" dirty="0"/>
          </a:p>
        </p:txBody>
      </p:sp>
      <p:pic>
        <p:nvPicPr>
          <p:cNvPr id="4" name="Picture 1"/>
          <p:cNvPicPr>
            <a:picLocks noChangeAspect="1" noChangeArrowheads="1"/>
          </p:cNvPicPr>
          <p:nvPr/>
        </p:nvPicPr>
        <p:blipFill>
          <a:blip r:embed="rId2" cstate="print"/>
          <a:srcRect/>
          <a:stretch>
            <a:fillRect/>
          </a:stretch>
        </p:blipFill>
        <p:spPr bwMode="auto">
          <a:xfrm>
            <a:off x="899592" y="5589240"/>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156176" y="5589240"/>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851920" y="5589240"/>
            <a:ext cx="1584176" cy="792088"/>
          </a:xfrm>
          <a:prstGeom prst="rect">
            <a:avLst/>
          </a:prstGeom>
        </p:spPr>
      </p:pic>
    </p:spTree>
    <p:extLst>
      <p:ext uri="{BB962C8B-B14F-4D97-AF65-F5344CB8AC3E}">
        <p14:creationId xmlns:p14="http://schemas.microsoft.com/office/powerpoint/2010/main" val="33298269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p14="http://schemas.microsoft.com/office/powerpoint/2010/main" xmlns:lc="http://schemas.openxmlformats.org/drawingml/2006/lockedCanvas" xmlns:pic="http://schemas.openxmlformats.org/drawingml/2006/picture" xmlns:a14="http://schemas.microsoft.com/office/drawing/2010/main" xmlns:wps="http://schemas.microsoft.com/office/word/2010/wordprocessingShape" xmlns:wpi="http://schemas.microsoft.com/office/word/2010/wordprocessingInk" xmlns:wpg="http://schemas.microsoft.com/office/word/2010/wordprocessingGroup" xmlns:w16se="http://schemas.microsoft.com/office/word/2015/wordml/symex" xmlns:w16cid="http://schemas.microsoft.com/office/word/2016/wordml/cid" xmlns:w15="http://schemas.microsoft.com/office/word/2012/wordml"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wne="http://schemas.microsoft.com/office/word/2006/wordml" xmlns:wp="http://schemas.openxmlformats.org/drawingml/2006/wordprocessingDrawing" xmlns:m="http://schemas.openxmlformats.org/officeDocument/2006/math" xmlns:ve="http://schemas.openxmlformats.org/markup-compatibility/2006" xmlns="" id="{A3A02799-C81B-47ED-B513-07FE188B99A8}"/>
              </a:ext>
            </a:extLst>
          </p:cNvPr>
          <p:cNvSpPr>
            <a:spLocks noGrp="1"/>
          </p:cNvSpPr>
          <p:nvPr>
            <p:ph type="title"/>
          </p:nvPr>
        </p:nvSpPr>
        <p:spPr>
          <a:xfrm>
            <a:off x="869768" y="838200"/>
            <a:ext cx="6343672" cy="798763"/>
          </a:xfrm>
        </p:spPr>
        <p:txBody>
          <a:bodyPr/>
          <a:lstStyle/>
          <a:p>
            <a:r>
              <a:rPr lang="en-US" dirty="0">
                <a:solidFill>
                  <a:schemeClr val="bg2"/>
                </a:solidFill>
                <a:latin typeface="Calibri" panose="020F0502020204030204" pitchFamily="34" charset="0"/>
                <a:ea typeface="Times New Roman" panose="02020603050405020304" pitchFamily="18" charset="0"/>
              </a:rPr>
              <a:t>Czego potrzebuje rodzeństwo dzieci niepełnosprawnych?</a:t>
            </a:r>
            <a:endParaRPr lang="el-GR" dirty="0">
              <a:solidFill>
                <a:schemeClr val="bg2"/>
              </a:solidFill>
            </a:endParaRPr>
          </a:p>
        </p:txBody>
      </p:sp>
      <p:sp>
        <p:nvSpPr>
          <p:cNvPr id="3" name="Θέση περιεχομένου 2">
            <a:extLst>
              <a:ext uri="{FF2B5EF4-FFF2-40B4-BE49-F238E27FC236}">
                <a16:creationId xmlns:a16="http://schemas.microsoft.com/office/drawing/2014/main" xmlns:p14="http://schemas.microsoft.com/office/powerpoint/2010/main" xmlns:lc="http://schemas.openxmlformats.org/drawingml/2006/lockedCanvas" xmlns:pic="http://schemas.openxmlformats.org/drawingml/2006/picture" xmlns:a14="http://schemas.microsoft.com/office/drawing/2010/main" xmlns:wps="http://schemas.microsoft.com/office/word/2010/wordprocessingShape" xmlns:wpi="http://schemas.microsoft.com/office/word/2010/wordprocessingInk" xmlns:wpg="http://schemas.microsoft.com/office/word/2010/wordprocessingGroup" xmlns:w16se="http://schemas.microsoft.com/office/word/2015/wordml/symex" xmlns:w16cid="http://schemas.microsoft.com/office/word/2016/wordml/cid" xmlns:w15="http://schemas.microsoft.com/office/word/2012/wordml"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wne="http://schemas.microsoft.com/office/word/2006/wordml" xmlns:wp="http://schemas.openxmlformats.org/drawingml/2006/wordprocessingDrawing" xmlns:m="http://schemas.openxmlformats.org/officeDocument/2006/math" xmlns:ve="http://schemas.openxmlformats.org/markup-compatibility/2006" xmlns="" id="{DD784325-0B01-450D-8E3B-94C9D21B8185}"/>
              </a:ext>
            </a:extLst>
          </p:cNvPr>
          <p:cNvSpPr>
            <a:spLocks noGrp="1"/>
          </p:cNvSpPr>
          <p:nvPr>
            <p:ph idx="1"/>
          </p:nvPr>
        </p:nvSpPr>
        <p:spPr/>
        <p:txBody>
          <a:bodyPr/>
          <a:lstStyle/>
          <a:p>
            <a:r>
              <a:rPr lang="en-US" sz="1800" dirty="0">
                <a:solidFill>
                  <a:srgbClr val="403152"/>
                </a:solidFill>
                <a:effectLst/>
                <a:latin typeface="Calibri" panose="020F0502020204030204" pitchFamily="34" charset="0"/>
                <a:ea typeface="Times New Roman" panose="02020603050405020304" pitchFamily="18" charset="0"/>
              </a:rPr>
              <a:t>Dbałość o potrzeby dziecka rozwijającego się prawidłowo i dziecka o specjalnych potrzebach edukacyjnych jest z pewnością wyzwaniem.  Posiadanie pewnych informacji pomocnych w radzeniu sobie z tą sytuacją oraz niezbędnej wrażliwości może pomóc w zmniejszeniu trudności w rodzinie.</a:t>
            </a:r>
            <a:endParaRPr lang="el-GR" sz="1800" dirty="0">
              <a:effectLst/>
              <a:latin typeface="Times New Roman" panose="02020603050405020304" pitchFamily="18" charset="0"/>
              <a:ea typeface="Times New Roman" panose="02020603050405020304" pitchFamily="18" charset="0"/>
            </a:endParaRPr>
          </a:p>
          <a:p>
            <a:endParaRPr lang="el-GR" dirty="0"/>
          </a:p>
        </p:txBody>
      </p:sp>
      <p:pic>
        <p:nvPicPr>
          <p:cNvPr id="4" name="Picture 1"/>
          <p:cNvPicPr>
            <a:picLocks noChangeAspect="1" noChangeArrowheads="1"/>
          </p:cNvPicPr>
          <p:nvPr/>
        </p:nvPicPr>
        <p:blipFill>
          <a:blip r:embed="rId2" cstate="print"/>
          <a:srcRect/>
          <a:stretch>
            <a:fillRect/>
          </a:stretch>
        </p:blipFill>
        <p:spPr bwMode="auto">
          <a:xfrm>
            <a:off x="683568" y="5373216"/>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5940152" y="5373216"/>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635896" y="5373216"/>
            <a:ext cx="1584176" cy="792088"/>
          </a:xfrm>
          <a:prstGeom prst="rect">
            <a:avLst/>
          </a:prstGeom>
        </p:spPr>
      </p:pic>
    </p:spTree>
    <p:extLst>
      <p:ext uri="{BB962C8B-B14F-4D97-AF65-F5344CB8AC3E}">
        <p14:creationId xmlns:p14="http://schemas.microsoft.com/office/powerpoint/2010/main" val="139795611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p14="http://schemas.microsoft.com/office/powerpoint/2010/main" xmlns:lc="http://schemas.openxmlformats.org/drawingml/2006/lockedCanvas" xmlns:pic="http://schemas.openxmlformats.org/drawingml/2006/picture" xmlns:a14="http://schemas.microsoft.com/office/drawing/2010/main" xmlns:wps="http://schemas.microsoft.com/office/word/2010/wordprocessingShape" xmlns:wpi="http://schemas.microsoft.com/office/word/2010/wordprocessingInk" xmlns:wpg="http://schemas.microsoft.com/office/word/2010/wordprocessingGroup" xmlns:w16se="http://schemas.microsoft.com/office/word/2015/wordml/symex" xmlns:w16cid="http://schemas.microsoft.com/office/word/2016/wordml/cid" xmlns:w15="http://schemas.microsoft.com/office/word/2012/wordml"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wne="http://schemas.microsoft.com/office/word/2006/wordml" xmlns:wp="http://schemas.openxmlformats.org/drawingml/2006/wordprocessingDrawing" xmlns:m="http://schemas.openxmlformats.org/officeDocument/2006/math" xmlns:ve="http://schemas.openxmlformats.org/markup-compatibility/2006" xmlns="" id="{A3A02799-C81B-47ED-B513-07FE188B99A8}"/>
              </a:ext>
            </a:extLst>
          </p:cNvPr>
          <p:cNvSpPr>
            <a:spLocks noGrp="1"/>
          </p:cNvSpPr>
          <p:nvPr>
            <p:ph type="title"/>
          </p:nvPr>
        </p:nvSpPr>
        <p:spPr>
          <a:xfrm>
            <a:off x="865970" y="1340768"/>
            <a:ext cx="6343672" cy="296195"/>
          </a:xfrm>
        </p:spPr>
        <p:txBody>
          <a:bodyPr/>
          <a:lstStyle/>
          <a:p>
            <a:r>
              <a:rPr lang="en-US" dirty="0">
                <a:solidFill>
                  <a:schemeClr val="bg2"/>
                </a:solidFill>
                <a:latin typeface="Calibri" panose="020F0502020204030204" pitchFamily="34" charset="0"/>
                <a:ea typeface="Times New Roman" panose="02020603050405020304" pitchFamily="18" charset="0"/>
              </a:rPr>
              <a:t>Czego potrzebuje rodzeństwo dzieci niepełnosprawnych?</a:t>
            </a:r>
            <a:endParaRPr lang="el-GR" dirty="0">
              <a:solidFill>
                <a:schemeClr val="bg2"/>
              </a:solidFill>
            </a:endParaRPr>
          </a:p>
        </p:txBody>
      </p:sp>
      <p:sp>
        <p:nvSpPr>
          <p:cNvPr id="3" name="Θέση περιεχομένου 2">
            <a:extLst>
              <a:ext uri="{FF2B5EF4-FFF2-40B4-BE49-F238E27FC236}">
                <a16:creationId xmlns:a16="http://schemas.microsoft.com/office/drawing/2014/main" xmlns:p14="http://schemas.microsoft.com/office/powerpoint/2010/main" xmlns:lc="http://schemas.openxmlformats.org/drawingml/2006/lockedCanvas" xmlns:pic="http://schemas.openxmlformats.org/drawingml/2006/picture" xmlns:a14="http://schemas.microsoft.com/office/drawing/2010/main" xmlns:wps="http://schemas.microsoft.com/office/word/2010/wordprocessingShape" xmlns:wpi="http://schemas.microsoft.com/office/word/2010/wordprocessingInk" xmlns:wpg="http://schemas.microsoft.com/office/word/2010/wordprocessingGroup" xmlns:w16se="http://schemas.microsoft.com/office/word/2015/wordml/symex" xmlns:w16cid="http://schemas.microsoft.com/office/word/2016/wordml/cid" xmlns:w15="http://schemas.microsoft.com/office/word/2012/wordml"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wne="http://schemas.microsoft.com/office/word/2006/wordml" xmlns:wp="http://schemas.openxmlformats.org/drawingml/2006/wordprocessingDrawing" xmlns:m="http://schemas.openxmlformats.org/officeDocument/2006/math" xmlns:ve="http://schemas.openxmlformats.org/markup-compatibility/2006" xmlns="" id="{DD784325-0B01-450D-8E3B-94C9D21B8185}"/>
              </a:ext>
            </a:extLst>
          </p:cNvPr>
          <p:cNvSpPr>
            <a:spLocks noGrp="1"/>
          </p:cNvSpPr>
          <p:nvPr>
            <p:ph idx="1"/>
          </p:nvPr>
        </p:nvSpPr>
        <p:spPr>
          <a:xfrm>
            <a:off x="683568" y="2132856"/>
            <a:ext cx="6345260" cy="3530600"/>
          </a:xfrm>
        </p:spPr>
        <p:txBody>
          <a:bodyPr>
            <a:normAutofit fontScale="92500" lnSpcReduction="20000"/>
          </a:bodyPr>
          <a:lstStyle/>
          <a:p>
            <a:r>
              <a:rPr lang="en-US" b="1" dirty="0">
                <a:solidFill>
                  <a:srgbClr val="403152"/>
                </a:solidFill>
                <a:latin typeface="Calibri" panose="020F0502020204030204" pitchFamily="34" charset="0"/>
                <a:ea typeface="Times New Roman" panose="02020603050405020304" pitchFamily="18" charset="0"/>
              </a:rPr>
              <a:t>Prawo do własnego życia</a:t>
            </a:r>
            <a:endParaRPr lang="en-US" b="1" dirty="0">
              <a:solidFill>
                <a:srgbClr val="403152"/>
              </a:solidFill>
              <a:latin typeface="Times New Roman" panose="02020603050405020304" pitchFamily="18" charset="0"/>
              <a:ea typeface="Times New Roman" panose="02020603050405020304" pitchFamily="18" charset="0"/>
            </a:endParaRPr>
          </a:p>
          <a:p>
            <a:pPr lvl="1"/>
            <a:r>
              <a:rPr lang="en-US" dirty="0">
                <a:solidFill>
                  <a:srgbClr val="403152"/>
                </a:solidFill>
                <a:effectLst/>
                <a:latin typeface="Calibri" panose="020F0502020204030204" pitchFamily="34" charset="0"/>
                <a:ea typeface="Times New Roman" panose="02020603050405020304" pitchFamily="18" charset="0"/>
              </a:rPr>
              <a:t>W ciągu całego życia typowe rodzeństwo odgrywa różne role w życiu rodzeństwa specjalnej troski.  Mimo wsparcia, rodzice muszą zawsze pamiętać, że rodzeństwo ma prawo do własnego, wygranego życia.  Rodzice nie powinni nigdy podejmować decyzji o tym, jakie obowiązki przejmie typowe rodzeństwo, bez otwartej i szczerej rozmowy z nim.</a:t>
            </a:r>
          </a:p>
          <a:p>
            <a:pPr marL="457200"/>
            <a:r>
              <a:rPr lang="en-US" sz="1800" b="1" dirty="0">
                <a:solidFill>
                  <a:srgbClr val="403152"/>
                </a:solidFill>
                <a:effectLst/>
                <a:latin typeface="Calibri" panose="020F0502020204030204" pitchFamily="34" charset="0"/>
                <a:ea typeface="Times New Roman" panose="02020603050405020304" pitchFamily="18" charset="0"/>
              </a:rPr>
              <a:t>Rozpoznawanie typowych problemów </a:t>
            </a:r>
            <a:r>
              <a:rPr lang="en-US" sz="1800" b="1" dirty="0" err="1">
                <a:solidFill>
                  <a:srgbClr val="403152"/>
                </a:solidFill>
                <a:effectLst/>
                <a:latin typeface="Calibri" panose="020F0502020204030204" pitchFamily="34" charset="0"/>
                <a:ea typeface="Times New Roman" panose="02020603050405020304" pitchFamily="18" charset="0"/>
              </a:rPr>
              <a:t>dzieci</a:t>
            </a:r>
          </a:p>
          <a:p>
            <a:pPr marL="800100" lvl="1"/>
            <a:r>
              <a:rPr lang="en-US" dirty="0">
                <a:solidFill>
                  <a:srgbClr val="403152"/>
                </a:solidFill>
                <a:effectLst/>
                <a:latin typeface="Times New Roman" panose="02020603050405020304" pitchFamily="18" charset="0"/>
                <a:ea typeface="Times New Roman" panose="02020603050405020304" pitchFamily="18" charset="0"/>
              </a:rPr>
              <a:t>Podobnie jak rodzice, dzieci także doświadczają szeregu często sprzecznych uczuć związanych z wpływem, jaki ich rodzina o specjalnych potrzebach wywiera na nie same i na całą rodzinę.  Uczuć tych należy się spodziewać i powinny być one potwierdzone przez środowisko </a:t>
            </a:r>
            <a:r>
              <a:rPr lang="en-US" dirty="0" err="1">
                <a:solidFill>
                  <a:srgbClr val="403152"/>
                </a:solidFill>
                <a:effectLst/>
                <a:latin typeface="Times New Roman" panose="02020603050405020304" pitchFamily="18" charset="0"/>
                <a:ea typeface="Times New Roman" panose="02020603050405020304" pitchFamily="18" charset="0"/>
              </a:rPr>
              <a:t>dziecka</a:t>
            </a:r>
            <a:r>
              <a:rPr lang="en-US" dirty="0">
                <a:solidFill>
                  <a:srgbClr val="403152"/>
                </a:solidFill>
                <a:effectLst/>
                <a:latin typeface="Times New Roman" panose="02020603050405020304" pitchFamily="18" charset="0"/>
                <a:ea typeface="Times New Roman" panose="02020603050405020304" pitchFamily="18" charset="0"/>
              </a:rPr>
              <a:t>. </a:t>
            </a:r>
            <a:r>
              <a:rPr lang="en-US" dirty="0" err="1" smtClean="0">
                <a:solidFill>
                  <a:srgbClr val="403152"/>
                </a:solidFill>
                <a:effectLst/>
                <a:latin typeface="Times New Roman" panose="02020603050405020304" pitchFamily="18" charset="0"/>
                <a:ea typeface="Times New Roman" panose="02020603050405020304" pitchFamily="18" charset="0"/>
              </a:rPr>
              <a:t>Ponieważ</a:t>
            </a:r>
            <a:r>
              <a:rPr lang="en-US" dirty="0" smtClean="0">
                <a:solidFill>
                  <a:srgbClr val="403152"/>
                </a:solidFill>
                <a:effectLst/>
                <a:latin typeface="Times New Roman" panose="02020603050405020304" pitchFamily="18" charset="0"/>
                <a:ea typeface="Times New Roman" panose="02020603050405020304" pitchFamily="18" charset="0"/>
              </a:rPr>
              <a:t> </a:t>
            </a:r>
            <a:r>
              <a:rPr lang="en-US" dirty="0">
                <a:solidFill>
                  <a:srgbClr val="403152"/>
                </a:solidFill>
                <a:effectLst/>
                <a:latin typeface="Times New Roman" panose="02020603050405020304" pitchFamily="18" charset="0"/>
                <a:ea typeface="Times New Roman" panose="02020603050405020304" pitchFamily="18" charset="0"/>
              </a:rPr>
              <a:t>większość rodzeństwa </a:t>
            </a:r>
            <a:r>
              <a:rPr lang="en-US" dirty="0">
                <a:solidFill>
                  <a:srgbClr val="403152"/>
                </a:solidFill>
                <a:latin typeface="Times New Roman" panose="02020603050405020304" pitchFamily="18" charset="0"/>
                <a:ea typeface="Times New Roman" panose="02020603050405020304" pitchFamily="18" charset="0"/>
              </a:rPr>
              <a:t>ma najdłuższe relacje z dzieckiem niepełnosprawnym, ich obawy będą się zmieniać z czasem. Ważne jest, aby rodzice byli świadomi tych problemów, aby mogli sobie z nimi radzić w najlepszy możliwy sposób.</a:t>
            </a:r>
            <a:endParaRPr lang="el-GR" sz="1800" dirty="0">
              <a:effectLst/>
              <a:latin typeface="Times New Roman" panose="02020603050405020304" pitchFamily="18" charset="0"/>
              <a:ea typeface="Times New Roman" panose="02020603050405020304" pitchFamily="18" charset="0"/>
            </a:endParaRPr>
          </a:p>
          <a:p>
            <a:endParaRPr lang="el-GR" dirty="0"/>
          </a:p>
        </p:txBody>
      </p:sp>
      <p:pic>
        <p:nvPicPr>
          <p:cNvPr id="4" name="Picture 1"/>
          <p:cNvPicPr>
            <a:picLocks noChangeAspect="1" noChangeArrowheads="1"/>
          </p:cNvPicPr>
          <p:nvPr/>
        </p:nvPicPr>
        <p:blipFill>
          <a:blip r:embed="rId2" cstate="print"/>
          <a:srcRect/>
          <a:stretch>
            <a:fillRect/>
          </a:stretch>
        </p:blipFill>
        <p:spPr bwMode="auto">
          <a:xfrm>
            <a:off x="827584" y="5877272"/>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084168" y="5877272"/>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779912" y="5877272"/>
            <a:ext cx="1584176" cy="792088"/>
          </a:xfrm>
          <a:prstGeom prst="rect">
            <a:avLst/>
          </a:prstGeom>
        </p:spPr>
      </p:pic>
    </p:spTree>
    <p:extLst>
      <p:ext uri="{BB962C8B-B14F-4D97-AF65-F5344CB8AC3E}">
        <p14:creationId xmlns:p14="http://schemas.microsoft.com/office/powerpoint/2010/main" val="204644434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p14="http://schemas.microsoft.com/office/powerpoint/2010/main" xmlns:lc="http://schemas.openxmlformats.org/drawingml/2006/lockedCanvas" xmlns:pic="http://schemas.openxmlformats.org/drawingml/2006/picture" xmlns:a14="http://schemas.microsoft.com/office/drawing/2010/main" xmlns:wps="http://schemas.microsoft.com/office/word/2010/wordprocessingShape" xmlns:wpi="http://schemas.microsoft.com/office/word/2010/wordprocessingInk" xmlns:wpg="http://schemas.microsoft.com/office/word/2010/wordprocessingGroup" xmlns:w16se="http://schemas.microsoft.com/office/word/2015/wordml/symex" xmlns:w16cid="http://schemas.microsoft.com/office/word/2016/wordml/cid" xmlns:w15="http://schemas.microsoft.com/office/word/2012/wordml"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wne="http://schemas.microsoft.com/office/word/2006/wordml" xmlns:wp="http://schemas.openxmlformats.org/drawingml/2006/wordprocessingDrawing" xmlns:m="http://schemas.openxmlformats.org/officeDocument/2006/math" xmlns:ve="http://schemas.openxmlformats.org/markup-compatibility/2006" xmlns="" id="{F3AC3A5B-6388-4F30-846F-D1B0F1AC99EF}"/>
              </a:ext>
            </a:extLst>
          </p:cNvPr>
          <p:cNvSpPr>
            <a:spLocks noGrp="1"/>
          </p:cNvSpPr>
          <p:nvPr>
            <p:ph type="title"/>
          </p:nvPr>
        </p:nvSpPr>
        <p:spPr/>
        <p:txBody>
          <a:bodyPr/>
          <a:lstStyle/>
          <a:p>
            <a:r>
              <a:rPr lang="en-US" dirty="0">
                <a:solidFill>
                  <a:schemeClr val="bg2"/>
                </a:solidFill>
                <a:latin typeface="Calibri" panose="020F0502020204030204" pitchFamily="34" charset="0"/>
                <a:ea typeface="Times New Roman" panose="02020603050405020304" pitchFamily="18" charset="0"/>
              </a:rPr>
              <a:t>Czego potrzebuje rodzeństwo dzieci niepełnosprawnych?</a:t>
            </a:r>
            <a:r>
              <a:rPr lang="el-GR" dirty="0">
                <a:solidFill>
                  <a:schemeClr val="bg2"/>
                </a:solidFill>
                <a:latin typeface="Times New Roman" panose="02020603050405020304" pitchFamily="18" charset="0"/>
                <a:ea typeface="Times New Roman" panose="02020603050405020304" pitchFamily="18" charset="0"/>
              </a:rPr>
              <a:t/>
            </a:r>
            <a:br>
              <a:rPr lang="el-GR" dirty="0">
                <a:solidFill>
                  <a:schemeClr val="bg2"/>
                </a:solidFill>
                <a:latin typeface="Times New Roman" panose="02020603050405020304" pitchFamily="18" charset="0"/>
                <a:ea typeface="Times New Roman" panose="02020603050405020304" pitchFamily="18" charset="0"/>
              </a:rPr>
            </a:br>
            <a:endParaRPr lang="el-GR" dirty="0"/>
          </a:p>
        </p:txBody>
      </p:sp>
      <p:sp>
        <p:nvSpPr>
          <p:cNvPr id="3" name="Θέση περιεχομένου 2">
            <a:extLst>
              <a:ext uri="{FF2B5EF4-FFF2-40B4-BE49-F238E27FC236}">
                <a16:creationId xmlns:a16="http://schemas.microsoft.com/office/drawing/2014/main" xmlns:p14="http://schemas.microsoft.com/office/powerpoint/2010/main" xmlns:lc="http://schemas.openxmlformats.org/drawingml/2006/lockedCanvas" xmlns:pic="http://schemas.openxmlformats.org/drawingml/2006/picture" xmlns:a14="http://schemas.microsoft.com/office/drawing/2010/main" xmlns:wps="http://schemas.microsoft.com/office/word/2010/wordprocessingShape" xmlns:wpi="http://schemas.microsoft.com/office/word/2010/wordprocessingInk" xmlns:wpg="http://schemas.microsoft.com/office/word/2010/wordprocessingGroup" xmlns:w16se="http://schemas.microsoft.com/office/word/2015/wordml/symex" xmlns:w16cid="http://schemas.microsoft.com/office/word/2016/wordml/cid" xmlns:w15="http://schemas.microsoft.com/office/word/2012/wordml"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wne="http://schemas.microsoft.com/office/word/2006/wordml" xmlns:wp="http://schemas.openxmlformats.org/drawingml/2006/wordprocessingDrawing" xmlns:m="http://schemas.openxmlformats.org/officeDocument/2006/math" xmlns:ve="http://schemas.openxmlformats.org/markup-compatibility/2006" xmlns="" id="{B12EC396-618B-4F67-9064-5D46158408FB}"/>
              </a:ext>
            </a:extLst>
          </p:cNvPr>
          <p:cNvSpPr>
            <a:spLocks noGrp="1"/>
          </p:cNvSpPr>
          <p:nvPr>
            <p:ph idx="1"/>
          </p:nvPr>
        </p:nvSpPr>
        <p:spPr>
          <a:xfrm>
            <a:off x="899592" y="2204864"/>
            <a:ext cx="6345260" cy="3530600"/>
          </a:xfrm>
        </p:spPr>
        <p:txBody>
          <a:bodyPr>
            <a:normAutofit fontScale="85000" lnSpcReduction="20000"/>
          </a:bodyPr>
          <a:lstStyle/>
          <a:p>
            <a:pPr marL="342900" lvl="0" indent="-342900">
              <a:buFont typeface="Symbol" panose="05050102010706020507" pitchFamily="18" charset="2"/>
              <a:buChar char=""/>
            </a:pPr>
            <a:r>
              <a:rPr lang="en-US" sz="1800" b="1" dirty="0">
                <a:solidFill>
                  <a:srgbClr val="403152"/>
                </a:solidFill>
                <a:effectLst/>
                <a:latin typeface="Calibri" panose="020F0502020204030204" pitchFamily="34" charset="0"/>
                <a:ea typeface="Times New Roman" panose="02020603050405020304" pitchFamily="18" charset="0"/>
              </a:rPr>
              <a:t>Oczekiwania wobec typowego rodzeństwa</a:t>
            </a:r>
            <a:endParaRPr lang="el-GR" sz="1800" dirty="0">
              <a:solidFill>
                <a:srgbClr val="403152"/>
              </a:solidFill>
              <a:effectLst/>
              <a:latin typeface="Times New Roman" panose="02020603050405020304" pitchFamily="18" charset="0"/>
              <a:ea typeface="Times New Roman" panose="02020603050405020304" pitchFamily="18" charset="0"/>
            </a:endParaRPr>
          </a:p>
          <a:p>
            <a:pPr marL="457200"/>
            <a:r>
              <a:rPr lang="en-US" sz="1800" dirty="0">
                <a:solidFill>
                  <a:srgbClr val="403152"/>
                </a:solidFill>
                <a:effectLst/>
                <a:latin typeface="Calibri" panose="020F0502020204030204" pitchFamily="34" charset="0"/>
                <a:ea typeface="Times New Roman" panose="02020603050405020304" pitchFamily="18" charset="0"/>
              </a:rPr>
              <a:t>Rodziny muszą mieć wysokie oczekiwania wobec wszystkich swoich dzieci.  Niektóre typowe dzieci reagują na niepełnosprawność swojego rodzeństwa i mają nierealistycznie wysokie wymagania wobec siebie.  Niektóre czują, że muszą nadrabiać zaległości wobec rodzeństwa wymagającego specjalnej troski.  Rodzice mogą pomóc typowo rozwijającym się dzieciom, wyrażając jasne oczekiwania oraz zapewniając bezwarunkowe wsparcie i akceptację..</a:t>
            </a:r>
            <a:r>
              <a:rPr lang="el-GR" sz="1800" dirty="0">
                <a:solidFill>
                  <a:srgbClr val="403152"/>
                </a:solidFill>
                <a:effectLst/>
                <a:latin typeface="Calibri" panose="020F0502020204030204" pitchFamily="34" charset="0"/>
                <a:ea typeface="Times New Roman" panose="02020603050405020304" pitchFamily="18" charset="0"/>
              </a:rPr>
              <a:t>.</a:t>
            </a:r>
            <a:endParaRPr lang="el-GR"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US" sz="1800" b="1" dirty="0">
                <a:solidFill>
                  <a:srgbClr val="403152"/>
                </a:solidFill>
                <a:effectLst/>
                <a:latin typeface="Calibri" panose="020F0502020204030204" pitchFamily="34" charset="0"/>
                <a:ea typeface="Times New Roman" panose="02020603050405020304" pitchFamily="18" charset="0"/>
              </a:rPr>
              <a:t>Oczekuj typowego zachowania dla typowego rodzeństwa</a:t>
            </a:r>
            <a:endParaRPr lang="el-GR" sz="1800" dirty="0">
              <a:solidFill>
                <a:srgbClr val="403152"/>
              </a:solidFill>
              <a:effectLst/>
              <a:latin typeface="Times New Roman" panose="02020603050405020304" pitchFamily="18" charset="0"/>
              <a:ea typeface="Times New Roman" panose="02020603050405020304" pitchFamily="18" charset="0"/>
            </a:endParaRPr>
          </a:p>
          <a:p>
            <a:r>
              <a:rPr lang="en-US" sz="1800" dirty="0">
                <a:solidFill>
                  <a:srgbClr val="403152"/>
                </a:solidFill>
                <a:effectLst/>
                <a:latin typeface="Calibri" panose="020F0502020204030204" pitchFamily="34" charset="0"/>
                <a:ea typeface="Times New Roman" panose="02020603050405020304" pitchFamily="18" charset="0"/>
              </a:rPr>
              <a:t>Choć rodzicom trudno jest patrzeć, jak ich dzieci dokuczają sobie, walczą lub konfrontują się ze sobą, są to częste i normalne zachowania, nawet jeśli jedno z rodzeństwa ma specjalne potrzeby. Mimo że rodzice są często zszokowani surowością, jaką jedno z rodzeństwa może okazać drugiemu, takie napięcie może być pożytecznym i normalnym etapem rozwoju społecznego.</a:t>
            </a:r>
            <a:endParaRPr lang="el-GR" dirty="0"/>
          </a:p>
        </p:txBody>
      </p:sp>
      <p:pic>
        <p:nvPicPr>
          <p:cNvPr id="4" name="Picture 1"/>
          <p:cNvPicPr>
            <a:picLocks noChangeAspect="1" noChangeArrowheads="1"/>
          </p:cNvPicPr>
          <p:nvPr/>
        </p:nvPicPr>
        <p:blipFill>
          <a:blip r:embed="rId2" cstate="print"/>
          <a:srcRect/>
          <a:stretch>
            <a:fillRect/>
          </a:stretch>
        </p:blipFill>
        <p:spPr bwMode="auto">
          <a:xfrm>
            <a:off x="683568" y="6065912"/>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5940152" y="6065912"/>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635896" y="6065912"/>
            <a:ext cx="1584176" cy="792088"/>
          </a:xfrm>
          <a:prstGeom prst="rect">
            <a:avLst/>
          </a:prstGeom>
        </p:spPr>
      </p:pic>
    </p:spTree>
    <p:extLst>
      <p:ext uri="{BB962C8B-B14F-4D97-AF65-F5344CB8AC3E}">
        <p14:creationId xmlns:p14="http://schemas.microsoft.com/office/powerpoint/2010/main" val="28075375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p14="http://schemas.microsoft.com/office/powerpoint/2010/main" xmlns:lc="http://schemas.openxmlformats.org/drawingml/2006/lockedCanvas" xmlns:pic="http://schemas.openxmlformats.org/drawingml/2006/picture" xmlns:a14="http://schemas.microsoft.com/office/drawing/2010/main" xmlns:wps="http://schemas.microsoft.com/office/word/2010/wordprocessingShape" xmlns:wpi="http://schemas.microsoft.com/office/word/2010/wordprocessingInk" xmlns:wpg="http://schemas.microsoft.com/office/word/2010/wordprocessingGroup" xmlns:w16se="http://schemas.microsoft.com/office/word/2015/wordml/symex" xmlns:w16cid="http://schemas.microsoft.com/office/word/2016/wordml/cid" xmlns:w15="http://schemas.microsoft.com/office/word/2012/wordml"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wne="http://schemas.microsoft.com/office/word/2006/wordml" xmlns:wp="http://schemas.openxmlformats.org/drawingml/2006/wordprocessingDrawing" xmlns:m="http://schemas.openxmlformats.org/officeDocument/2006/math" xmlns:ve="http://schemas.openxmlformats.org/markup-compatibility/2006" xmlns="" id="{30CC3AF2-0A6F-4F84-A783-19931DAB1B54}"/>
              </a:ext>
            </a:extLst>
          </p:cNvPr>
          <p:cNvSpPr>
            <a:spLocks noGrp="1"/>
          </p:cNvSpPr>
          <p:nvPr>
            <p:ph type="title"/>
          </p:nvPr>
        </p:nvSpPr>
        <p:spPr/>
        <p:txBody>
          <a:bodyPr/>
          <a:lstStyle/>
          <a:p>
            <a:r>
              <a:rPr lang="en-US" dirty="0">
                <a:solidFill>
                  <a:schemeClr val="bg2"/>
                </a:solidFill>
                <a:latin typeface="Calibri" panose="020F0502020204030204" pitchFamily="34" charset="0"/>
                <a:ea typeface="Times New Roman" panose="02020603050405020304" pitchFamily="18" charset="0"/>
              </a:rPr>
              <a:t>Czego potrzebuje rodzeństwo dzieci niepełnosprawnych?</a:t>
            </a:r>
            <a:r>
              <a:rPr lang="el-GR" dirty="0">
                <a:solidFill>
                  <a:schemeClr val="bg2"/>
                </a:solidFill>
                <a:latin typeface="Times New Roman" panose="02020603050405020304" pitchFamily="18" charset="0"/>
                <a:ea typeface="Times New Roman" panose="02020603050405020304" pitchFamily="18" charset="0"/>
              </a:rPr>
              <a:t/>
            </a:r>
            <a:br>
              <a:rPr lang="el-GR" dirty="0">
                <a:solidFill>
                  <a:schemeClr val="bg2"/>
                </a:solidFill>
                <a:latin typeface="Times New Roman" panose="02020603050405020304" pitchFamily="18" charset="0"/>
                <a:ea typeface="Times New Roman" panose="02020603050405020304" pitchFamily="18" charset="0"/>
              </a:rPr>
            </a:br>
            <a:endParaRPr lang="el-GR" dirty="0"/>
          </a:p>
        </p:txBody>
      </p:sp>
      <p:sp>
        <p:nvSpPr>
          <p:cNvPr id="3" name="Θέση περιεχομένου 2">
            <a:extLst>
              <a:ext uri="{FF2B5EF4-FFF2-40B4-BE49-F238E27FC236}">
                <a16:creationId xmlns:a16="http://schemas.microsoft.com/office/drawing/2014/main" xmlns:p14="http://schemas.microsoft.com/office/powerpoint/2010/main" xmlns:lc="http://schemas.openxmlformats.org/drawingml/2006/lockedCanvas" xmlns:pic="http://schemas.openxmlformats.org/drawingml/2006/picture" xmlns:a14="http://schemas.microsoft.com/office/drawing/2010/main" xmlns:wps="http://schemas.microsoft.com/office/word/2010/wordprocessingShape" xmlns:wpi="http://schemas.microsoft.com/office/word/2010/wordprocessingInk" xmlns:wpg="http://schemas.microsoft.com/office/word/2010/wordprocessingGroup" xmlns:w16se="http://schemas.microsoft.com/office/word/2015/wordml/symex" xmlns:w16cid="http://schemas.microsoft.com/office/word/2016/wordml/cid" xmlns:w15="http://schemas.microsoft.com/office/word/2012/wordml"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wne="http://schemas.microsoft.com/office/word/2006/wordml" xmlns:wp="http://schemas.openxmlformats.org/drawingml/2006/wordprocessingDrawing" xmlns:m="http://schemas.openxmlformats.org/officeDocument/2006/math" xmlns:ve="http://schemas.openxmlformats.org/markup-compatibility/2006" xmlns="" id="{FA9AC760-67DD-49E6-9964-212530195FE8}"/>
              </a:ext>
            </a:extLst>
          </p:cNvPr>
          <p:cNvSpPr>
            <a:spLocks noGrp="1"/>
          </p:cNvSpPr>
          <p:nvPr>
            <p:ph idx="1"/>
          </p:nvPr>
        </p:nvSpPr>
        <p:spPr>
          <a:xfrm>
            <a:off x="998540" y="2276872"/>
            <a:ext cx="6345260" cy="3886944"/>
          </a:xfrm>
        </p:spPr>
        <p:txBody>
          <a:bodyPr>
            <a:normAutofit fontScale="85000" lnSpcReduction="20000"/>
          </a:bodyPr>
          <a:lstStyle/>
          <a:p>
            <a:pPr marL="342900" lvl="0" indent="-342900">
              <a:buFont typeface="Symbol" panose="05050102010706020507" pitchFamily="18" charset="2"/>
              <a:buChar char=""/>
            </a:pPr>
            <a:r>
              <a:rPr lang="en-GB" sz="1800" b="1" dirty="0">
                <a:solidFill>
                  <a:srgbClr val="403152"/>
                </a:solidFill>
                <a:effectLst/>
                <a:latin typeface="Calibri" panose="020F0502020204030204" pitchFamily="34" charset="0"/>
                <a:ea typeface="Times New Roman" panose="02020603050405020304" pitchFamily="18" charset="0"/>
              </a:rPr>
              <a:t>Oczekiwania wobec członków rodziny </a:t>
            </a:r>
          </a:p>
          <a:p>
            <a:pPr marL="342900" lvl="0" indent="-342900">
              <a:buFont typeface="Symbol" panose="05050102010706020507" pitchFamily="18" charset="2"/>
              <a:buChar char=""/>
            </a:pPr>
            <a:r>
              <a:rPr lang="en-GB" dirty="0">
                <a:solidFill>
                  <a:srgbClr val="403152"/>
                </a:solidFill>
                <a:latin typeface="Calibri" panose="020F0502020204030204" pitchFamily="34" charset="0"/>
                <a:ea typeface="Times New Roman" panose="02020603050405020304" pitchFamily="18" charset="0"/>
              </a:rPr>
              <a:t>Kiedy rodziny mają wysokie wymagania wobec swoich dzieci o specjalnych potrzebach, wszyscy na tym korzystają.  Jako dorośli, typowe rodzeństwo odgrywa ważną rolę w życiu swojego rodzeństwa.  Rodzice mogą pomóc typowemu rodzeństwu, pomagając dzieciom specjalnej troski w rozwijaniu umiejętności, które pozwolą im być w miarę możliwości samodzielnymi w dorosłym życiu.  W miarę możliwości rodzice powinni mieć takie same oczekiwania wobec dziecka specjalnej troski, jak wobec swoich typowych dzieci.  W ten sposób nie tylko wspierany jest ich rozwój, ale także niezadowolenie wyrażane przez rodzeństwo, gdy w domu obowiązują inne zasady dla różnych dzieci.</a:t>
            </a:r>
            <a:endParaRPr lang="el-GR"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b="1" dirty="0">
                <a:solidFill>
                  <a:srgbClr val="403152"/>
                </a:solidFill>
                <a:effectLst/>
                <a:latin typeface="Calibri" panose="020F0502020204030204" pitchFamily="34" charset="0"/>
                <a:ea typeface="Times New Roman" panose="02020603050405020304" pitchFamily="18" charset="0"/>
              </a:rPr>
              <a:t>Prawo do bezpiecznego środowiska</a:t>
            </a:r>
            <a:endParaRPr lang="el-GR" sz="1800" dirty="0">
              <a:solidFill>
                <a:srgbClr val="403152"/>
              </a:solidFill>
              <a:effectLst/>
              <a:latin typeface="Times New Roman" panose="02020603050405020304" pitchFamily="18" charset="0"/>
              <a:ea typeface="Times New Roman" panose="02020603050405020304" pitchFamily="18" charset="0"/>
            </a:endParaRPr>
          </a:p>
          <a:p>
            <a:pPr marL="457200"/>
            <a:r>
              <a:rPr lang="en-GB" sz="1800" dirty="0">
                <a:solidFill>
                  <a:srgbClr val="403152"/>
                </a:solidFill>
                <a:effectLst/>
                <a:latin typeface="Calibri" panose="020F0502020204030204" pitchFamily="34" charset="0"/>
                <a:ea typeface="Times New Roman" panose="02020603050405020304" pitchFamily="18" charset="0"/>
              </a:rPr>
              <a:t>Niektóre dzieci mieszkają z rodzeństwem, które ma trudne zachowania.  Inne biorą na siebie obowiązki, które wykraczają poza ich wiek, co stawia je w trudnej sytuacji.  Rodzeństwo zasługuje na to, by poświęcić mu taką samą uwagę, </a:t>
            </a:r>
            <a:r>
              <a:rPr lang="en-US" sz="1800" dirty="0">
                <a:solidFill>
                  <a:srgbClr val="403152"/>
                </a:solidFill>
                <a:effectLst/>
                <a:latin typeface="Calibri" panose="020F0502020204030204" pitchFamily="34" charset="0"/>
                <a:ea typeface="Times New Roman" panose="02020603050405020304" pitchFamily="18" charset="0"/>
              </a:rPr>
              <a:t>jak dzieciom o specjalnych potrzebach.  Ważne jest, by zapewnić bezpieczeństwo wszystkim członkom rodziny</a:t>
            </a:r>
            <a:endParaRPr lang="el-GR" dirty="0"/>
          </a:p>
        </p:txBody>
      </p:sp>
      <p:pic>
        <p:nvPicPr>
          <p:cNvPr id="4" name="Picture 1"/>
          <p:cNvPicPr>
            <a:picLocks noChangeAspect="1" noChangeArrowheads="1"/>
          </p:cNvPicPr>
          <p:nvPr/>
        </p:nvPicPr>
        <p:blipFill>
          <a:blip r:embed="rId2" cstate="print"/>
          <a:srcRect/>
          <a:stretch>
            <a:fillRect/>
          </a:stretch>
        </p:blipFill>
        <p:spPr bwMode="auto">
          <a:xfrm>
            <a:off x="971600" y="6021074"/>
            <a:ext cx="2232248" cy="647115"/>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228184" y="6021288"/>
            <a:ext cx="1115616" cy="648072"/>
          </a:xfrm>
          <a:prstGeom prst="rect">
            <a:avLst/>
          </a:prstGeom>
        </p:spPr>
      </p:pic>
      <p:pic>
        <p:nvPicPr>
          <p:cNvPr id="6" name="5 - Εικόνα" descr="include logo.jpg"/>
          <p:cNvPicPr>
            <a:picLocks noChangeAspect="1"/>
          </p:cNvPicPr>
          <p:nvPr/>
        </p:nvPicPr>
        <p:blipFill>
          <a:blip r:embed="rId4" cstate="print"/>
          <a:stretch>
            <a:fillRect/>
          </a:stretch>
        </p:blipFill>
        <p:spPr>
          <a:xfrm>
            <a:off x="3923928" y="6021288"/>
            <a:ext cx="1584176" cy="648072"/>
          </a:xfrm>
          <a:prstGeom prst="rect">
            <a:avLst/>
          </a:prstGeom>
        </p:spPr>
      </p:pic>
    </p:spTree>
    <p:extLst>
      <p:ext uri="{BB962C8B-B14F-4D97-AF65-F5344CB8AC3E}">
        <p14:creationId xmlns:p14="http://schemas.microsoft.com/office/powerpoint/2010/main" val="7205180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65970" y="838200"/>
            <a:ext cx="6343672" cy="798763"/>
          </a:xfrm>
        </p:spPr>
        <p:txBody>
          <a:bodyPr/>
          <a:lstStyle/>
          <a:p>
            <a:r>
              <a:rPr lang="en-US" dirty="0"/>
              <a:t/>
            </a:r>
            <a:br>
              <a:rPr lang="en-US" dirty="0"/>
            </a:br>
            <a:r>
              <a:rPr lang="en-US" dirty="0"/>
              <a:t>Dzień z życia matki i jej niepełnosprawnego syna </a:t>
            </a:r>
            <a:r>
              <a:rPr lang="el-GR" dirty="0"/>
              <a:t/>
            </a:r>
            <a:br>
              <a:rPr lang="el-GR" dirty="0"/>
            </a:br>
            <a:endParaRPr lang="en-US" dirty="0"/>
          </a:p>
        </p:txBody>
      </p:sp>
      <p:sp>
        <p:nvSpPr>
          <p:cNvPr id="3" name="Θέση περιεχομένου 2"/>
          <p:cNvSpPr>
            <a:spLocks noGrp="1"/>
          </p:cNvSpPr>
          <p:nvPr>
            <p:ph idx="1"/>
          </p:nvPr>
        </p:nvSpPr>
        <p:spPr/>
        <p:txBody>
          <a:bodyPr/>
          <a:lstStyle/>
          <a:p>
            <a:pPr lvl="0">
              <a:buNone/>
            </a:pPr>
            <a:r>
              <a:rPr lang="en-US" dirty="0">
                <a:hlinkClick r:id="rId2"/>
              </a:rPr>
              <a:t>https://www.youtube.com/watch?v=YWrSn-fnRtc</a:t>
            </a:r>
            <a:endParaRPr lang="el-GR" dirty="0"/>
          </a:p>
          <a:p>
            <a:endParaRPr lang="en-US" dirty="0"/>
          </a:p>
        </p:txBody>
      </p:sp>
      <p:pic>
        <p:nvPicPr>
          <p:cNvPr id="4" name="Picture 1"/>
          <p:cNvPicPr>
            <a:picLocks noChangeAspect="1" noChangeArrowheads="1"/>
          </p:cNvPicPr>
          <p:nvPr/>
        </p:nvPicPr>
        <p:blipFill>
          <a:blip r:embed="rId3" cstate="print"/>
          <a:srcRect/>
          <a:stretch>
            <a:fillRect/>
          </a:stretch>
        </p:blipFill>
        <p:spPr bwMode="auto">
          <a:xfrm>
            <a:off x="1259632" y="5157192"/>
            <a:ext cx="2232248" cy="790918"/>
          </a:xfrm>
          <a:prstGeom prst="rect">
            <a:avLst/>
          </a:prstGeom>
          <a:noFill/>
        </p:spPr>
      </p:pic>
      <p:pic>
        <p:nvPicPr>
          <p:cNvPr id="5" name="Picture 15"/>
          <p:cNvPicPr/>
          <p:nvPr/>
        </p:nvPicPr>
        <p:blipFill>
          <a:blip r:embed="rId4" cstate="print">
            <a:extLst>
              <a:ext uri="{28A0092B-C50C-407E-A947-70E740481C1C}">
                <a14:useLocalDpi xmlns:a14="http://schemas.microsoft.com/office/drawing/2010/main" val="0"/>
              </a:ext>
            </a:extLst>
          </a:blip>
          <a:stretch>
            <a:fillRect/>
          </a:stretch>
        </p:blipFill>
        <p:spPr>
          <a:xfrm>
            <a:off x="6516216" y="5157192"/>
            <a:ext cx="1115616" cy="792088"/>
          </a:xfrm>
          <a:prstGeom prst="rect">
            <a:avLst/>
          </a:prstGeom>
        </p:spPr>
      </p:pic>
      <p:pic>
        <p:nvPicPr>
          <p:cNvPr id="6" name="5 - Εικόνα" descr="include logo.jpg"/>
          <p:cNvPicPr>
            <a:picLocks noChangeAspect="1"/>
          </p:cNvPicPr>
          <p:nvPr/>
        </p:nvPicPr>
        <p:blipFill>
          <a:blip r:embed="rId5" cstate="print"/>
          <a:stretch>
            <a:fillRect/>
          </a:stretch>
        </p:blipFill>
        <p:spPr>
          <a:xfrm>
            <a:off x="4211960" y="5157192"/>
            <a:ext cx="1584176" cy="792088"/>
          </a:xfrm>
          <a:prstGeom prst="rect">
            <a:avLst/>
          </a:prstGeom>
        </p:spPr>
      </p:pic>
    </p:spTree>
    <p:extLst>
      <p:ext uri="{BB962C8B-B14F-4D97-AF65-F5344CB8AC3E}">
        <p14:creationId xmlns:p14="http://schemas.microsoft.com/office/powerpoint/2010/main" val="384407935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p14="http://schemas.microsoft.com/office/powerpoint/2010/main" xmlns:lc="http://schemas.openxmlformats.org/drawingml/2006/lockedCanvas" xmlns:pic="http://schemas.openxmlformats.org/drawingml/2006/picture" xmlns:a14="http://schemas.microsoft.com/office/drawing/2010/main" xmlns:wps="http://schemas.microsoft.com/office/word/2010/wordprocessingShape" xmlns:wpi="http://schemas.microsoft.com/office/word/2010/wordprocessingInk" xmlns:wpg="http://schemas.microsoft.com/office/word/2010/wordprocessingGroup" xmlns:w16se="http://schemas.microsoft.com/office/word/2015/wordml/symex" xmlns:w16cid="http://schemas.microsoft.com/office/word/2016/wordml/cid" xmlns:w15="http://schemas.microsoft.com/office/word/2012/wordml"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wne="http://schemas.microsoft.com/office/word/2006/wordml" xmlns:wp="http://schemas.openxmlformats.org/drawingml/2006/wordprocessingDrawing" xmlns:m="http://schemas.openxmlformats.org/officeDocument/2006/math" xmlns:ve="http://schemas.openxmlformats.org/markup-compatibility/2006" xmlns="" id="{FD5E0C60-4E75-4615-BD29-B0403B4296E4}"/>
              </a:ext>
            </a:extLst>
          </p:cNvPr>
          <p:cNvSpPr>
            <a:spLocks noGrp="1"/>
          </p:cNvSpPr>
          <p:nvPr>
            <p:ph type="title"/>
          </p:nvPr>
        </p:nvSpPr>
        <p:spPr/>
        <p:txBody>
          <a:bodyPr/>
          <a:lstStyle/>
          <a:p>
            <a:r>
              <a:rPr lang="en-US" dirty="0">
                <a:solidFill>
                  <a:schemeClr val="bg2"/>
                </a:solidFill>
                <a:latin typeface="Calibri" panose="020F0502020204030204" pitchFamily="34" charset="0"/>
                <a:ea typeface="Times New Roman" panose="02020603050405020304" pitchFamily="18" charset="0"/>
              </a:rPr>
              <a:t>Czego potrzebuje rodzeństwo dzieci niepełnosprawnych?</a:t>
            </a:r>
            <a:r>
              <a:rPr lang="el-GR" dirty="0">
                <a:solidFill>
                  <a:schemeClr val="bg2"/>
                </a:solidFill>
                <a:latin typeface="Times New Roman" panose="02020603050405020304" pitchFamily="18" charset="0"/>
                <a:ea typeface="Times New Roman" panose="02020603050405020304" pitchFamily="18" charset="0"/>
              </a:rPr>
              <a:t/>
            </a:r>
            <a:br>
              <a:rPr lang="el-GR" dirty="0">
                <a:solidFill>
                  <a:schemeClr val="bg2"/>
                </a:solidFill>
                <a:latin typeface="Times New Roman" panose="02020603050405020304" pitchFamily="18" charset="0"/>
                <a:ea typeface="Times New Roman" panose="02020603050405020304" pitchFamily="18" charset="0"/>
              </a:rPr>
            </a:br>
            <a:endParaRPr lang="el-GR" dirty="0"/>
          </a:p>
        </p:txBody>
      </p:sp>
      <p:sp>
        <p:nvSpPr>
          <p:cNvPr id="3" name="Θέση περιεχομένου 2">
            <a:extLst>
              <a:ext uri="{FF2B5EF4-FFF2-40B4-BE49-F238E27FC236}">
                <a16:creationId xmlns:a16="http://schemas.microsoft.com/office/drawing/2014/main" xmlns:p14="http://schemas.microsoft.com/office/powerpoint/2010/main" xmlns:lc="http://schemas.openxmlformats.org/drawingml/2006/lockedCanvas" xmlns:pic="http://schemas.openxmlformats.org/drawingml/2006/picture" xmlns:a14="http://schemas.microsoft.com/office/drawing/2010/main" xmlns:wps="http://schemas.microsoft.com/office/word/2010/wordprocessingShape" xmlns:wpi="http://schemas.microsoft.com/office/word/2010/wordprocessingInk" xmlns:wpg="http://schemas.microsoft.com/office/word/2010/wordprocessingGroup" xmlns:w16se="http://schemas.microsoft.com/office/word/2015/wordml/symex" xmlns:w16cid="http://schemas.microsoft.com/office/word/2016/wordml/cid" xmlns:w15="http://schemas.microsoft.com/office/word/2012/wordml"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wne="http://schemas.microsoft.com/office/word/2006/wordml" xmlns:wp="http://schemas.openxmlformats.org/drawingml/2006/wordprocessingDrawing" xmlns:m="http://schemas.openxmlformats.org/officeDocument/2006/math" xmlns:ve="http://schemas.openxmlformats.org/markup-compatibility/2006" xmlns="" id="{3FF5F29E-4C96-40CA-90EA-89353E37C0ED}"/>
              </a:ext>
            </a:extLst>
          </p:cNvPr>
          <p:cNvSpPr>
            <a:spLocks noGrp="1"/>
          </p:cNvSpPr>
          <p:nvPr>
            <p:ph idx="1"/>
          </p:nvPr>
        </p:nvSpPr>
        <p:spPr>
          <a:xfrm>
            <a:off x="864382" y="2132856"/>
            <a:ext cx="6345260" cy="3886944"/>
          </a:xfrm>
        </p:spPr>
        <p:txBody>
          <a:bodyPr>
            <a:normAutofit fontScale="85000" lnSpcReduction="10000"/>
          </a:bodyPr>
          <a:lstStyle/>
          <a:p>
            <a:pPr marL="342900" lvl="0" indent="-342900">
              <a:buFont typeface="Symbol" panose="05050102010706020507" pitchFamily="18" charset="2"/>
              <a:buChar char=""/>
            </a:pPr>
            <a:r>
              <a:rPr lang="en-GB" sz="1800" b="1" dirty="0">
                <a:solidFill>
                  <a:srgbClr val="403152"/>
                </a:solidFill>
                <a:effectLst/>
                <a:latin typeface="Calibri" panose="020F0502020204030204" pitchFamily="34" charset="0"/>
                <a:ea typeface="Times New Roman" panose="02020603050405020304" pitchFamily="18" charset="0"/>
              </a:rPr>
              <a:t>Możliwość poznania rówieśników w podobnej sytuacji</a:t>
            </a:r>
            <a:endParaRPr lang="el-GR" sz="1800" dirty="0">
              <a:solidFill>
                <a:srgbClr val="403152"/>
              </a:solidFill>
              <a:effectLst/>
              <a:latin typeface="Times New Roman" panose="02020603050405020304" pitchFamily="18" charset="0"/>
              <a:ea typeface="Times New Roman" panose="02020603050405020304" pitchFamily="18" charset="0"/>
            </a:endParaRPr>
          </a:p>
          <a:p>
            <a:pPr marL="457200"/>
            <a:r>
              <a:rPr lang="en-GB" sz="1800" dirty="0">
                <a:solidFill>
                  <a:srgbClr val="403152"/>
                </a:solidFill>
                <a:effectLst/>
                <a:latin typeface="Calibri" panose="020F0502020204030204" pitchFamily="34" charset="0"/>
                <a:ea typeface="Times New Roman" panose="02020603050405020304" pitchFamily="18" charset="0"/>
              </a:rPr>
              <a:t>Tak jak dla rodziców ważne jest, aby spotykać się i komunikować z innymi rodzicami, którzy borykają się z podobnymi problemami, tak i dzieci mogą odnieść korzyści ze spotkania z innymi typowymi dziećmi, które mają rodzeństwo o specjalnych potrzebach.  Dla dzieci, podobnie jak dla dorosłych, ważne jest, by wiedziały, że nie są jedynymi osobami, które mają te szczególne radości i troski. </a:t>
            </a:r>
            <a:endParaRPr lang="el-GR"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b="1" dirty="0">
                <a:solidFill>
                  <a:srgbClr val="403152"/>
                </a:solidFill>
                <a:effectLst/>
                <a:latin typeface="Calibri" panose="020F0502020204030204" pitchFamily="34" charset="0"/>
                <a:ea typeface="Times New Roman" panose="02020603050405020304" pitchFamily="18" charset="0"/>
              </a:rPr>
              <a:t>Dostęp do informacji</a:t>
            </a:r>
            <a:endParaRPr lang="el-GR" sz="1800" dirty="0">
              <a:solidFill>
                <a:srgbClr val="403152"/>
              </a:solidFill>
              <a:effectLst/>
              <a:latin typeface="Times New Roman" panose="02020603050405020304" pitchFamily="18" charset="0"/>
              <a:ea typeface="Times New Roman" panose="02020603050405020304" pitchFamily="18" charset="0"/>
            </a:endParaRPr>
          </a:p>
          <a:p>
            <a:pPr marL="457200"/>
            <a:r>
              <a:rPr lang="en-GB" sz="1800" dirty="0">
                <a:solidFill>
                  <a:srgbClr val="403152"/>
                </a:solidFill>
                <a:effectLst/>
                <a:latin typeface="Calibri" panose="020F0502020204030204" pitchFamily="34" charset="0"/>
                <a:ea typeface="Times New Roman" panose="02020603050405020304" pitchFamily="18" charset="0"/>
              </a:rPr>
              <a:t>Rodzeństwo przez całe życie potrzebuje informacji o niepełnosprawności swojego rodzeństwa, sposobach leczenia i wynikach leczenia.  Rodzice powinni aktywnie przekazywać dzieciom przydatne informacje.  Rozmowy należy powtarzać w miarę jak wzrasta zdolność rozumienia i zapamiętywania informacji, a rodzice są tymi, którzy powinni je inicjować.  Często dzieci nie wyrażają swoich obaw i skarg, obawiając się, że </a:t>
            </a:r>
            <a:r>
              <a:rPr lang="en-GB" dirty="0">
                <a:solidFill>
                  <a:srgbClr val="403152"/>
                </a:solidFill>
                <a:latin typeface="Calibri" panose="020F0502020204030204" pitchFamily="34" charset="0"/>
                <a:ea typeface="Times New Roman" panose="02020603050405020304" pitchFamily="18" charset="0"/>
              </a:rPr>
              <a:t>sprawią przykrość rodzicom lub czują wstyd z powodu swoich emocji.</a:t>
            </a:r>
            <a:endParaRPr lang="el-GR" sz="1800" dirty="0">
              <a:effectLst/>
              <a:latin typeface="Times New Roman" panose="02020603050405020304" pitchFamily="18" charset="0"/>
              <a:ea typeface="Times New Roman" panose="02020603050405020304" pitchFamily="18" charset="0"/>
            </a:endParaRPr>
          </a:p>
          <a:p>
            <a:endParaRPr lang="el-GR" dirty="0"/>
          </a:p>
        </p:txBody>
      </p:sp>
      <p:pic>
        <p:nvPicPr>
          <p:cNvPr id="4" name="Picture 1"/>
          <p:cNvPicPr>
            <a:picLocks noChangeAspect="1" noChangeArrowheads="1"/>
          </p:cNvPicPr>
          <p:nvPr/>
        </p:nvPicPr>
        <p:blipFill>
          <a:blip r:embed="rId2" cstate="print"/>
          <a:srcRect/>
          <a:stretch>
            <a:fillRect/>
          </a:stretch>
        </p:blipFill>
        <p:spPr bwMode="auto">
          <a:xfrm>
            <a:off x="827584" y="6165156"/>
            <a:ext cx="2232248" cy="691673"/>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084168" y="6165304"/>
            <a:ext cx="1115616" cy="692696"/>
          </a:xfrm>
          <a:prstGeom prst="rect">
            <a:avLst/>
          </a:prstGeom>
        </p:spPr>
      </p:pic>
      <p:pic>
        <p:nvPicPr>
          <p:cNvPr id="6" name="5 - Εικόνα" descr="include logo.jpg"/>
          <p:cNvPicPr>
            <a:picLocks noChangeAspect="1"/>
          </p:cNvPicPr>
          <p:nvPr/>
        </p:nvPicPr>
        <p:blipFill>
          <a:blip r:embed="rId4" cstate="print"/>
          <a:stretch>
            <a:fillRect/>
          </a:stretch>
        </p:blipFill>
        <p:spPr>
          <a:xfrm>
            <a:off x="3779912" y="6165304"/>
            <a:ext cx="1584176" cy="692696"/>
          </a:xfrm>
          <a:prstGeom prst="rect">
            <a:avLst/>
          </a:prstGeom>
        </p:spPr>
      </p:pic>
    </p:spTree>
    <p:extLst>
      <p:ext uri="{BB962C8B-B14F-4D97-AF65-F5344CB8AC3E}">
        <p14:creationId xmlns:p14="http://schemas.microsoft.com/office/powerpoint/2010/main" val="204070957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p14="http://schemas.microsoft.com/office/powerpoint/2010/main" xmlns:lc="http://schemas.openxmlformats.org/drawingml/2006/lockedCanvas" xmlns:pic="http://schemas.openxmlformats.org/drawingml/2006/picture" xmlns:a14="http://schemas.microsoft.com/office/drawing/2010/main" xmlns:wps="http://schemas.microsoft.com/office/word/2010/wordprocessingShape" xmlns:wpi="http://schemas.microsoft.com/office/word/2010/wordprocessingInk" xmlns:wpg="http://schemas.microsoft.com/office/word/2010/wordprocessingGroup" xmlns:w16se="http://schemas.microsoft.com/office/word/2015/wordml/symex" xmlns:w16cid="http://schemas.microsoft.com/office/word/2016/wordml/cid" xmlns:w15="http://schemas.microsoft.com/office/word/2012/wordml"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wne="http://schemas.microsoft.com/office/word/2006/wordml" xmlns:wp="http://schemas.openxmlformats.org/drawingml/2006/wordprocessingDrawing" xmlns:m="http://schemas.openxmlformats.org/officeDocument/2006/math" xmlns:ve="http://schemas.openxmlformats.org/markup-compatibility/2006" xmlns="" id="{B9A43BE6-7CC3-4C11-B5D2-FE98CFE6A4DC}"/>
              </a:ext>
            </a:extLst>
          </p:cNvPr>
          <p:cNvSpPr>
            <a:spLocks noGrp="1"/>
          </p:cNvSpPr>
          <p:nvPr>
            <p:ph type="title"/>
          </p:nvPr>
        </p:nvSpPr>
        <p:spPr/>
        <p:txBody>
          <a:bodyPr/>
          <a:lstStyle/>
          <a:p>
            <a:r>
              <a:rPr lang="en-US" dirty="0">
                <a:solidFill>
                  <a:schemeClr val="bg2"/>
                </a:solidFill>
                <a:latin typeface="Calibri" panose="020F0502020204030204" pitchFamily="34" charset="0"/>
                <a:ea typeface="Times New Roman" panose="02020603050405020304" pitchFamily="18" charset="0"/>
              </a:rPr>
              <a:t>Czego potrzebuje rodzeństwo dzieci niepełnosprawnych?</a:t>
            </a:r>
            <a:r>
              <a:rPr lang="el-GR" dirty="0">
                <a:solidFill>
                  <a:schemeClr val="bg2"/>
                </a:solidFill>
                <a:latin typeface="Times New Roman" panose="02020603050405020304" pitchFamily="18" charset="0"/>
                <a:ea typeface="Times New Roman" panose="02020603050405020304" pitchFamily="18" charset="0"/>
              </a:rPr>
              <a:t/>
            </a:r>
            <a:br>
              <a:rPr lang="el-GR" dirty="0">
                <a:solidFill>
                  <a:schemeClr val="bg2"/>
                </a:solidFill>
                <a:latin typeface="Times New Roman" panose="02020603050405020304" pitchFamily="18" charset="0"/>
                <a:ea typeface="Times New Roman" panose="02020603050405020304" pitchFamily="18" charset="0"/>
              </a:rPr>
            </a:br>
            <a:endParaRPr lang="el-GR" dirty="0"/>
          </a:p>
        </p:txBody>
      </p:sp>
      <p:sp>
        <p:nvSpPr>
          <p:cNvPr id="3" name="Θέση περιεχομένου 2">
            <a:extLst>
              <a:ext uri="{FF2B5EF4-FFF2-40B4-BE49-F238E27FC236}">
                <a16:creationId xmlns:a16="http://schemas.microsoft.com/office/drawing/2014/main" xmlns:p14="http://schemas.microsoft.com/office/powerpoint/2010/main" xmlns:lc="http://schemas.openxmlformats.org/drawingml/2006/lockedCanvas" xmlns:pic="http://schemas.openxmlformats.org/drawingml/2006/picture" xmlns:a14="http://schemas.microsoft.com/office/drawing/2010/main" xmlns:wps="http://schemas.microsoft.com/office/word/2010/wordprocessingShape" xmlns:wpi="http://schemas.microsoft.com/office/word/2010/wordprocessingInk" xmlns:wpg="http://schemas.microsoft.com/office/word/2010/wordprocessingGroup" xmlns:w16se="http://schemas.microsoft.com/office/word/2015/wordml/symex" xmlns:w16cid="http://schemas.microsoft.com/office/word/2016/wordml/cid" xmlns:w15="http://schemas.microsoft.com/office/word/2012/wordml"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wne="http://schemas.microsoft.com/office/word/2006/wordml" xmlns:wp="http://schemas.openxmlformats.org/drawingml/2006/wordprocessingDrawing" xmlns:m="http://schemas.openxmlformats.org/officeDocument/2006/math" xmlns:ve="http://schemas.openxmlformats.org/markup-compatibility/2006" xmlns="" id="{65333C26-EA60-4637-A0A4-85D96626E745}"/>
              </a:ext>
            </a:extLst>
          </p:cNvPr>
          <p:cNvSpPr>
            <a:spLocks noGrp="1"/>
          </p:cNvSpPr>
          <p:nvPr>
            <p:ph idx="1"/>
          </p:nvPr>
        </p:nvSpPr>
        <p:spPr>
          <a:xfrm>
            <a:off x="827584" y="2204864"/>
            <a:ext cx="6345260" cy="3530600"/>
          </a:xfrm>
        </p:spPr>
        <p:txBody>
          <a:bodyPr>
            <a:normAutofit fontScale="92500" lnSpcReduction="10000"/>
          </a:bodyPr>
          <a:lstStyle/>
          <a:p>
            <a:pPr marL="457200"/>
            <a:r>
              <a:rPr lang="en-US" sz="1800" dirty="0">
                <a:solidFill>
                  <a:srgbClr val="403152"/>
                </a:solidFill>
                <a:effectLst/>
                <a:latin typeface="Calibri" panose="020F0502020204030204" pitchFamily="34" charset="0"/>
                <a:ea typeface="Times New Roman" panose="02020603050405020304" pitchFamily="18" charset="0"/>
              </a:rPr>
              <a:t>Od najmłodszych lat rodzeństwo martwi się o obowiązki, jakie będzie miało wobec swojego niepełnosprawnego rodzeństwa w przyszłości.  Rodzice mogą uspokoić swoje typowe dzieci, planując przyszłość niepełnosprawnego dziecka, słuchając ich sugestii w trakcie tworzenia tych planów, myśląc o alternatywnych planach i zdając sobie sprawę, że dostępność ich dzieci może się zmienić w różnych fazach ich życia.</a:t>
            </a:r>
            <a:endParaRPr lang="el-GR" dirty="0">
              <a:solidFill>
                <a:srgbClr val="403152"/>
              </a:solidFill>
              <a:latin typeface="Calibri" panose="020F0502020204030204" pitchFamily="34" charset="0"/>
              <a:ea typeface="Times New Roman" panose="02020603050405020304" pitchFamily="18" charset="0"/>
            </a:endParaRPr>
          </a:p>
          <a:p>
            <a:pPr marL="457200"/>
            <a:r>
              <a:rPr lang="en-US" sz="1800" dirty="0">
                <a:solidFill>
                  <a:srgbClr val="403152"/>
                </a:solidFill>
                <a:effectLst/>
                <a:latin typeface="Calibri" panose="020F0502020204030204" pitchFamily="34" charset="0"/>
                <a:ea typeface="Times New Roman" panose="02020603050405020304" pitchFamily="18" charset="0"/>
              </a:rPr>
              <a:t>Córki są zazwyczaj tymi członkami rodziny, które opiekują się starszymi rodzicami.  Podobnie dorosłe córki zazwyczaj opiekują się niepełnosprawnym rodzeństwem, </a:t>
            </a:r>
            <a:r>
              <a:rPr lang="en-US" dirty="0">
                <a:solidFill>
                  <a:srgbClr val="403152"/>
                </a:solidFill>
                <a:latin typeface="Calibri" panose="020F0502020204030204" pitchFamily="34" charset="0"/>
                <a:ea typeface="Times New Roman" panose="02020603050405020304" pitchFamily="18" charset="0"/>
              </a:rPr>
              <a:t>gdy rodzice nie mogą już tego robić.  Ważne jest, by zastanowić się nad równym podziałem obowiązków między rodzeństwem, niezależnie od jego płci.</a:t>
            </a:r>
          </a:p>
          <a:p>
            <a:endParaRPr lang="el-GR" dirty="0"/>
          </a:p>
        </p:txBody>
      </p:sp>
      <p:pic>
        <p:nvPicPr>
          <p:cNvPr id="4" name="Picture 1"/>
          <p:cNvPicPr>
            <a:picLocks noChangeAspect="1" noChangeArrowheads="1"/>
          </p:cNvPicPr>
          <p:nvPr/>
        </p:nvPicPr>
        <p:blipFill>
          <a:blip r:embed="rId2" cstate="print"/>
          <a:srcRect/>
          <a:stretch>
            <a:fillRect/>
          </a:stretch>
        </p:blipFill>
        <p:spPr bwMode="auto">
          <a:xfrm>
            <a:off x="827584" y="5877272"/>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084168" y="5877272"/>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779912" y="5877272"/>
            <a:ext cx="1584176" cy="792088"/>
          </a:xfrm>
          <a:prstGeom prst="rect">
            <a:avLst/>
          </a:prstGeom>
        </p:spPr>
      </p:pic>
    </p:spTree>
    <p:extLst>
      <p:ext uri="{BB962C8B-B14F-4D97-AF65-F5344CB8AC3E}">
        <p14:creationId xmlns:p14="http://schemas.microsoft.com/office/powerpoint/2010/main" val="378458026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p14="http://schemas.microsoft.com/office/powerpoint/2010/main" xmlns:lc="http://schemas.openxmlformats.org/drawingml/2006/lockedCanvas" xmlns:pic="http://schemas.openxmlformats.org/drawingml/2006/picture" xmlns:a14="http://schemas.microsoft.com/office/drawing/2010/main" xmlns:wps="http://schemas.microsoft.com/office/word/2010/wordprocessingShape" xmlns:wpi="http://schemas.microsoft.com/office/word/2010/wordprocessingInk" xmlns:wpg="http://schemas.microsoft.com/office/word/2010/wordprocessingGroup" xmlns:w16se="http://schemas.microsoft.com/office/word/2015/wordml/symex" xmlns:w16cid="http://schemas.microsoft.com/office/word/2016/wordml/cid" xmlns:w15="http://schemas.microsoft.com/office/word/2012/wordml"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wne="http://schemas.microsoft.com/office/word/2006/wordml" xmlns:wp="http://schemas.openxmlformats.org/drawingml/2006/wordprocessingDrawing" xmlns:m="http://schemas.openxmlformats.org/officeDocument/2006/math" xmlns:ve="http://schemas.openxmlformats.org/markup-compatibility/2006" xmlns="" id="{D2380262-6851-4A86-AA2F-81ECF49C2072}"/>
              </a:ext>
            </a:extLst>
          </p:cNvPr>
          <p:cNvSpPr>
            <a:spLocks noGrp="1"/>
          </p:cNvSpPr>
          <p:nvPr>
            <p:ph type="title"/>
          </p:nvPr>
        </p:nvSpPr>
        <p:spPr/>
        <p:txBody>
          <a:bodyPr/>
          <a:lstStyle/>
          <a:p>
            <a:r>
              <a:rPr lang="en-US" dirty="0">
                <a:solidFill>
                  <a:schemeClr val="bg2"/>
                </a:solidFill>
                <a:latin typeface="Calibri" panose="020F0502020204030204" pitchFamily="34" charset="0"/>
                <a:ea typeface="Times New Roman" panose="02020603050405020304" pitchFamily="18" charset="0"/>
              </a:rPr>
              <a:t>Czego potrzebuje rodzeństwo dzieci niepełnosprawnych?</a:t>
            </a:r>
            <a:r>
              <a:rPr lang="el-GR" dirty="0">
                <a:solidFill>
                  <a:schemeClr val="bg2"/>
                </a:solidFill>
                <a:latin typeface="Times New Roman" panose="02020603050405020304" pitchFamily="18" charset="0"/>
                <a:ea typeface="Times New Roman" panose="02020603050405020304" pitchFamily="18" charset="0"/>
              </a:rPr>
              <a:t/>
            </a:r>
            <a:br>
              <a:rPr lang="el-GR" dirty="0">
                <a:solidFill>
                  <a:schemeClr val="bg2"/>
                </a:solidFill>
                <a:latin typeface="Times New Roman" panose="02020603050405020304" pitchFamily="18" charset="0"/>
                <a:ea typeface="Times New Roman" panose="02020603050405020304" pitchFamily="18" charset="0"/>
              </a:rPr>
            </a:br>
            <a:endParaRPr lang="el-GR" dirty="0"/>
          </a:p>
        </p:txBody>
      </p:sp>
      <p:sp>
        <p:nvSpPr>
          <p:cNvPr id="3" name="Θέση περιεχομένου 2">
            <a:extLst>
              <a:ext uri="{FF2B5EF4-FFF2-40B4-BE49-F238E27FC236}">
                <a16:creationId xmlns:a16="http://schemas.microsoft.com/office/drawing/2014/main" xmlns:p14="http://schemas.microsoft.com/office/powerpoint/2010/main" xmlns:lc="http://schemas.openxmlformats.org/drawingml/2006/lockedCanvas" xmlns:pic="http://schemas.openxmlformats.org/drawingml/2006/picture" xmlns:a14="http://schemas.microsoft.com/office/drawing/2010/main" xmlns:wps="http://schemas.microsoft.com/office/word/2010/wordprocessingShape" xmlns:wpi="http://schemas.microsoft.com/office/word/2010/wordprocessingInk" xmlns:wpg="http://schemas.microsoft.com/office/word/2010/wordprocessingGroup" xmlns:w16se="http://schemas.microsoft.com/office/word/2015/wordml/symex" xmlns:w16cid="http://schemas.microsoft.com/office/word/2016/wordml/cid" xmlns:w15="http://schemas.microsoft.com/office/word/2012/wordml"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wne="http://schemas.microsoft.com/office/word/2006/wordml" xmlns:wp="http://schemas.openxmlformats.org/drawingml/2006/wordprocessingDrawing" xmlns:m="http://schemas.openxmlformats.org/officeDocument/2006/math" xmlns:ve="http://schemas.openxmlformats.org/markup-compatibility/2006" xmlns="" id="{077CEE20-CD73-474B-B8D3-01AF68674960}"/>
              </a:ext>
            </a:extLst>
          </p:cNvPr>
          <p:cNvSpPr>
            <a:spLocks noGrp="1"/>
          </p:cNvSpPr>
          <p:nvPr>
            <p:ph idx="1"/>
          </p:nvPr>
        </p:nvSpPr>
        <p:spPr>
          <a:xfrm>
            <a:off x="755576" y="2060848"/>
            <a:ext cx="6345260" cy="3530600"/>
          </a:xfrm>
        </p:spPr>
        <p:txBody>
          <a:bodyPr>
            <a:normAutofit fontScale="92500" lnSpcReduction="10000"/>
          </a:bodyPr>
          <a:lstStyle/>
          <a:p>
            <a:pPr marL="342900" lvl="0" indent="-342900">
              <a:buFont typeface="Symbol" panose="05050102010706020507" pitchFamily="18" charset="2"/>
              <a:buChar char=""/>
            </a:pPr>
            <a:r>
              <a:rPr lang="en-GB" b="1" dirty="0">
                <a:solidFill>
                  <a:srgbClr val="403152"/>
                </a:solidFill>
                <a:latin typeface="Calibri" panose="020F0502020204030204" pitchFamily="34" charset="0"/>
                <a:ea typeface="Times New Roman" panose="02020603050405020304" pitchFamily="18" charset="0"/>
              </a:rPr>
              <a:t>Jeden na jeden czas dla dzieci typowych</a:t>
            </a:r>
            <a:endParaRPr lang="el-GR" sz="1800" dirty="0">
              <a:solidFill>
                <a:srgbClr val="403152"/>
              </a:solidFill>
              <a:effectLst/>
              <a:latin typeface="Times New Roman" panose="02020603050405020304" pitchFamily="18" charset="0"/>
              <a:ea typeface="Times New Roman" panose="02020603050405020304" pitchFamily="18" charset="0"/>
            </a:endParaRPr>
          </a:p>
          <a:p>
            <a:pPr marL="457200"/>
            <a:r>
              <a:rPr lang="en-GB" sz="1800" dirty="0">
                <a:solidFill>
                  <a:srgbClr val="403152"/>
                </a:solidFill>
                <a:effectLst/>
                <a:latin typeface="Calibri" panose="020F0502020204030204" pitchFamily="34" charset="0"/>
                <a:ea typeface="Times New Roman" panose="02020603050405020304" pitchFamily="18" charset="0"/>
              </a:rPr>
              <a:t>Ważne jest, aby dzieci wiedziały ze słów i działań rodziców, że zależy im na nich jako na osobach indywidualnych.  Kiedy rodzice znajdują trochę czasu w swoim napiętym grafiku, by pójść na spacer lub zaangażować się w drobną aktywność z typowym rodzeństwem, przekazują komunikat, że będą przy nich i stwarzają bardzo dobrą okazję do nawiązania kontaktu w różnych sprawach, które mogą dotyczyć dziecka.</a:t>
            </a:r>
            <a:endParaRPr lang="el-GR"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b="1" dirty="0">
                <a:solidFill>
                  <a:srgbClr val="403152"/>
                </a:solidFill>
                <a:effectLst/>
                <a:latin typeface="Calibri" panose="020F0502020204030204" pitchFamily="34" charset="0"/>
                <a:ea typeface="Times New Roman" panose="02020603050405020304" pitchFamily="18" charset="0"/>
              </a:rPr>
              <a:t>Świętowanie sukcesów każdego dziecka </a:t>
            </a:r>
          </a:p>
          <a:p>
            <a:pPr marL="457200"/>
            <a:r>
              <a:rPr lang="en-GB" sz="1800" dirty="0">
                <a:solidFill>
                  <a:srgbClr val="403152"/>
                </a:solidFill>
                <a:effectLst/>
                <a:latin typeface="Calibri" panose="020F0502020204030204" pitchFamily="34" charset="0"/>
                <a:ea typeface="Times New Roman" panose="02020603050405020304" pitchFamily="18" charset="0"/>
              </a:rPr>
              <a:t>Potrzeby dziecka niepełnosprawnego nie powinny przysłaniać potrzeb dzieci zdrowych.  Ważne jest odpowiednie zaplanowanie działań, aby cała rodzina mogła uczestniczyć i cieszyć się z sukcesów swoich członków.</a:t>
            </a:r>
            <a:endParaRPr lang="el-GR" sz="1800" dirty="0">
              <a:effectLst/>
              <a:latin typeface="Times New Roman" panose="02020603050405020304" pitchFamily="18" charset="0"/>
              <a:ea typeface="Times New Roman" panose="02020603050405020304" pitchFamily="18" charset="0"/>
            </a:endParaRPr>
          </a:p>
          <a:p>
            <a:pPr marL="457200"/>
            <a:endParaRPr lang="el-GR" sz="1800" dirty="0">
              <a:effectLst/>
              <a:latin typeface="Times New Roman" panose="02020603050405020304" pitchFamily="18" charset="0"/>
              <a:ea typeface="Times New Roman" panose="02020603050405020304" pitchFamily="18" charset="0"/>
            </a:endParaRPr>
          </a:p>
          <a:p>
            <a:endParaRPr lang="el-GR" dirty="0"/>
          </a:p>
        </p:txBody>
      </p:sp>
      <p:pic>
        <p:nvPicPr>
          <p:cNvPr id="4" name="Picture 1"/>
          <p:cNvPicPr>
            <a:picLocks noChangeAspect="1" noChangeArrowheads="1"/>
          </p:cNvPicPr>
          <p:nvPr/>
        </p:nvPicPr>
        <p:blipFill>
          <a:blip r:embed="rId2" cstate="print"/>
          <a:srcRect/>
          <a:stretch>
            <a:fillRect/>
          </a:stretch>
        </p:blipFill>
        <p:spPr bwMode="auto">
          <a:xfrm>
            <a:off x="827584" y="5805264"/>
            <a:ext cx="2032318" cy="720080"/>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084168" y="5805264"/>
            <a:ext cx="935678" cy="721145"/>
          </a:xfrm>
          <a:prstGeom prst="rect">
            <a:avLst/>
          </a:prstGeom>
        </p:spPr>
      </p:pic>
      <p:pic>
        <p:nvPicPr>
          <p:cNvPr id="6" name="5 - Εικόνα" descr="include logo.jpg"/>
          <p:cNvPicPr>
            <a:picLocks noChangeAspect="1"/>
          </p:cNvPicPr>
          <p:nvPr/>
        </p:nvPicPr>
        <p:blipFill>
          <a:blip r:embed="rId4" cstate="print"/>
          <a:stretch>
            <a:fillRect/>
          </a:stretch>
        </p:blipFill>
        <p:spPr>
          <a:xfrm>
            <a:off x="3779912" y="5805264"/>
            <a:ext cx="1442290" cy="721145"/>
          </a:xfrm>
          <a:prstGeom prst="rect">
            <a:avLst/>
          </a:prstGeom>
        </p:spPr>
      </p:pic>
    </p:spTree>
    <p:extLst>
      <p:ext uri="{BB962C8B-B14F-4D97-AF65-F5344CB8AC3E}">
        <p14:creationId xmlns:p14="http://schemas.microsoft.com/office/powerpoint/2010/main" val="149002019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p14="http://schemas.microsoft.com/office/powerpoint/2010/main" xmlns:lc="http://schemas.openxmlformats.org/drawingml/2006/lockedCanvas" xmlns:pic="http://schemas.openxmlformats.org/drawingml/2006/picture" xmlns:a14="http://schemas.microsoft.com/office/drawing/2010/main" xmlns:wps="http://schemas.microsoft.com/office/word/2010/wordprocessingShape" xmlns:wpi="http://schemas.microsoft.com/office/word/2010/wordprocessingInk" xmlns:wpg="http://schemas.microsoft.com/office/word/2010/wordprocessingGroup" xmlns:w16se="http://schemas.microsoft.com/office/word/2015/wordml/symex" xmlns:w16cid="http://schemas.microsoft.com/office/word/2016/wordml/cid" xmlns:w15="http://schemas.microsoft.com/office/word/2012/wordml"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wne="http://schemas.microsoft.com/office/word/2006/wordml" xmlns:wp="http://schemas.openxmlformats.org/drawingml/2006/wordprocessingDrawing" xmlns:m="http://schemas.openxmlformats.org/officeDocument/2006/math" xmlns:ve="http://schemas.openxmlformats.org/markup-compatibility/2006" xmlns="" id="{A608BF16-C152-473B-B43C-77F1A51F2D3A}"/>
              </a:ext>
            </a:extLst>
          </p:cNvPr>
          <p:cNvSpPr>
            <a:spLocks noGrp="1"/>
          </p:cNvSpPr>
          <p:nvPr>
            <p:ph type="title"/>
          </p:nvPr>
        </p:nvSpPr>
        <p:spPr/>
        <p:txBody>
          <a:bodyPr/>
          <a:lstStyle/>
          <a:p>
            <a:r>
              <a:rPr lang="en-US" dirty="0">
                <a:solidFill>
                  <a:schemeClr val="bg2"/>
                </a:solidFill>
                <a:latin typeface="Calibri" panose="020F0502020204030204" pitchFamily="34" charset="0"/>
                <a:ea typeface="Times New Roman" panose="02020603050405020304" pitchFamily="18" charset="0"/>
              </a:rPr>
              <a:t>Czego potrzebuje rodzeństwo dzieci niepełnosprawnych?</a:t>
            </a:r>
            <a:r>
              <a:rPr lang="el-GR" dirty="0">
                <a:solidFill>
                  <a:schemeClr val="bg2"/>
                </a:solidFill>
                <a:latin typeface="Times New Roman" panose="02020603050405020304" pitchFamily="18" charset="0"/>
                <a:ea typeface="Times New Roman" panose="02020603050405020304" pitchFamily="18" charset="0"/>
              </a:rPr>
              <a:t/>
            </a:r>
            <a:br>
              <a:rPr lang="el-GR" dirty="0">
                <a:solidFill>
                  <a:schemeClr val="bg2"/>
                </a:solidFill>
                <a:latin typeface="Times New Roman" panose="02020603050405020304" pitchFamily="18" charset="0"/>
                <a:ea typeface="Times New Roman" panose="02020603050405020304" pitchFamily="18" charset="0"/>
              </a:rPr>
            </a:br>
            <a:endParaRPr lang="el-GR" dirty="0"/>
          </a:p>
        </p:txBody>
      </p:sp>
      <p:sp>
        <p:nvSpPr>
          <p:cNvPr id="3" name="Θέση περιεχομένου 2">
            <a:extLst>
              <a:ext uri="{FF2B5EF4-FFF2-40B4-BE49-F238E27FC236}">
                <a16:creationId xmlns:a16="http://schemas.microsoft.com/office/drawing/2014/main" xmlns:p14="http://schemas.microsoft.com/office/powerpoint/2010/main" xmlns:lc="http://schemas.openxmlformats.org/drawingml/2006/lockedCanvas" xmlns:pic="http://schemas.openxmlformats.org/drawingml/2006/picture" xmlns:a14="http://schemas.microsoft.com/office/drawing/2010/main" xmlns:wps="http://schemas.microsoft.com/office/word/2010/wordprocessingShape" xmlns:wpi="http://schemas.microsoft.com/office/word/2010/wordprocessingInk" xmlns:wpg="http://schemas.microsoft.com/office/word/2010/wordprocessingGroup" xmlns:w16se="http://schemas.microsoft.com/office/word/2015/wordml/symex" xmlns:w16cid="http://schemas.microsoft.com/office/word/2016/wordml/cid" xmlns:w15="http://schemas.microsoft.com/office/word/2012/wordml"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wne="http://schemas.microsoft.com/office/word/2006/wordml" xmlns:wp="http://schemas.openxmlformats.org/drawingml/2006/wordprocessingDrawing" xmlns:m="http://schemas.openxmlformats.org/officeDocument/2006/math" xmlns:ve="http://schemas.openxmlformats.org/markup-compatibility/2006" xmlns="" id="{926FD2CB-893F-4CE4-AFC1-B1A6DDB69775}"/>
              </a:ext>
            </a:extLst>
          </p:cNvPr>
          <p:cNvSpPr>
            <a:spLocks noGrp="1"/>
          </p:cNvSpPr>
          <p:nvPr>
            <p:ph idx="1"/>
          </p:nvPr>
        </p:nvSpPr>
        <p:spPr>
          <a:xfrm>
            <a:off x="971600" y="2348880"/>
            <a:ext cx="6345260" cy="3240360"/>
          </a:xfrm>
        </p:spPr>
        <p:txBody>
          <a:bodyPr>
            <a:normAutofit/>
          </a:bodyPr>
          <a:lstStyle/>
          <a:p>
            <a:pPr marL="342900" lvl="0" indent="-342900">
              <a:buFont typeface="Symbol" panose="05050102010706020507" pitchFamily="18" charset="2"/>
              <a:buChar char=""/>
            </a:pPr>
            <a:r>
              <a:rPr lang="en-GB" sz="1800" b="1" dirty="0">
                <a:solidFill>
                  <a:srgbClr val="403152"/>
                </a:solidFill>
                <a:effectLst/>
                <a:latin typeface="Calibri" panose="020F0502020204030204" pitchFamily="34" charset="0"/>
                <a:ea typeface="Times New Roman" panose="02020603050405020304" pitchFamily="18" charset="0"/>
              </a:rPr>
              <a:t>Postrzeganie przez rodziców jest często równie ważne jak sama niepełnosprawność</a:t>
            </a:r>
            <a:endParaRPr lang="el-GR" sz="1800" dirty="0">
              <a:solidFill>
                <a:srgbClr val="403152"/>
              </a:solidFill>
              <a:effectLst/>
              <a:latin typeface="Times New Roman" panose="02020603050405020304" pitchFamily="18" charset="0"/>
              <a:ea typeface="Times New Roman" panose="02020603050405020304" pitchFamily="18" charset="0"/>
            </a:endParaRPr>
          </a:p>
          <a:p>
            <a:pPr marL="457200"/>
            <a:r>
              <a:rPr lang="en-GB" sz="1800" dirty="0">
                <a:solidFill>
                  <a:srgbClr val="403152"/>
                </a:solidFill>
                <a:effectLst/>
                <a:latin typeface="Calibri" panose="020F0502020204030204" pitchFamily="34" charset="0"/>
                <a:ea typeface="Times New Roman" panose="02020603050405020304" pitchFamily="18" charset="0"/>
              </a:rPr>
              <a:t>WaLne jest, by rodzice pamiętali, ge interpretacja, jaką nadają niepełnosprawności dziecka, ma większy wpływ na przystosowanie typowego rodzeństwa niL sama niepełnosprawność. Kiedy rodzice szukają wsparcia, informacji i pomocy dla siebie, dają </a:t>
            </a:r>
            <a:r>
              <a:rPr lang="en-GB" dirty="0">
                <a:solidFill>
                  <a:srgbClr val="403152"/>
                </a:solidFill>
                <a:latin typeface="Calibri" panose="020F0502020204030204" pitchFamily="34" charset="0"/>
                <a:ea typeface="Times New Roman" panose="02020603050405020304" pitchFamily="18" charset="0"/>
              </a:rPr>
              <a:t>swoim dzieciom </a:t>
            </a:r>
            <a:r>
              <a:rPr lang="en-GB" sz="1800" dirty="0">
                <a:solidFill>
                  <a:srgbClr val="403152"/>
                </a:solidFill>
                <a:effectLst/>
                <a:latin typeface="Calibri" panose="020F0502020204030204" pitchFamily="34" charset="0"/>
                <a:ea typeface="Times New Roman" panose="02020603050405020304" pitchFamily="18" charset="0"/>
              </a:rPr>
              <a:t>dobry przykład </a:t>
            </a:r>
            <a:r>
              <a:rPr lang="en-GB" dirty="0">
                <a:solidFill>
                  <a:srgbClr val="403152"/>
                </a:solidFill>
                <a:latin typeface="Calibri" panose="020F0502020204030204" pitchFamily="34" charset="0"/>
                <a:ea typeface="Times New Roman" panose="02020603050405020304" pitchFamily="18" charset="0"/>
              </a:rPr>
              <a:t>odporności i zdrowych postaw i zachowań wobec typowych dzieci, co pośrednio wspomaga relacje między dziećmi i ich rodzeństwem.</a:t>
            </a:r>
            <a:endParaRPr lang="el-GR" sz="1800" dirty="0">
              <a:effectLst/>
              <a:latin typeface="Times New Roman" panose="02020603050405020304" pitchFamily="18" charset="0"/>
              <a:ea typeface="Times New Roman" panose="02020603050405020304" pitchFamily="18" charset="0"/>
            </a:endParaRPr>
          </a:p>
          <a:p>
            <a:pPr marL="457200"/>
            <a:endParaRPr lang="el-GR" sz="1800" dirty="0">
              <a:effectLst/>
              <a:latin typeface="Times New Roman" panose="02020603050405020304" pitchFamily="18" charset="0"/>
              <a:ea typeface="Times New Roman" panose="02020603050405020304" pitchFamily="18" charset="0"/>
            </a:endParaRPr>
          </a:p>
          <a:p>
            <a:endParaRPr lang="el-GR" dirty="0"/>
          </a:p>
        </p:txBody>
      </p:sp>
      <p:pic>
        <p:nvPicPr>
          <p:cNvPr id="4" name="Picture 1"/>
          <p:cNvPicPr>
            <a:picLocks noChangeAspect="1" noChangeArrowheads="1"/>
          </p:cNvPicPr>
          <p:nvPr/>
        </p:nvPicPr>
        <p:blipFill>
          <a:blip r:embed="rId2" cstate="print"/>
          <a:srcRect/>
          <a:stretch>
            <a:fillRect/>
          </a:stretch>
        </p:blipFill>
        <p:spPr bwMode="auto">
          <a:xfrm>
            <a:off x="971600" y="5805264"/>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228184" y="5805264"/>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923928" y="5805264"/>
            <a:ext cx="1584176" cy="792088"/>
          </a:xfrm>
          <a:prstGeom prst="rect">
            <a:avLst/>
          </a:prstGeom>
        </p:spPr>
      </p:pic>
    </p:spTree>
    <p:extLst>
      <p:ext uri="{BB962C8B-B14F-4D97-AF65-F5344CB8AC3E}">
        <p14:creationId xmlns:p14="http://schemas.microsoft.com/office/powerpoint/2010/main" val="167836906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p14="http://schemas.microsoft.com/office/powerpoint/2010/main" xmlns:lc="http://schemas.openxmlformats.org/drawingml/2006/lockedCanvas" xmlns:pic="http://schemas.openxmlformats.org/drawingml/2006/picture" xmlns:a14="http://schemas.microsoft.com/office/drawing/2010/main" xmlns:wps="http://schemas.microsoft.com/office/word/2010/wordprocessingShape" xmlns:wpi="http://schemas.microsoft.com/office/word/2010/wordprocessingInk" xmlns:wpg="http://schemas.microsoft.com/office/word/2010/wordprocessingGroup" xmlns:w16se="http://schemas.microsoft.com/office/word/2015/wordml/symex" xmlns:w16cid="http://schemas.microsoft.com/office/word/2016/wordml/cid" xmlns:w15="http://schemas.microsoft.com/office/word/2012/wordml"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wne="http://schemas.microsoft.com/office/word/2006/wordml" xmlns:wp="http://schemas.openxmlformats.org/drawingml/2006/wordprocessingDrawing" xmlns:m="http://schemas.openxmlformats.org/officeDocument/2006/math" xmlns:ve="http://schemas.openxmlformats.org/markup-compatibility/2006" xmlns="" id="{A1271553-78F0-4AA4-9000-B3189F08A18B}"/>
              </a:ext>
            </a:extLst>
          </p:cNvPr>
          <p:cNvSpPr>
            <a:spLocks noGrp="1"/>
          </p:cNvSpPr>
          <p:nvPr>
            <p:ph type="title"/>
          </p:nvPr>
        </p:nvSpPr>
        <p:spPr>
          <a:xfrm>
            <a:off x="865970" y="838200"/>
            <a:ext cx="6343672" cy="1078632"/>
          </a:xfrm>
        </p:spPr>
        <p:txBody>
          <a:bodyPr/>
          <a:lstStyle/>
          <a:p>
            <a:r>
              <a:rPr lang="en-US" dirty="0">
                <a:solidFill>
                  <a:schemeClr val="bg2"/>
                </a:solidFill>
                <a:latin typeface="Calibri" panose="020F0502020204030204" pitchFamily="34" charset="0"/>
                <a:ea typeface="Times New Roman" panose="02020603050405020304" pitchFamily="18" charset="0"/>
              </a:rPr>
              <a:t>Co zyskuje rodzeństwo dzieci niepełnosprawnych?</a:t>
            </a:r>
            <a:r>
              <a:rPr lang="el-GR" dirty="0">
                <a:solidFill>
                  <a:schemeClr val="bg2"/>
                </a:solidFill>
                <a:latin typeface="Times New Roman" panose="02020603050405020304" pitchFamily="18" charset="0"/>
                <a:ea typeface="Times New Roman" panose="02020603050405020304" pitchFamily="18" charset="0"/>
              </a:rPr>
              <a:t/>
            </a:r>
            <a:br>
              <a:rPr lang="el-GR" dirty="0">
                <a:solidFill>
                  <a:schemeClr val="bg2"/>
                </a:solidFill>
                <a:latin typeface="Times New Roman" panose="02020603050405020304" pitchFamily="18" charset="0"/>
                <a:ea typeface="Times New Roman" panose="02020603050405020304" pitchFamily="18" charset="0"/>
              </a:rPr>
            </a:br>
            <a:endParaRPr lang="el-GR" dirty="0"/>
          </a:p>
        </p:txBody>
      </p:sp>
      <p:sp>
        <p:nvSpPr>
          <p:cNvPr id="3" name="Θέση περιεχομένου 2">
            <a:extLst>
              <a:ext uri="{FF2B5EF4-FFF2-40B4-BE49-F238E27FC236}">
                <a16:creationId xmlns:a16="http://schemas.microsoft.com/office/drawing/2014/main" xmlns:p14="http://schemas.microsoft.com/office/powerpoint/2010/main" xmlns:lc="http://schemas.openxmlformats.org/drawingml/2006/lockedCanvas" xmlns:pic="http://schemas.openxmlformats.org/drawingml/2006/picture" xmlns:a14="http://schemas.microsoft.com/office/drawing/2010/main" xmlns:wps="http://schemas.microsoft.com/office/word/2010/wordprocessingShape" xmlns:wpi="http://schemas.microsoft.com/office/word/2010/wordprocessingInk" xmlns:wpg="http://schemas.microsoft.com/office/word/2010/wordprocessingGroup" xmlns:w16se="http://schemas.microsoft.com/office/word/2015/wordml/symex" xmlns:w16cid="http://schemas.microsoft.com/office/word/2016/wordml/cid" xmlns:w15="http://schemas.microsoft.com/office/word/2012/wordml"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wne="http://schemas.microsoft.com/office/word/2006/wordml" xmlns:wp="http://schemas.openxmlformats.org/drawingml/2006/wordprocessingDrawing" xmlns:m="http://schemas.openxmlformats.org/officeDocument/2006/math" xmlns:ve="http://schemas.openxmlformats.org/markup-compatibility/2006" xmlns="" id="{2C93B238-296D-489D-B4C3-27F6326D4720}"/>
              </a:ext>
            </a:extLst>
          </p:cNvPr>
          <p:cNvSpPr>
            <a:spLocks noGrp="1"/>
          </p:cNvSpPr>
          <p:nvPr>
            <p:ph idx="1"/>
          </p:nvPr>
        </p:nvSpPr>
        <p:spPr>
          <a:xfrm>
            <a:off x="899592" y="2132856"/>
            <a:ext cx="6345260" cy="3530600"/>
          </a:xfrm>
        </p:spPr>
        <p:txBody>
          <a:bodyPr>
            <a:normAutofit fontScale="85000" lnSpcReduction="20000"/>
          </a:bodyPr>
          <a:lstStyle/>
          <a:p>
            <a:pPr algn="l"/>
            <a:r>
              <a:rPr lang="en-GB" b="0" i="0" dirty="0">
                <a:solidFill>
                  <a:srgbClr val="000000"/>
                </a:solidFill>
                <a:effectLst/>
                <a:latin typeface="Helvetica Neue"/>
              </a:rPr>
              <a:t>Rodzeństwo dzieci o specjalnych potrzebach edukacyjnych samo ma specjalne </a:t>
            </a:r>
            <a:r>
              <a:rPr lang="en-GB" b="0" i="0" dirty="0" err="1">
                <a:solidFill>
                  <a:srgbClr val="000000"/>
                </a:solidFill>
                <a:effectLst/>
                <a:latin typeface="Helvetica Neue"/>
              </a:rPr>
              <a:t>potrzeby</a:t>
            </a:r>
            <a:r>
              <a:rPr lang="en-GB" b="0" i="0" dirty="0" smtClean="0">
                <a:solidFill>
                  <a:srgbClr val="000000"/>
                </a:solidFill>
                <a:effectLst/>
                <a:latin typeface="Helvetica Neue"/>
              </a:rPr>
              <a:t>. </a:t>
            </a:r>
            <a:r>
              <a:rPr lang="en-GB" b="0" i="0" dirty="0">
                <a:solidFill>
                  <a:srgbClr val="000000"/>
                </a:solidFill>
                <a:effectLst/>
                <a:latin typeface="Helvetica Neue"/>
              </a:rPr>
              <a:t>Ich siostra lub brat o specjalnych potrzebach </a:t>
            </a:r>
            <a:r>
              <a:rPr lang="en-GB" b="0" i="1" dirty="0">
                <a:solidFill>
                  <a:srgbClr val="000000"/>
                </a:solidFill>
                <a:effectLst/>
                <a:latin typeface="Helvetica Neue"/>
              </a:rPr>
              <a:t>będą poświęcać im </a:t>
            </a:r>
            <a:r>
              <a:rPr lang="en-GB" b="0" i="0" dirty="0" err="1">
                <a:solidFill>
                  <a:srgbClr val="000000"/>
                </a:solidFill>
                <a:effectLst/>
                <a:latin typeface="Helvetica Neue"/>
              </a:rPr>
              <a:t>więcej</a:t>
            </a:r>
            <a:r>
              <a:rPr lang="en-GB" b="0" i="0" dirty="0">
                <a:solidFill>
                  <a:srgbClr val="000000"/>
                </a:solidFill>
                <a:effectLst/>
                <a:latin typeface="Helvetica Neue"/>
              </a:rPr>
              <a:t> </a:t>
            </a:r>
            <a:r>
              <a:rPr lang="en-GB" b="0" i="0" dirty="0" err="1" smtClean="0">
                <a:solidFill>
                  <a:srgbClr val="000000"/>
                </a:solidFill>
                <a:effectLst/>
                <a:latin typeface="Helvetica Neue"/>
              </a:rPr>
              <a:t>uwagi</a:t>
            </a:r>
            <a:r>
              <a:rPr lang="en-GB" b="0" i="0" dirty="0" smtClean="0">
                <a:solidFill>
                  <a:srgbClr val="000000"/>
                </a:solidFill>
                <a:effectLst/>
                <a:latin typeface="Helvetica Neue"/>
              </a:rPr>
              <a:t>.</a:t>
            </a:r>
            <a:r>
              <a:rPr lang="pl-PL" b="0" i="0" dirty="0" smtClean="0">
                <a:solidFill>
                  <a:srgbClr val="000000"/>
                </a:solidFill>
                <a:effectLst/>
                <a:latin typeface="Helvetica Neue"/>
              </a:rPr>
              <a:t> </a:t>
            </a:r>
            <a:r>
              <a:rPr lang="en-GB" b="0" i="0" dirty="0" err="1" smtClean="0">
                <a:solidFill>
                  <a:srgbClr val="000000"/>
                </a:solidFill>
                <a:effectLst/>
                <a:latin typeface="Helvetica Neue"/>
              </a:rPr>
              <a:t>Chociaż</a:t>
            </a:r>
            <a:r>
              <a:rPr lang="en-GB" b="0" i="0" dirty="0" smtClean="0">
                <a:solidFill>
                  <a:srgbClr val="000000"/>
                </a:solidFill>
                <a:effectLst/>
                <a:latin typeface="Helvetica Neue"/>
              </a:rPr>
              <a:t> </a:t>
            </a:r>
            <a:r>
              <a:rPr lang="en-GB" b="0" i="0" dirty="0">
                <a:solidFill>
                  <a:srgbClr val="000000"/>
                </a:solidFill>
                <a:effectLst/>
                <a:latin typeface="Helvetica Neue"/>
              </a:rPr>
              <a:t>posiadanie rodzeństwa o specjalnych potrzebach wiąże się z wyzwaniami, niesie też ze sobą pewne możliwości. Dzieci, które dorastają z rodzeństwem o specjalnych potrzebach zdrowotnych lub rozwojowych, mogą mieć większe szanse na rozwinięcie wielu dobrych cech, takich jak</a:t>
            </a:r>
          </a:p>
          <a:p>
            <a:pPr algn="l">
              <a:buFont typeface="Arial" panose="020B0604020202020204" pitchFamily="34" charset="0"/>
              <a:buChar char="•"/>
            </a:pPr>
            <a:r>
              <a:rPr lang="en-GB" b="0" i="0" dirty="0">
                <a:solidFill>
                  <a:srgbClr val="000000"/>
                </a:solidFill>
                <a:effectLst/>
                <a:latin typeface="Helvetica Neue"/>
              </a:rPr>
              <a:t>cierpliwość</a:t>
            </a:r>
          </a:p>
          <a:p>
            <a:pPr algn="l">
              <a:buFont typeface="Arial" panose="020B0604020202020204" pitchFamily="34" charset="0"/>
              <a:buChar char="•"/>
            </a:pPr>
            <a:r>
              <a:rPr lang="en-GB" b="0" i="0" dirty="0">
                <a:solidFill>
                  <a:srgbClr val="000000"/>
                </a:solidFill>
                <a:effectLst/>
                <a:latin typeface="Helvetica Neue"/>
              </a:rPr>
              <a:t>życzliwość i wsparcie</a:t>
            </a:r>
          </a:p>
          <a:p>
            <a:pPr algn="l">
              <a:buFont typeface="Arial" panose="020B0604020202020204" pitchFamily="34" charset="0"/>
              <a:buChar char="•"/>
            </a:pPr>
            <a:r>
              <a:rPr lang="en-GB" b="0" i="0" dirty="0">
                <a:solidFill>
                  <a:srgbClr val="000000"/>
                </a:solidFill>
                <a:effectLst/>
                <a:latin typeface="Helvetica Neue"/>
              </a:rPr>
              <a:t>akceptacja różnic</a:t>
            </a:r>
          </a:p>
          <a:p>
            <a:pPr algn="l">
              <a:buFont typeface="Arial" panose="020B0604020202020204" pitchFamily="34" charset="0"/>
              <a:buChar char="•"/>
            </a:pPr>
            <a:r>
              <a:rPr lang="en-GB" b="0" i="0" dirty="0">
                <a:solidFill>
                  <a:srgbClr val="000000"/>
                </a:solidFill>
                <a:effectLst/>
                <a:latin typeface="Helvetica Neue"/>
              </a:rPr>
              <a:t>współczucie i uczynność</a:t>
            </a:r>
          </a:p>
          <a:p>
            <a:pPr algn="l">
              <a:buFont typeface="Arial" panose="020B0604020202020204" pitchFamily="34" charset="0"/>
              <a:buChar char="•"/>
            </a:pPr>
            <a:r>
              <a:rPr lang="en-GB" b="0" i="0" dirty="0">
                <a:solidFill>
                  <a:srgbClr val="000000"/>
                </a:solidFill>
                <a:effectLst/>
                <a:latin typeface="Helvetica Neue"/>
              </a:rPr>
              <a:t>empatia dla innych i umiejętność radzenia sobie z wyzwaniami</a:t>
            </a:r>
          </a:p>
          <a:p>
            <a:pPr algn="l">
              <a:buFont typeface="Arial" panose="020B0604020202020204" pitchFamily="34" charset="0"/>
              <a:buChar char="•"/>
            </a:pPr>
            <a:r>
              <a:rPr lang="en-GB" b="0" i="0" dirty="0">
                <a:solidFill>
                  <a:srgbClr val="000000"/>
                </a:solidFill>
                <a:effectLst/>
                <a:latin typeface="Helvetica Neue"/>
              </a:rPr>
              <a:t>niezawodność i lojalność, które mogą wynikać z wstawiania się za bratem lub siostrą.</a:t>
            </a:r>
          </a:p>
          <a:p>
            <a:endParaRPr lang="el-GR" dirty="0"/>
          </a:p>
        </p:txBody>
      </p:sp>
      <p:pic>
        <p:nvPicPr>
          <p:cNvPr id="4" name="Picture 1"/>
          <p:cNvPicPr>
            <a:picLocks noChangeAspect="1" noChangeArrowheads="1"/>
          </p:cNvPicPr>
          <p:nvPr/>
        </p:nvPicPr>
        <p:blipFill>
          <a:blip r:embed="rId2" cstate="print"/>
          <a:srcRect/>
          <a:stretch>
            <a:fillRect/>
          </a:stretch>
        </p:blipFill>
        <p:spPr bwMode="auto">
          <a:xfrm>
            <a:off x="683568" y="5877272"/>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5940152" y="5877272"/>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635896" y="5877272"/>
            <a:ext cx="1584176" cy="792088"/>
          </a:xfrm>
          <a:prstGeom prst="rect">
            <a:avLst/>
          </a:prstGeom>
        </p:spPr>
      </p:pic>
    </p:spTree>
    <p:extLst>
      <p:ext uri="{BB962C8B-B14F-4D97-AF65-F5344CB8AC3E}">
        <p14:creationId xmlns:p14="http://schemas.microsoft.com/office/powerpoint/2010/main" val="141734994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755576" y="260648"/>
            <a:ext cx="6552728" cy="2882179"/>
          </a:xfrm>
        </p:spPr>
        <p:txBody>
          <a:bodyPr>
            <a:noAutofit/>
          </a:bodyPr>
          <a:lstStyle/>
          <a:p>
            <a:pPr lvl="0" algn="r"/>
            <a:r>
              <a:rPr lang="en-US" b="1" dirty="0" smtClean="0">
                <a:solidFill>
                  <a:schemeClr val="accent2">
                    <a:lumMod val="20000"/>
                    <a:lumOff val="80000"/>
                  </a:schemeClr>
                </a:solidFill>
                <a:ea typeface="Times New Roman" pitchFamily="18" charset="0"/>
                <a:cs typeface="Arial" pitchFamily="34" charset="0"/>
              </a:rPr>
              <a:t/>
            </a:r>
            <a:br>
              <a:rPr lang="en-US" b="1" dirty="0" smtClean="0">
                <a:solidFill>
                  <a:schemeClr val="accent2">
                    <a:lumMod val="20000"/>
                    <a:lumOff val="80000"/>
                  </a:schemeClr>
                </a:solidFill>
                <a:ea typeface="Times New Roman" pitchFamily="18" charset="0"/>
                <a:cs typeface="Arial" pitchFamily="34" charset="0"/>
              </a:rPr>
            </a:br>
            <a:r>
              <a:rPr lang="pl-PL" b="1" dirty="0" smtClean="0">
                <a:solidFill>
                  <a:schemeClr val="accent2">
                    <a:lumMod val="20000"/>
                    <a:lumOff val="80000"/>
                  </a:schemeClr>
                </a:solidFill>
                <a:ea typeface="Times New Roman" pitchFamily="18" charset="0"/>
                <a:cs typeface="Arial" pitchFamily="34" charset="0"/>
              </a:rPr>
              <a:t>Eliminowanie wykluczenia społecznego </a:t>
            </a:r>
            <a:r>
              <a:rPr lang="en-US" b="1" dirty="0" smtClean="0">
                <a:solidFill>
                  <a:schemeClr val="accent2">
                    <a:lumMod val="20000"/>
                    <a:lumOff val="80000"/>
                  </a:schemeClr>
                </a:solidFill>
                <a:ea typeface="Times New Roman" pitchFamily="18" charset="0"/>
                <a:cs typeface="Arial" pitchFamily="34" charset="0"/>
              </a:rPr>
              <a:t/>
            </a:r>
            <a:br>
              <a:rPr lang="en-US" b="1" dirty="0" smtClean="0">
                <a:solidFill>
                  <a:schemeClr val="accent2">
                    <a:lumMod val="20000"/>
                    <a:lumOff val="80000"/>
                  </a:schemeClr>
                </a:solidFill>
                <a:ea typeface="Times New Roman" pitchFamily="18" charset="0"/>
                <a:cs typeface="Arial" pitchFamily="34" charset="0"/>
              </a:rPr>
            </a:br>
            <a:r>
              <a:rPr lang="pl-PL" b="1" dirty="0" smtClean="0">
                <a:solidFill>
                  <a:schemeClr val="accent2">
                    <a:lumMod val="20000"/>
                    <a:lumOff val="80000"/>
                  </a:schemeClr>
                </a:solidFill>
                <a:ea typeface="Times New Roman" pitchFamily="18" charset="0"/>
                <a:cs typeface="Arial" pitchFamily="34" charset="0"/>
              </a:rPr>
              <a:t>EliSE </a:t>
            </a:r>
            <a:r>
              <a:rPr lang="en-US" b="1" dirty="0" smtClean="0">
                <a:solidFill>
                  <a:schemeClr val="accent2">
                    <a:lumMod val="20000"/>
                    <a:lumOff val="80000"/>
                  </a:schemeClr>
                </a:solidFill>
                <a:ea typeface="Times New Roman" pitchFamily="18" charset="0"/>
                <a:cs typeface="Arial" pitchFamily="34" charset="0"/>
              </a:rPr>
              <a:t>Erasmus+</a:t>
            </a:r>
            <a:br>
              <a:rPr lang="en-US" b="1" dirty="0" smtClean="0">
                <a:solidFill>
                  <a:schemeClr val="accent2">
                    <a:lumMod val="20000"/>
                    <a:lumOff val="80000"/>
                  </a:schemeClr>
                </a:solidFill>
                <a:ea typeface="Times New Roman" pitchFamily="18" charset="0"/>
                <a:cs typeface="Arial" pitchFamily="34" charset="0"/>
              </a:rPr>
            </a:br>
            <a:endParaRPr lang="el-GR" dirty="0">
              <a:latin typeface="Bookman Old Style" pitchFamily="18" charset="0"/>
              <a:cs typeface="Khmer UI" pitchFamily="34" charset="0"/>
            </a:endParaRPr>
          </a:p>
        </p:txBody>
      </p:sp>
      <p:sp>
        <p:nvSpPr>
          <p:cNvPr id="3" name="2 - Υπότιτλος"/>
          <p:cNvSpPr>
            <a:spLocks noGrp="1"/>
          </p:cNvSpPr>
          <p:nvPr>
            <p:ph type="body" sz="half" idx="2"/>
          </p:nvPr>
        </p:nvSpPr>
        <p:spPr>
          <a:xfrm>
            <a:off x="-468560" y="4941168"/>
            <a:ext cx="9145016" cy="1010619"/>
          </a:xfrm>
        </p:spPr>
        <p:txBody>
          <a:bodyPr>
            <a:noAutofit/>
          </a:bodyPr>
          <a:lstStyle/>
          <a:p>
            <a:pPr algn="r"/>
            <a:endParaRPr lang="el-GR" sz="1600" dirty="0" smtClean="0"/>
          </a:p>
          <a:p>
            <a:pPr algn="r"/>
            <a:endParaRPr lang="en-US" sz="1600" dirty="0" smtClean="0"/>
          </a:p>
          <a:p>
            <a:pPr algn="r"/>
            <a:r>
              <a:rPr lang="en-US" sz="1600" b="1" dirty="0" smtClean="0"/>
              <a:t>Naukowiec odpowiedzialny za program EliSe Erasmus+ w Grecji</a:t>
            </a:r>
          </a:p>
          <a:p>
            <a:pPr algn="r"/>
            <a:r>
              <a:rPr lang="en-US" sz="1600" b="1" dirty="0" smtClean="0"/>
              <a:t>Andromachi Nanou, PhD</a:t>
            </a:r>
            <a:endParaRPr lang="el-GR" sz="1600" b="1" dirty="0" smtClean="0"/>
          </a:p>
          <a:p>
            <a:pPr algn="r"/>
            <a:r>
              <a:rPr lang="en-US" sz="1600" b="1" dirty="0" smtClean="0"/>
              <a:t>Przewodnicząca Include</a:t>
            </a:r>
            <a:endParaRPr lang="el-GR" sz="1600" b="1" dirty="0" smtClean="0"/>
          </a:p>
          <a:p>
            <a:pPr algn="r"/>
            <a:endParaRPr lang="en-US" sz="1600" dirty="0" smtClean="0"/>
          </a:p>
          <a:p>
            <a:pPr algn="r"/>
            <a:r>
              <a:rPr lang="en-US" sz="1600" dirty="0" smtClean="0"/>
              <a:t> </a:t>
            </a:r>
            <a:r>
              <a:rPr lang="el-GR" sz="1600" dirty="0" smtClean="0"/>
              <a:t> </a:t>
            </a:r>
          </a:p>
          <a:p>
            <a:pPr algn="r"/>
            <a:endParaRPr lang="en-US" sz="1600" dirty="0" smtClean="0"/>
          </a:p>
        </p:txBody>
      </p:sp>
      <p:pic>
        <p:nvPicPr>
          <p:cNvPr id="8" name="Picture 1"/>
          <p:cNvPicPr>
            <a:picLocks noChangeAspect="1" noChangeArrowheads="1"/>
          </p:cNvPicPr>
          <p:nvPr/>
        </p:nvPicPr>
        <p:blipFill>
          <a:blip r:embed="rId2" cstate="print"/>
          <a:srcRect/>
          <a:stretch>
            <a:fillRect/>
          </a:stretch>
        </p:blipFill>
        <p:spPr bwMode="auto">
          <a:xfrm>
            <a:off x="539552" y="6067082"/>
            <a:ext cx="2232248" cy="790918"/>
          </a:xfrm>
          <a:prstGeom prst="rect">
            <a:avLst/>
          </a:prstGeom>
          <a:noFill/>
        </p:spPr>
      </p:pic>
      <p:pic>
        <p:nvPicPr>
          <p:cNvPr id="9" name="Picture 15"/>
          <p:cNvPicPr/>
          <p:nvPr/>
        </p:nvPicPr>
        <p:blipFill>
          <a:blip r:embed="rId3" cstate="print">
            <a:extLst>
              <a:ext uri="{28A0092B-C50C-407E-A947-70E740481C1C}">
                <a14:useLocalDpi xmlns:a14="http://schemas.microsoft.com/office/drawing/2010/main" val="0"/>
              </a:ext>
            </a:extLst>
          </a:blip>
          <a:stretch>
            <a:fillRect/>
          </a:stretch>
        </p:blipFill>
        <p:spPr>
          <a:xfrm>
            <a:off x="6804248" y="6065912"/>
            <a:ext cx="1115616" cy="792088"/>
          </a:xfrm>
          <a:prstGeom prst="rect">
            <a:avLst/>
          </a:prstGeom>
        </p:spPr>
      </p:pic>
      <p:pic>
        <p:nvPicPr>
          <p:cNvPr id="10" name="9 - Εικόνα" descr="include logo.jpg"/>
          <p:cNvPicPr>
            <a:picLocks noChangeAspect="1"/>
          </p:cNvPicPr>
          <p:nvPr/>
        </p:nvPicPr>
        <p:blipFill>
          <a:blip r:embed="rId4" cstate="print"/>
          <a:stretch>
            <a:fillRect/>
          </a:stretch>
        </p:blipFill>
        <p:spPr>
          <a:xfrm>
            <a:off x="3995936" y="6065912"/>
            <a:ext cx="1584176" cy="792088"/>
          </a:xfrm>
          <a:prstGeom prst="rect">
            <a:avLst/>
          </a:prstGeom>
        </p:spPr>
      </p:pic>
      <p:sp>
        <p:nvSpPr>
          <p:cNvPr id="15" name="14 - Ορθογώνιο"/>
          <p:cNvSpPr/>
          <p:nvPr/>
        </p:nvSpPr>
        <p:spPr>
          <a:xfrm>
            <a:off x="2195736" y="3068960"/>
            <a:ext cx="4968552" cy="369332"/>
          </a:xfrm>
          <a:prstGeom prst="rect">
            <a:avLst/>
          </a:prstGeom>
        </p:spPr>
        <p:txBody>
          <a:bodyPr wrap="square">
            <a:spAutoFit/>
          </a:bodyPr>
          <a:lstStyle/>
          <a:p>
            <a:pPr algn="r"/>
            <a:r>
              <a:rPr lang="pl-PL" dirty="0" smtClean="0">
                <a:solidFill>
                  <a:schemeClr val="accent3">
                    <a:lumMod val="20000"/>
                    <a:lumOff val="80000"/>
                  </a:schemeClr>
                </a:solidFill>
                <a:latin typeface="Arial" pitchFamily="34" charset="0"/>
                <a:ea typeface="Times New Roman" pitchFamily="18" charset="0"/>
                <a:cs typeface="Arial" pitchFamily="34" charset="0"/>
              </a:rPr>
              <a:t>Nr </a:t>
            </a:r>
            <a:r>
              <a:rPr lang="fr-FR" dirty="0" smtClean="0">
                <a:solidFill>
                  <a:schemeClr val="accent3">
                    <a:lumMod val="20000"/>
                    <a:lumOff val="80000"/>
                  </a:schemeClr>
                </a:solidFill>
                <a:latin typeface="Arial" pitchFamily="34" charset="0"/>
                <a:ea typeface="Times New Roman" pitchFamily="18" charset="0"/>
                <a:cs typeface="Arial" pitchFamily="34" charset="0"/>
              </a:rPr>
              <a:t>2019-1-LV01-KA204-060427</a:t>
            </a:r>
            <a:endParaRPr lang="en-US" dirty="0" smtClean="0">
              <a:solidFill>
                <a:schemeClr val="accent3">
                  <a:lumMod val="20000"/>
                  <a:lumOff val="80000"/>
                </a:schemeClr>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1 - Τίτλος"/>
          <p:cNvSpPr>
            <a:spLocks noGrp="1"/>
          </p:cNvSpPr>
          <p:nvPr>
            <p:ph type="title"/>
          </p:nvPr>
        </p:nvSpPr>
        <p:spPr/>
        <p:txBody>
          <a:bodyPr/>
          <a:lstStyle/>
          <a:p>
            <a:pPr algn="ctr"/>
            <a:r>
              <a:rPr lang="en-US" altLang="en-US" dirty="0"/>
              <a:t>Trudności w rodzinach z dziećmi niepełnosprawnymi</a:t>
            </a:r>
            <a:endParaRPr lang="el-GR" altLang="en-US" dirty="0"/>
          </a:p>
        </p:txBody>
      </p:sp>
      <p:sp>
        <p:nvSpPr>
          <p:cNvPr id="3" name="2 - Θέση περιεχομένου"/>
          <p:cNvSpPr>
            <a:spLocks noGrp="1"/>
          </p:cNvSpPr>
          <p:nvPr>
            <p:ph idx="1"/>
          </p:nvPr>
        </p:nvSpPr>
        <p:spPr>
          <a:xfrm>
            <a:off x="755576" y="2348880"/>
            <a:ext cx="6345260" cy="3530600"/>
          </a:xfrm>
        </p:spPr>
        <p:txBody>
          <a:bodyPr rtlCol="0">
            <a:normAutofit fontScale="92500" lnSpcReduction="10000"/>
          </a:bodyPr>
          <a:lstStyle/>
          <a:p>
            <a:pPr marL="274320" indent="-274320" defTabSz="457207" fontAlgn="auto">
              <a:spcAft>
                <a:spcPts val="0"/>
              </a:spcAft>
              <a:buClr>
                <a:schemeClr val="bg2">
                  <a:lumMod val="40000"/>
                  <a:lumOff val="60000"/>
                </a:schemeClr>
              </a:buClr>
              <a:buFont typeface="Wingdings 2"/>
              <a:buChar char=""/>
              <a:defRPr/>
            </a:pPr>
            <a:r>
              <a:rPr lang="en-US" dirty="0"/>
              <a:t>Problemy, z jakimi borykają się rodziny z dzieckiem niepełnosprawnym, są bardzo zróżnicowane, a ci, którzy się z nimi borykają, mogą mieć także trudności w integracji społecznej.</a:t>
            </a:r>
          </a:p>
          <a:p>
            <a:pPr marL="274320" indent="-274320" defTabSz="457207" fontAlgn="auto">
              <a:spcAft>
                <a:spcPts val="0"/>
              </a:spcAft>
              <a:buClr>
                <a:schemeClr val="bg2">
                  <a:lumMod val="40000"/>
                  <a:lumOff val="60000"/>
                </a:schemeClr>
              </a:buClr>
              <a:buFont typeface="Wingdings 2"/>
              <a:buChar char=""/>
              <a:defRPr/>
            </a:pPr>
            <a:r>
              <a:rPr lang="en-US" dirty="0"/>
              <a:t>Obecność problemów i ich wpływ na zdrowie psychiczne członków rodziny mogą być błędnie rozumiane jako problemy wewnętrzne, bez uwzględnienia presji, z jaką się borykają.</a:t>
            </a:r>
            <a:endParaRPr lang="el-GR" dirty="0"/>
          </a:p>
          <a:p>
            <a:pPr marL="274320" indent="-274320" defTabSz="457207" fontAlgn="auto">
              <a:spcAft>
                <a:spcPts val="0"/>
              </a:spcAft>
              <a:buClr>
                <a:schemeClr val="bg2">
                  <a:lumMod val="40000"/>
                  <a:lumOff val="60000"/>
                </a:schemeClr>
              </a:buClr>
              <a:buFont typeface="Wingdings 2"/>
              <a:buChar char=""/>
              <a:defRPr/>
            </a:pPr>
            <a:r>
              <a:rPr lang="en-US" dirty="0"/>
              <a:t>Aby zrozumieć, co przeżywa członek rodziny, nie jest konieczne zrozumienie diagnozy czy objawów występujących u niepełnosprawnego dziecka, ale przeszkód, jakie mogą z tego wynikać dla pozostałych członków rodziny.</a:t>
            </a:r>
            <a:endParaRPr lang="el-GR" dirty="0"/>
          </a:p>
        </p:txBody>
      </p:sp>
      <p:pic>
        <p:nvPicPr>
          <p:cNvPr id="4" name="Picture 1"/>
          <p:cNvPicPr>
            <a:picLocks noChangeAspect="1" noChangeArrowheads="1"/>
          </p:cNvPicPr>
          <p:nvPr/>
        </p:nvPicPr>
        <p:blipFill>
          <a:blip r:embed="rId2" cstate="print"/>
          <a:srcRect/>
          <a:stretch>
            <a:fillRect/>
          </a:stretch>
        </p:blipFill>
        <p:spPr bwMode="auto">
          <a:xfrm>
            <a:off x="899592" y="5805264"/>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156176" y="5805264"/>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851920" y="5805264"/>
            <a:ext cx="1584176" cy="792088"/>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
            </a:r>
            <a:br>
              <a:rPr lang="en-US" dirty="0"/>
            </a:br>
            <a:r>
              <a:rPr lang="en-US" dirty="0"/>
              <a:t>Mama dziecka autystycznego idzie z synem przez cały dzień </a:t>
            </a:r>
            <a:r>
              <a:rPr lang="el-GR" dirty="0"/>
              <a:t/>
            </a:r>
            <a:br>
              <a:rPr lang="el-GR" dirty="0"/>
            </a:br>
            <a:endParaRPr lang="en-US" dirty="0"/>
          </a:p>
        </p:txBody>
      </p:sp>
      <p:sp>
        <p:nvSpPr>
          <p:cNvPr id="3" name="Θέση περιεχομένου 2"/>
          <p:cNvSpPr>
            <a:spLocks noGrp="1"/>
          </p:cNvSpPr>
          <p:nvPr>
            <p:ph idx="1"/>
          </p:nvPr>
        </p:nvSpPr>
        <p:spPr/>
        <p:txBody>
          <a:bodyPr/>
          <a:lstStyle/>
          <a:p>
            <a:pPr>
              <a:buNone/>
            </a:pPr>
            <a:r>
              <a:rPr lang="en-US" dirty="0">
                <a:hlinkClick r:id="rId2"/>
              </a:rPr>
              <a:t>https://www.youtube.com/watch?v=JGhgcaQ2Tvs</a:t>
            </a:r>
            <a:endParaRPr lang="el-GR" dirty="0"/>
          </a:p>
          <a:p>
            <a:pPr marL="0" indent="0">
              <a:buNone/>
            </a:pPr>
            <a:endParaRPr lang="en-US" dirty="0"/>
          </a:p>
        </p:txBody>
      </p:sp>
      <p:pic>
        <p:nvPicPr>
          <p:cNvPr id="4" name="Picture 1"/>
          <p:cNvPicPr>
            <a:picLocks noChangeAspect="1" noChangeArrowheads="1"/>
          </p:cNvPicPr>
          <p:nvPr/>
        </p:nvPicPr>
        <p:blipFill>
          <a:blip r:embed="rId3" cstate="print"/>
          <a:srcRect/>
          <a:stretch>
            <a:fillRect/>
          </a:stretch>
        </p:blipFill>
        <p:spPr bwMode="auto">
          <a:xfrm>
            <a:off x="899592" y="5373216"/>
            <a:ext cx="2232248" cy="790918"/>
          </a:xfrm>
          <a:prstGeom prst="rect">
            <a:avLst/>
          </a:prstGeom>
          <a:noFill/>
        </p:spPr>
      </p:pic>
      <p:pic>
        <p:nvPicPr>
          <p:cNvPr id="5" name="Picture 15"/>
          <p:cNvPicPr/>
          <p:nvPr/>
        </p:nvPicPr>
        <p:blipFill>
          <a:blip r:embed="rId4" cstate="print">
            <a:extLst>
              <a:ext uri="{28A0092B-C50C-407E-A947-70E740481C1C}">
                <a14:useLocalDpi xmlns:a14="http://schemas.microsoft.com/office/drawing/2010/main" val="0"/>
              </a:ext>
            </a:extLst>
          </a:blip>
          <a:stretch>
            <a:fillRect/>
          </a:stretch>
        </p:blipFill>
        <p:spPr>
          <a:xfrm>
            <a:off x="6156176" y="5373216"/>
            <a:ext cx="1115616" cy="792088"/>
          </a:xfrm>
          <a:prstGeom prst="rect">
            <a:avLst/>
          </a:prstGeom>
        </p:spPr>
      </p:pic>
      <p:pic>
        <p:nvPicPr>
          <p:cNvPr id="6" name="5 - Εικόνα" descr="include logo.jpg"/>
          <p:cNvPicPr>
            <a:picLocks noChangeAspect="1"/>
          </p:cNvPicPr>
          <p:nvPr/>
        </p:nvPicPr>
        <p:blipFill>
          <a:blip r:embed="rId5" cstate="print"/>
          <a:stretch>
            <a:fillRect/>
          </a:stretch>
        </p:blipFill>
        <p:spPr>
          <a:xfrm>
            <a:off x="3851920" y="5373216"/>
            <a:ext cx="1584176" cy="792088"/>
          </a:xfrm>
          <a:prstGeom prst="rect">
            <a:avLst/>
          </a:prstGeom>
        </p:spPr>
      </p:pic>
    </p:spTree>
    <p:extLst>
      <p:ext uri="{BB962C8B-B14F-4D97-AF65-F5344CB8AC3E}">
        <p14:creationId xmlns:p14="http://schemas.microsoft.com/office/powerpoint/2010/main" val="13783890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p14="http://schemas.microsoft.com/office/powerpoint/2010/main" xmlns:lc="http://schemas.openxmlformats.org/drawingml/2006/lockedCanvas" xmlns:pic="http://schemas.openxmlformats.org/drawingml/2006/picture" xmlns:a14="http://schemas.microsoft.com/office/drawing/2010/main" xmlns:wps="http://schemas.microsoft.com/office/word/2010/wordprocessingShape" xmlns:wpi="http://schemas.microsoft.com/office/word/2010/wordprocessingInk" xmlns:wpg="http://schemas.microsoft.com/office/word/2010/wordprocessingGroup" xmlns:w16se="http://schemas.microsoft.com/office/word/2015/wordml/symex" xmlns:w16cid="http://schemas.microsoft.com/office/word/2016/wordml/cid" xmlns:w15="http://schemas.microsoft.com/office/word/2012/wordml"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wne="http://schemas.microsoft.com/office/word/2006/wordml" xmlns:wp="http://schemas.openxmlformats.org/drawingml/2006/wordprocessingDrawing" xmlns:m="http://schemas.openxmlformats.org/officeDocument/2006/math" xmlns:ve="http://schemas.openxmlformats.org/markup-compatibility/2006" xmlns="" id="{F85CA2D1-485B-4835-B5FD-8EF7A0280D9E}"/>
              </a:ext>
            </a:extLst>
          </p:cNvPr>
          <p:cNvSpPr>
            <a:spLocks noGrp="1"/>
          </p:cNvSpPr>
          <p:nvPr>
            <p:ph type="title"/>
          </p:nvPr>
        </p:nvSpPr>
        <p:spPr/>
        <p:txBody>
          <a:bodyPr/>
          <a:lstStyle/>
          <a:p>
            <a:r>
              <a:rPr lang="en-GB" sz="2400" dirty="0"/>
              <a:t>Stresory rodziców dzieci o specjalnych potrzebach edukacyjnych. Wpływ emocjonalny</a:t>
            </a:r>
            <a:endParaRPr lang="el-GR" sz="2400" dirty="0"/>
          </a:p>
        </p:txBody>
      </p:sp>
      <p:sp>
        <p:nvSpPr>
          <p:cNvPr id="3" name="Θέση περιεχομένου 2">
            <a:extLst>
              <a:ext uri="{FF2B5EF4-FFF2-40B4-BE49-F238E27FC236}">
                <a16:creationId xmlns:a16="http://schemas.microsoft.com/office/drawing/2014/main" xmlns:p14="http://schemas.microsoft.com/office/powerpoint/2010/main" xmlns:lc="http://schemas.openxmlformats.org/drawingml/2006/lockedCanvas" xmlns:pic="http://schemas.openxmlformats.org/drawingml/2006/picture" xmlns:a14="http://schemas.microsoft.com/office/drawing/2010/main" xmlns:wps="http://schemas.microsoft.com/office/word/2010/wordprocessingShape" xmlns:wpi="http://schemas.microsoft.com/office/word/2010/wordprocessingInk" xmlns:wpg="http://schemas.microsoft.com/office/word/2010/wordprocessingGroup" xmlns:w16se="http://schemas.microsoft.com/office/word/2015/wordml/symex" xmlns:w16cid="http://schemas.microsoft.com/office/word/2016/wordml/cid" xmlns:w15="http://schemas.microsoft.com/office/word/2012/wordml"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wne="http://schemas.microsoft.com/office/word/2006/wordml" xmlns:wp="http://schemas.openxmlformats.org/drawingml/2006/wordprocessingDrawing" xmlns:m="http://schemas.openxmlformats.org/officeDocument/2006/math" xmlns:ve="http://schemas.openxmlformats.org/markup-compatibility/2006" xmlns="" id="{10B18742-D40A-4DA9-A5B6-761F1C769DDB}"/>
              </a:ext>
            </a:extLst>
          </p:cNvPr>
          <p:cNvSpPr>
            <a:spLocks noGrp="1"/>
          </p:cNvSpPr>
          <p:nvPr>
            <p:ph idx="1"/>
          </p:nvPr>
        </p:nvSpPr>
        <p:spPr>
          <a:xfrm>
            <a:off x="864382" y="2348880"/>
            <a:ext cx="6345260" cy="3670920"/>
          </a:xfrm>
        </p:spPr>
        <p:txBody>
          <a:bodyPr>
            <a:normAutofit fontScale="92500" lnSpcReduction="20000"/>
          </a:bodyPr>
          <a:lstStyle/>
          <a:p>
            <a:pPr algn="l">
              <a:buFont typeface="Arial" panose="020B0604020202020204" pitchFamily="34" charset="0"/>
              <a:buChar char="•"/>
            </a:pPr>
            <a:r>
              <a:rPr lang="en-GB" b="0" i="0" dirty="0">
                <a:solidFill>
                  <a:srgbClr val="555555"/>
                </a:solidFill>
                <a:effectLst/>
                <a:latin typeface="Capita"/>
              </a:rPr>
              <a:t>Strach i obawy:</a:t>
            </a:r>
          </a:p>
          <a:p>
            <a:pPr marL="742950" lvl="1" indent="-285750" algn="l">
              <a:buFont typeface="Arial" panose="020B0604020202020204" pitchFamily="34" charset="0"/>
              <a:buChar char="•"/>
            </a:pPr>
            <a:r>
              <a:rPr lang="en-GB" b="0" i="0" dirty="0">
                <a:solidFill>
                  <a:srgbClr val="555555"/>
                </a:solidFill>
                <a:effectLst/>
                <a:latin typeface="Capita"/>
              </a:rPr>
              <a:t>Ból i cierpienie dziecka</a:t>
            </a:r>
          </a:p>
          <a:p>
            <a:pPr marL="742950" lvl="1" indent="-285750" algn="l">
              <a:buFont typeface="Arial" panose="020B0604020202020204" pitchFamily="34" charset="0"/>
              <a:buChar char="•"/>
            </a:pPr>
            <a:r>
              <a:rPr lang="en-GB" b="0" i="0" dirty="0">
                <a:solidFill>
                  <a:srgbClr val="555555"/>
                </a:solidFill>
                <a:effectLst/>
                <a:latin typeface="Capita"/>
              </a:rPr>
              <a:t>Przyszłość dziecka</a:t>
            </a:r>
          </a:p>
          <a:p>
            <a:pPr marL="742950" lvl="1" indent="-285750" algn="l">
              <a:buFont typeface="Arial" panose="020B0604020202020204" pitchFamily="34" charset="0"/>
              <a:buChar char="•"/>
            </a:pPr>
            <a:r>
              <a:rPr lang="en-GB" b="0" i="0" dirty="0">
                <a:solidFill>
                  <a:srgbClr val="555555"/>
                </a:solidFill>
                <a:effectLst/>
                <a:latin typeface="Capita"/>
              </a:rPr>
              <a:t>Pytanie, czy robi się wystarczająco dużo lub właściwie, aby pomóc dziecku</a:t>
            </a:r>
          </a:p>
          <a:p>
            <a:pPr algn="l">
              <a:buFont typeface="Arial" panose="020B0604020202020204" pitchFamily="34" charset="0"/>
              <a:buChar char="•"/>
            </a:pPr>
            <a:r>
              <a:rPr lang="en-GB" b="0" i="0" dirty="0">
                <a:solidFill>
                  <a:srgbClr val="555555"/>
                </a:solidFill>
                <a:effectLst/>
                <a:latin typeface="Capita"/>
              </a:rPr>
              <a:t>Poczucie winy:</a:t>
            </a:r>
          </a:p>
          <a:p>
            <a:pPr marL="742950" lvl="1" indent="-285750" algn="l">
              <a:buFont typeface="Arial" panose="020B0604020202020204" pitchFamily="34" charset="0"/>
              <a:buChar char="•"/>
            </a:pPr>
            <a:r>
              <a:rPr lang="en-GB" b="0" i="0" dirty="0">
                <a:solidFill>
                  <a:srgbClr val="555555"/>
                </a:solidFill>
                <a:effectLst/>
                <a:latin typeface="Capita"/>
              </a:rPr>
              <a:t>Granice możliwości ochrony dziecka</a:t>
            </a:r>
          </a:p>
          <a:p>
            <a:pPr marL="742950" lvl="1" indent="-285750" algn="l">
              <a:buFont typeface="Arial" panose="020B0604020202020204" pitchFamily="34" charset="0"/>
              <a:buChar char="•"/>
            </a:pPr>
            <a:r>
              <a:rPr lang="en-GB" b="0" i="0" dirty="0">
                <a:solidFill>
                  <a:srgbClr val="555555"/>
                </a:solidFill>
                <a:effectLst/>
                <a:latin typeface="Capita"/>
              </a:rPr>
              <a:t>Utrata uwagi w stosunku do innych dzieci, współmałżonka i starzejących się rodziców.</a:t>
            </a:r>
          </a:p>
          <a:p>
            <a:pPr marL="742950" lvl="1" indent="-285750" algn="l">
              <a:buFont typeface="Arial" panose="020B0604020202020204" pitchFamily="34" charset="0"/>
              <a:buChar char="•"/>
            </a:pPr>
            <a:r>
              <a:rPr lang="en-GB" b="0" i="0" dirty="0">
                <a:solidFill>
                  <a:srgbClr val="555555"/>
                </a:solidFill>
                <a:effectLst/>
                <a:latin typeface="Capita"/>
              </a:rPr>
              <a:t>Twoja zazdrość i niechęć do tych, którzy mają "normalne" dzieci</a:t>
            </a:r>
          </a:p>
          <a:p>
            <a:pPr marL="0" indent="0">
              <a:buNone/>
            </a:pPr>
            <a:r>
              <a:rPr lang="en-GB" dirty="0"/>
              <a:t/>
            </a:r>
            <a:br>
              <a:rPr lang="en-GB" dirty="0"/>
            </a:br>
            <a:endParaRPr lang="el-GR" dirty="0"/>
          </a:p>
        </p:txBody>
      </p:sp>
      <p:pic>
        <p:nvPicPr>
          <p:cNvPr id="4" name="Picture 1"/>
          <p:cNvPicPr>
            <a:picLocks noChangeAspect="1" noChangeArrowheads="1"/>
          </p:cNvPicPr>
          <p:nvPr/>
        </p:nvPicPr>
        <p:blipFill>
          <a:blip r:embed="rId2" cstate="print"/>
          <a:srcRect/>
          <a:stretch>
            <a:fillRect/>
          </a:stretch>
        </p:blipFill>
        <p:spPr bwMode="auto">
          <a:xfrm>
            <a:off x="971600" y="5733256"/>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228184" y="5733256"/>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923928" y="5733256"/>
            <a:ext cx="1584176" cy="792088"/>
          </a:xfrm>
          <a:prstGeom prst="rect">
            <a:avLst/>
          </a:prstGeom>
        </p:spPr>
      </p:pic>
    </p:spTree>
    <p:extLst>
      <p:ext uri="{BB962C8B-B14F-4D97-AF65-F5344CB8AC3E}">
        <p14:creationId xmlns:p14="http://schemas.microsoft.com/office/powerpoint/2010/main" val="5174192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p14="http://schemas.microsoft.com/office/powerpoint/2010/main" xmlns:lc="http://schemas.openxmlformats.org/drawingml/2006/lockedCanvas" xmlns:pic="http://schemas.openxmlformats.org/drawingml/2006/picture" xmlns:a14="http://schemas.microsoft.com/office/drawing/2010/main" xmlns:wps="http://schemas.microsoft.com/office/word/2010/wordprocessingShape" xmlns:wpi="http://schemas.microsoft.com/office/word/2010/wordprocessingInk" xmlns:wpg="http://schemas.microsoft.com/office/word/2010/wordprocessingGroup" xmlns:w16se="http://schemas.microsoft.com/office/word/2015/wordml/symex" xmlns:w16cid="http://schemas.microsoft.com/office/word/2016/wordml/cid" xmlns:w15="http://schemas.microsoft.com/office/word/2012/wordml"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wne="http://schemas.microsoft.com/office/word/2006/wordml" xmlns:wp="http://schemas.openxmlformats.org/drawingml/2006/wordprocessingDrawing" xmlns:m="http://schemas.openxmlformats.org/officeDocument/2006/math" xmlns:ve="http://schemas.openxmlformats.org/markup-compatibility/2006" xmlns="" id="{D1555FF6-7FDC-4317-9B8C-2A17D2F66D3A}"/>
              </a:ext>
            </a:extLst>
          </p:cNvPr>
          <p:cNvSpPr>
            <a:spLocks noGrp="1"/>
          </p:cNvSpPr>
          <p:nvPr>
            <p:ph type="title"/>
          </p:nvPr>
        </p:nvSpPr>
        <p:spPr/>
        <p:txBody>
          <a:bodyPr/>
          <a:lstStyle/>
          <a:p>
            <a:r>
              <a:rPr lang="en-GB" sz="2800" dirty="0"/>
              <a:t>Czynniki stresogenne występujące u rodziców dzieci o specjalnych potrzebach edukacyjnych</a:t>
            </a:r>
            <a:endParaRPr lang="el-GR" sz="2800" dirty="0"/>
          </a:p>
        </p:txBody>
      </p:sp>
      <p:sp>
        <p:nvSpPr>
          <p:cNvPr id="3" name="Θέση περιεχομένου 2">
            <a:extLst>
              <a:ext uri="{FF2B5EF4-FFF2-40B4-BE49-F238E27FC236}">
                <a16:creationId xmlns:a16="http://schemas.microsoft.com/office/drawing/2014/main" xmlns:p14="http://schemas.microsoft.com/office/powerpoint/2010/main" xmlns:lc="http://schemas.openxmlformats.org/drawingml/2006/lockedCanvas" xmlns:pic="http://schemas.openxmlformats.org/drawingml/2006/picture" xmlns:a14="http://schemas.microsoft.com/office/drawing/2010/main" xmlns:wps="http://schemas.microsoft.com/office/word/2010/wordprocessingShape" xmlns:wpi="http://schemas.microsoft.com/office/word/2010/wordprocessingInk" xmlns:wpg="http://schemas.microsoft.com/office/word/2010/wordprocessingGroup" xmlns:w16se="http://schemas.microsoft.com/office/word/2015/wordml/symex" xmlns:w16cid="http://schemas.microsoft.com/office/word/2016/wordml/cid" xmlns:w15="http://schemas.microsoft.com/office/word/2012/wordml"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wne="http://schemas.microsoft.com/office/word/2006/wordml" xmlns:wp="http://schemas.openxmlformats.org/drawingml/2006/wordprocessingDrawing" xmlns:m="http://schemas.openxmlformats.org/officeDocument/2006/math" xmlns:ve="http://schemas.openxmlformats.org/markup-compatibility/2006" xmlns="" id="{EDDF827C-3570-4B40-A285-0861CB1403BB}"/>
              </a:ext>
            </a:extLst>
          </p:cNvPr>
          <p:cNvSpPr>
            <a:spLocks noGrp="1"/>
          </p:cNvSpPr>
          <p:nvPr>
            <p:ph idx="1"/>
          </p:nvPr>
        </p:nvSpPr>
        <p:spPr/>
        <p:txBody>
          <a:bodyPr>
            <a:normAutofit fontScale="77500" lnSpcReduction="20000"/>
          </a:bodyPr>
          <a:lstStyle/>
          <a:p>
            <a:pPr algn="l">
              <a:buFont typeface="Arial" panose="020B0604020202020204" pitchFamily="34" charset="0"/>
              <a:buChar char="•"/>
            </a:pPr>
            <a:r>
              <a:rPr lang="en-GB" b="0" i="0" dirty="0">
                <a:solidFill>
                  <a:srgbClr val="555555"/>
                </a:solidFill>
                <a:effectLst/>
                <a:latin typeface="Capita"/>
              </a:rPr>
              <a:t>Poczucie izolacji, ponieważ:</a:t>
            </a:r>
          </a:p>
          <a:p>
            <a:pPr marL="742950" lvl="1" indent="-285750" algn="l">
              <a:buFont typeface="Arial" panose="020B0604020202020204" pitchFamily="34" charset="0"/>
              <a:buChar char="•"/>
            </a:pPr>
            <a:r>
              <a:rPr lang="en-GB" b="0" i="0" dirty="0">
                <a:solidFill>
                  <a:srgbClr val="555555"/>
                </a:solidFill>
                <a:effectLst/>
                <a:latin typeface="Capita"/>
              </a:rPr>
              <a:t>nie uczestniczyć w wielu rodzinnych zajęciach, ponieważ niepełnosprawność dziecka uniemożliwia mu skuteczne uczestnictwo w nich</a:t>
            </a:r>
          </a:p>
          <a:p>
            <a:pPr marL="742950" lvl="1" indent="-285750" algn="l">
              <a:buFont typeface="Arial" panose="020B0604020202020204" pitchFamily="34" charset="0"/>
              <a:buChar char="•"/>
            </a:pPr>
            <a:r>
              <a:rPr lang="en-GB" b="0" i="0" dirty="0">
                <a:solidFill>
                  <a:srgbClr val="555555"/>
                </a:solidFill>
                <a:effectLst/>
                <a:latin typeface="Capita"/>
              </a:rPr>
              <a:t>Spotyka się z krytyką i oceną swojego rodzicielstwa ze strony innych, którzy nie rozumieją niepełnosprawności dziecka</a:t>
            </a:r>
          </a:p>
          <a:p>
            <a:pPr marL="742950" lvl="1" indent="-285750" algn="l">
              <a:buFont typeface="Arial" panose="020B0604020202020204" pitchFamily="34" charset="0"/>
              <a:buChar char="•"/>
            </a:pPr>
            <a:r>
              <a:rPr lang="en-GB" b="0" i="0" dirty="0">
                <a:solidFill>
                  <a:srgbClr val="555555"/>
                </a:solidFill>
                <a:effectLst/>
                <a:latin typeface="Capita"/>
              </a:rPr>
              <a:t>Czuć się jak outsider wśród rodziców dzieci rozwijających się typowo</a:t>
            </a:r>
          </a:p>
          <a:p>
            <a:pPr algn="l">
              <a:buFont typeface="Arial" panose="020B0604020202020204" pitchFamily="34" charset="0"/>
              <a:buChar char="•"/>
            </a:pPr>
            <a:r>
              <a:rPr lang="en-GB" b="0" i="0" dirty="0">
                <a:solidFill>
                  <a:srgbClr val="555555"/>
                </a:solidFill>
                <a:effectLst/>
                <a:latin typeface="Capita"/>
              </a:rPr>
              <a:t>Koniec żałoby:</a:t>
            </a:r>
          </a:p>
          <a:p>
            <a:pPr marL="742950" lvl="1" indent="-285750" algn="l">
              <a:buFont typeface="Arial" panose="020B0604020202020204" pitchFamily="34" charset="0"/>
              <a:buChar char="•"/>
            </a:pPr>
            <a:r>
              <a:rPr lang="en-GB" b="0" i="0" dirty="0">
                <a:solidFill>
                  <a:srgbClr val="555555"/>
                </a:solidFill>
                <a:effectLst/>
                <a:latin typeface="Capita"/>
              </a:rPr>
              <a:t>Utrata nadziei i marzeń, które miałeś dla dziecka</a:t>
            </a:r>
          </a:p>
          <a:p>
            <a:pPr marL="742950" lvl="1" indent="-285750" algn="l">
              <a:buFont typeface="Arial" panose="020B0604020202020204" pitchFamily="34" charset="0"/>
              <a:buChar char="•"/>
            </a:pPr>
            <a:r>
              <a:rPr lang="en-GB" b="0" i="0" dirty="0">
                <a:solidFill>
                  <a:srgbClr val="555555"/>
                </a:solidFill>
                <a:effectLst/>
                <a:latin typeface="Capita"/>
              </a:rPr>
              <a:t>Nie masz takich doświadczeń rodzicielskich, jakie sobie wyobrażałeś</a:t>
            </a:r>
          </a:p>
          <a:p>
            <a:pPr marL="742950" lvl="1" indent="-285750" algn="l">
              <a:buFont typeface="Arial" panose="020B0604020202020204" pitchFamily="34" charset="0"/>
              <a:buChar char="•"/>
            </a:pPr>
            <a:r>
              <a:rPr lang="en-GB" b="0" i="0" dirty="0">
                <a:solidFill>
                  <a:srgbClr val="555555"/>
                </a:solidFill>
                <a:effectLst/>
                <a:latin typeface="Capita"/>
              </a:rPr>
              <a:t>Powtarzające się przypomnienia o tym, czego dziecku brakuje, prowadzące do chronicznego smutku</a:t>
            </a:r>
          </a:p>
          <a:p>
            <a:pPr marL="0" indent="0">
              <a:buNone/>
            </a:pPr>
            <a:r>
              <a:rPr lang="en-GB" dirty="0"/>
              <a:t/>
            </a:r>
            <a:br>
              <a:rPr lang="en-GB" dirty="0"/>
            </a:br>
            <a:endParaRPr lang="el-GR" dirty="0"/>
          </a:p>
        </p:txBody>
      </p:sp>
      <p:pic>
        <p:nvPicPr>
          <p:cNvPr id="4" name="Picture 1"/>
          <p:cNvPicPr>
            <a:picLocks noChangeAspect="1" noChangeArrowheads="1"/>
          </p:cNvPicPr>
          <p:nvPr/>
        </p:nvPicPr>
        <p:blipFill>
          <a:blip r:embed="rId2" cstate="print"/>
          <a:srcRect/>
          <a:stretch>
            <a:fillRect/>
          </a:stretch>
        </p:blipFill>
        <p:spPr bwMode="auto">
          <a:xfrm>
            <a:off x="971600" y="5805264"/>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228184" y="5805264"/>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923928" y="5805264"/>
            <a:ext cx="1584176" cy="792088"/>
          </a:xfrm>
          <a:prstGeom prst="rect">
            <a:avLst/>
          </a:prstGeom>
        </p:spPr>
      </p:pic>
    </p:spTree>
    <p:extLst>
      <p:ext uri="{BB962C8B-B14F-4D97-AF65-F5344CB8AC3E}">
        <p14:creationId xmlns:p14="http://schemas.microsoft.com/office/powerpoint/2010/main" val="23514256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p14="http://schemas.microsoft.com/office/powerpoint/2010/main" xmlns:lc="http://schemas.openxmlformats.org/drawingml/2006/lockedCanvas" xmlns:pic="http://schemas.openxmlformats.org/drawingml/2006/picture" xmlns:a14="http://schemas.microsoft.com/office/drawing/2010/main" xmlns:wps="http://schemas.microsoft.com/office/word/2010/wordprocessingShape" xmlns:wpi="http://schemas.microsoft.com/office/word/2010/wordprocessingInk" xmlns:wpg="http://schemas.microsoft.com/office/word/2010/wordprocessingGroup" xmlns:w16se="http://schemas.microsoft.com/office/word/2015/wordml/symex" xmlns:w16cid="http://schemas.microsoft.com/office/word/2016/wordml/cid" xmlns:w15="http://schemas.microsoft.com/office/word/2012/wordml"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wne="http://schemas.microsoft.com/office/word/2006/wordml" xmlns:wp="http://schemas.openxmlformats.org/drawingml/2006/wordprocessingDrawing" xmlns:m="http://schemas.openxmlformats.org/officeDocument/2006/math" xmlns:ve="http://schemas.openxmlformats.org/markup-compatibility/2006" xmlns="" id="{73527E0F-C9B9-4C4E-9048-76C27D9D4A2F}"/>
              </a:ext>
            </a:extLst>
          </p:cNvPr>
          <p:cNvSpPr>
            <a:spLocks noGrp="1"/>
          </p:cNvSpPr>
          <p:nvPr>
            <p:ph type="title"/>
          </p:nvPr>
        </p:nvSpPr>
        <p:spPr/>
        <p:txBody>
          <a:bodyPr/>
          <a:lstStyle/>
          <a:p>
            <a:r>
              <a:rPr lang="en-GB" dirty="0"/>
              <a:t>Rodzice dzieci specjalnej troski zdrowie psychiczne</a:t>
            </a:r>
            <a:endParaRPr lang="el-GR" dirty="0"/>
          </a:p>
        </p:txBody>
      </p:sp>
      <p:sp>
        <p:nvSpPr>
          <p:cNvPr id="3" name="Θέση περιεχομένου 2">
            <a:extLst>
              <a:ext uri="{FF2B5EF4-FFF2-40B4-BE49-F238E27FC236}">
                <a16:creationId xmlns:a16="http://schemas.microsoft.com/office/drawing/2014/main" xmlns:p14="http://schemas.microsoft.com/office/powerpoint/2010/main" xmlns:lc="http://schemas.openxmlformats.org/drawingml/2006/lockedCanvas" xmlns:pic="http://schemas.openxmlformats.org/drawingml/2006/picture" xmlns:a14="http://schemas.microsoft.com/office/drawing/2010/main" xmlns:wps="http://schemas.microsoft.com/office/word/2010/wordprocessingShape" xmlns:wpi="http://schemas.microsoft.com/office/word/2010/wordprocessingInk" xmlns:wpg="http://schemas.microsoft.com/office/word/2010/wordprocessingGroup" xmlns:w16se="http://schemas.microsoft.com/office/word/2015/wordml/symex" xmlns:w16cid="http://schemas.microsoft.com/office/word/2016/wordml/cid" xmlns:w15="http://schemas.microsoft.com/office/word/2012/wordml"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wne="http://schemas.microsoft.com/office/word/2006/wordml" xmlns:wp="http://schemas.openxmlformats.org/drawingml/2006/wordprocessingDrawing" xmlns:m="http://schemas.openxmlformats.org/officeDocument/2006/math" xmlns:ve="http://schemas.openxmlformats.org/markup-compatibility/2006" xmlns="" id="{79722574-5BA4-4025-A185-7573C0BCB381}"/>
              </a:ext>
            </a:extLst>
          </p:cNvPr>
          <p:cNvSpPr>
            <a:spLocks noGrp="1"/>
          </p:cNvSpPr>
          <p:nvPr>
            <p:ph idx="1"/>
          </p:nvPr>
        </p:nvSpPr>
        <p:spPr/>
        <p:txBody>
          <a:bodyPr/>
          <a:lstStyle/>
          <a:p>
            <a:r>
              <a:rPr lang="en-GB" dirty="0"/>
              <a:t>Rodzice dzieci niepełnosprawnych fizycznie są narażeni na słabe zdrowie psychiczne. </a:t>
            </a:r>
          </a:p>
          <a:p>
            <a:r>
              <a:rPr lang="en-GB" b="0" i="0" dirty="0">
                <a:solidFill>
                  <a:srgbClr val="333333"/>
                </a:solidFill>
                <a:effectLst/>
                <a:latin typeface="interfaceregular"/>
              </a:rPr>
              <a:t>Rodzice dzieci z zaburzeniami rozwojowymi częściej cierpią na depresję lub inne zaburzenia psychiczne niż rodzice dzieci bez zaburzeń rozwojowych. </a:t>
            </a:r>
          </a:p>
          <a:p>
            <a:r>
              <a:rPr lang="en-GB" dirty="0"/>
              <a:t>Postrzegany niepokój rodzicielski jest najważniejszym czynnikiem wpływającym na zdrowie psychiczne rodziców. </a:t>
            </a:r>
          </a:p>
          <a:p>
            <a:endParaRPr lang="el-GR" dirty="0"/>
          </a:p>
        </p:txBody>
      </p:sp>
      <p:pic>
        <p:nvPicPr>
          <p:cNvPr id="4" name="Picture 1"/>
          <p:cNvPicPr>
            <a:picLocks noChangeAspect="1" noChangeArrowheads="1"/>
          </p:cNvPicPr>
          <p:nvPr/>
        </p:nvPicPr>
        <p:blipFill>
          <a:blip r:embed="rId2" cstate="print"/>
          <a:srcRect/>
          <a:stretch>
            <a:fillRect/>
          </a:stretch>
        </p:blipFill>
        <p:spPr bwMode="auto">
          <a:xfrm>
            <a:off x="755576" y="5661248"/>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012160" y="5661248"/>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707904" y="5661248"/>
            <a:ext cx="1584176" cy="792088"/>
          </a:xfrm>
          <a:prstGeom prst="rect">
            <a:avLst/>
          </a:prstGeom>
        </p:spPr>
      </p:pic>
    </p:spTree>
    <p:extLst>
      <p:ext uri="{BB962C8B-B14F-4D97-AF65-F5344CB8AC3E}">
        <p14:creationId xmlns:p14="http://schemas.microsoft.com/office/powerpoint/2010/main" val="193680689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ίθουσα συσκέψεων &quot;Ιόν&quot;">
  <a:themeElements>
    <a:clrScheme name="Αίθουσα συσκέψεων &quot;Ιόν&quot;">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Αίθουσα συσκέψεων &quot;Ιόν&quot;">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Αίθουσα συσκέψεων &quot;Ιόν&quot;">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3737</TotalTime>
  <Words>3243</Words>
  <Application>Microsoft Office PowerPoint</Application>
  <PresentationFormat>On-screen Show (4:3)</PresentationFormat>
  <Paragraphs>265</Paragraphs>
  <Slides>45</Slides>
  <Notes>7</Notes>
  <HiddenSlides>0</HiddenSlides>
  <MMClips>0</MMClips>
  <ScaleCrop>false</ScaleCrop>
  <HeadingPairs>
    <vt:vector size="6" baseType="variant">
      <vt:variant>
        <vt:lpstr>Fonts Used</vt:lpstr>
      </vt:variant>
      <vt:variant>
        <vt:i4>14</vt:i4>
      </vt:variant>
      <vt:variant>
        <vt:lpstr>Theme</vt:lpstr>
      </vt:variant>
      <vt:variant>
        <vt:i4>1</vt:i4>
      </vt:variant>
      <vt:variant>
        <vt:lpstr>Slide Titles</vt:lpstr>
      </vt:variant>
      <vt:variant>
        <vt:i4>45</vt:i4>
      </vt:variant>
    </vt:vector>
  </HeadingPairs>
  <TitlesOfParts>
    <vt:vector size="60" baseType="lpstr">
      <vt:lpstr>Arial</vt:lpstr>
      <vt:lpstr>Bookman Old Style</vt:lpstr>
      <vt:lpstr>Calibri</vt:lpstr>
      <vt:lpstr>Calibri Light</vt:lpstr>
      <vt:lpstr>Capita</vt:lpstr>
      <vt:lpstr>Century Gothic</vt:lpstr>
      <vt:lpstr>Chronicle SSm A</vt:lpstr>
      <vt:lpstr>Helvetica Neue</vt:lpstr>
      <vt:lpstr>interfaceregular</vt:lpstr>
      <vt:lpstr>Khmer UI</vt:lpstr>
      <vt:lpstr>Symbol</vt:lpstr>
      <vt:lpstr>Times New Roman</vt:lpstr>
      <vt:lpstr>Wingdings 2</vt:lpstr>
      <vt:lpstr>Wingdings 3</vt:lpstr>
      <vt:lpstr>Αίθουσα συσκέψεων "Ιόν"</vt:lpstr>
      <vt:lpstr>Eliminowanie wykluczenia społecznego  EliSE Erasmus+ </vt:lpstr>
      <vt:lpstr>Jednostka edukacyjna 2 Opieka nad sobą i strategie rodzinne </vt:lpstr>
      <vt:lpstr>Czynniki stresogenne występujące u rodziców dzieci o specjalnych potrzebach edukacyjnych</vt:lpstr>
      <vt:lpstr> Dzień z życia matki i jej niepełnosprawnego syna  </vt:lpstr>
      <vt:lpstr>Trudności w rodzinach z dziećmi niepełnosprawnymi</vt:lpstr>
      <vt:lpstr> Mama dziecka autystycznego idzie z synem przez cały dzień  </vt:lpstr>
      <vt:lpstr>Stresory rodziców dzieci o specjalnych potrzebach edukacyjnych. Wpływ emocjonalny</vt:lpstr>
      <vt:lpstr>Czynniki stresogenne występujące u rodziców dzieci o specjalnych potrzebach edukacyjnych</vt:lpstr>
      <vt:lpstr>Rodzice dzieci specjalnej troski zdrowie psychiczne</vt:lpstr>
      <vt:lpstr>Czynniki stresogenne występujące u rodziców dzieci o specjalnych potrzebach edukacyjnych</vt:lpstr>
      <vt:lpstr>Diagnoza</vt:lpstr>
      <vt:lpstr>Refleksja nad własnym doświadczeniem</vt:lpstr>
      <vt:lpstr>Jak obniżyć swój negatywny nastrój za pomocą pozytywnych doświadczeń? </vt:lpstr>
      <vt:lpstr>COTYGODNIOWY TALERZ ZMIANY ZACHOWAŃ</vt:lpstr>
      <vt:lpstr>JAK OBNIŻYĆ NEGATYWNY NASTRÓJ POPRZEZ PRZYJEMNE ZAJĘCIA</vt:lpstr>
      <vt:lpstr>Pomysły na przyjemne zajęcia </vt:lpstr>
      <vt:lpstr>JAK OBNIŻYĆ NEGATYWNY NASTRÓJ POPRZEZ PRZYJEMNE ZAJĘCIA</vt:lpstr>
      <vt:lpstr>BĄDŹ DOBRY DLA SWOJEGO CIAŁA</vt:lpstr>
      <vt:lpstr>BĄDŹ DOBRY DLA SWOJEGO CIAŁA</vt:lpstr>
      <vt:lpstr>BĄDŹ DOBRY DLA SWOJEGO CIAŁA</vt:lpstr>
      <vt:lpstr>BĄDŹ DOBRY DLA SWOJEGO CIAŁA</vt:lpstr>
      <vt:lpstr>BĄDŹ DOBRY DLA SWOJEGO CIAŁA</vt:lpstr>
      <vt:lpstr>BĄDŹ DOBRY DLA SWOJEGO CIAŁA</vt:lpstr>
      <vt:lpstr>Zniekształcenia poznawcze</vt:lpstr>
      <vt:lpstr> ZMNIEJSZENIE LĘKU I OBNIŻONEGO NASTROJU POPRZEZ ZMIANĘ MYŚLI</vt:lpstr>
      <vt:lpstr>ZMNIEJSZENIE LĘKU I OBNIŻONEGO NASTROJU POPRZEZ ZMIANĘ MYŚLI</vt:lpstr>
      <vt:lpstr>Identyfikacja </vt:lpstr>
      <vt:lpstr>Ocena </vt:lpstr>
      <vt:lpstr>Odpowiedź </vt:lpstr>
      <vt:lpstr>KIEDY I JAK</vt:lpstr>
      <vt:lpstr>ZNIEKSZTAŁCENIA POZNAWCZE</vt:lpstr>
      <vt:lpstr>REFRAMING POZNAWCZY</vt:lpstr>
      <vt:lpstr>STAWIANIE CZOŁA NIEPOKOJĄCYM MYŚLOM</vt:lpstr>
      <vt:lpstr>Mindfulness </vt:lpstr>
      <vt:lpstr> Co czuje rodzeństwo dzieci specjalnej troski? </vt:lpstr>
      <vt:lpstr>Czego potrzebuje rodzeństwo dzieci niepełnosprawnych?</vt:lpstr>
      <vt:lpstr>Czego potrzebuje rodzeństwo dzieci niepełnosprawnych?</vt:lpstr>
      <vt:lpstr>Czego potrzebuje rodzeństwo dzieci niepełnosprawnych? </vt:lpstr>
      <vt:lpstr>Czego potrzebuje rodzeństwo dzieci niepełnosprawnych? </vt:lpstr>
      <vt:lpstr>Czego potrzebuje rodzeństwo dzieci niepełnosprawnych? </vt:lpstr>
      <vt:lpstr>Czego potrzebuje rodzeństwo dzieci niepełnosprawnych? </vt:lpstr>
      <vt:lpstr>Czego potrzebuje rodzeństwo dzieci niepełnosprawnych? </vt:lpstr>
      <vt:lpstr>Czego potrzebuje rodzeństwo dzieci niepełnosprawnych? </vt:lpstr>
      <vt:lpstr>Co zyskuje rodzeństwo dzieci niepełnosprawnych? </vt:lpstr>
      <vt:lpstr> Eliminowanie wykluczenia społecznego  EliSE Erasmus+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βιωματικό εργαστήρι συναισθηματικής ευεξίας</dc:title>
  <dc:creator>Alta Paneras</dc:creator>
  <cp:keywords>, docId:B893E8A0DA18DFFACD3BDB3DBE1AD5F9</cp:keywords>
  <cp:lastModifiedBy>Marcin Paśnik</cp:lastModifiedBy>
  <cp:revision>108</cp:revision>
  <dcterms:created xsi:type="dcterms:W3CDTF">2015-02-05T11:41:14Z</dcterms:created>
  <dcterms:modified xsi:type="dcterms:W3CDTF">2022-03-20T16:09:35Z</dcterms:modified>
</cp:coreProperties>
</file>