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941" r:id="rId1"/>
  </p:sldMasterIdLst>
  <p:notesMasterIdLst>
    <p:notesMasterId r:id="rId47"/>
  </p:notesMasterIdLst>
  <p:sldIdLst>
    <p:sldId id="330" r:id="rId2"/>
    <p:sldId id="256" r:id="rId3"/>
    <p:sldId id="320" r:id="rId4"/>
    <p:sldId id="328" r:id="rId5"/>
    <p:sldId id="299" r:id="rId6"/>
    <p:sldId id="327" r:id="rId7"/>
    <p:sldId id="321" r:id="rId8"/>
    <p:sldId id="322" r:id="rId9"/>
    <p:sldId id="324" r:id="rId10"/>
    <p:sldId id="323" r:id="rId11"/>
    <p:sldId id="296" r:id="rId12"/>
    <p:sldId id="287" r:id="rId13"/>
    <p:sldId id="259" r:id="rId14"/>
    <p:sldId id="257" r:id="rId15"/>
    <p:sldId id="260" r:id="rId16"/>
    <p:sldId id="261" r:id="rId17"/>
    <p:sldId id="288" r:id="rId18"/>
    <p:sldId id="265" r:id="rId19"/>
    <p:sldId id="266" r:id="rId20"/>
    <p:sldId id="267" r:id="rId21"/>
    <p:sldId id="268" r:id="rId22"/>
    <p:sldId id="269" r:id="rId23"/>
    <p:sldId id="274" r:id="rId24"/>
    <p:sldId id="300" r:id="rId25"/>
    <p:sldId id="277" r:id="rId26"/>
    <p:sldId id="278" r:id="rId27"/>
    <p:sldId id="283" r:id="rId28"/>
    <p:sldId id="280" r:id="rId29"/>
    <p:sldId id="281" r:id="rId30"/>
    <p:sldId id="282" r:id="rId31"/>
    <p:sldId id="301" r:id="rId32"/>
    <p:sldId id="293" r:id="rId33"/>
    <p:sldId id="298" r:id="rId34"/>
    <p:sldId id="302" r:id="rId35"/>
    <p:sldId id="303" r:id="rId36"/>
    <p:sldId id="304" r:id="rId37"/>
    <p:sldId id="306" r:id="rId38"/>
    <p:sldId id="305" r:id="rId39"/>
    <p:sldId id="308" r:id="rId40"/>
    <p:sldId id="310" r:id="rId41"/>
    <p:sldId id="309" r:id="rId42"/>
    <p:sldId id="311" r:id="rId43"/>
    <p:sldId id="312" r:id="rId44"/>
    <p:sldId id="319" r:id="rId45"/>
    <p:sldId id="331" r:id="rId4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Μεσαίο στυλ 2 - Έμφαση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2208" autoAdjust="0"/>
  </p:normalViewPr>
  <p:slideViewPr>
    <p:cSldViewPr>
      <p:cViewPr varScale="1">
        <p:scale>
          <a:sx n="102" d="100"/>
          <a:sy n="102" d="100"/>
        </p:scale>
        <p:origin x="1884" y="102"/>
      </p:cViewPr>
      <p:guideLst>
        <p:guide orient="horz" pos="2160"/>
        <p:guide pos="2880"/>
      </p:guideLst>
    </p:cSldViewPr>
  </p:slideViewPr>
  <p:notesTextViewPr>
    <p:cViewPr>
      <p:scale>
        <a:sx n="100" d="100"/>
        <a:sy n="100" d="100"/>
      </p:scale>
      <p:origin x="0" y="0"/>
    </p:cViewPr>
  </p:notesTextViewPr>
  <p:sorterViewPr>
    <p:cViewPr varScale="1">
      <p:scale>
        <a:sx n="1" d="1"/>
        <a:sy n="1" d="1"/>
      </p:scale>
      <p:origin x="0" y="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notesMaster" Target="notesMasters/notesMaster1.xml"/><Relationship Id="rId50"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507FCC09-D67E-4F82-B61D-B5BF966E9207}" type="datetimeFigureOut">
              <a:rPr lang="en-US" smtClean="0"/>
              <a:pPr/>
              <a:t>3/15/2022</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7E70F5F-1514-416B-B07B-C90EBBF2097D}" type="slidenum">
              <a:rPr lang="en-US" smtClean="0"/>
              <a:pPr/>
              <a:t>‹#›</a:t>
            </a:fld>
            <a:endParaRPr lang="en-US"/>
          </a:p>
        </p:txBody>
      </p:sp>
    </p:spTree>
    <p:extLst>
      <p:ext uri="{BB962C8B-B14F-4D97-AF65-F5344CB8AC3E}">
        <p14:creationId xmlns:p14="http://schemas.microsoft.com/office/powerpoint/2010/main" val="1054229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lgn="l" rtl="0"/>
              <a:t>2</a:t>
            </a:fld>
            <a:endParaRPr lang="en-US"/>
          </a:p>
        </p:txBody>
      </p:sp>
    </p:spTree>
    <p:extLst>
      <p:ext uri="{BB962C8B-B14F-4D97-AF65-F5344CB8AC3E}">
        <p14:creationId xmlns:p14="http://schemas.microsoft.com/office/powerpoint/2010/main" val="42061300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rtl="0"/>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pPr algn="l" rtl="0"/>
              <a:t>14</a:t>
            </a:fld>
            <a:endParaRPr lang="en-US"/>
          </a:p>
        </p:txBody>
      </p:sp>
    </p:spTree>
    <p:extLst>
      <p:ext uri="{BB962C8B-B14F-4D97-AF65-F5344CB8AC3E}">
        <p14:creationId xmlns:p14="http://schemas.microsoft.com/office/powerpoint/2010/main" val="208994290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lgn="l" rtl="0"/>
              <a:t>18</a:t>
            </a:fld>
            <a:endParaRPr lang="en-US"/>
          </a:p>
        </p:txBody>
      </p:sp>
    </p:spTree>
    <p:extLst>
      <p:ext uri="{BB962C8B-B14F-4D97-AF65-F5344CB8AC3E}">
        <p14:creationId xmlns:p14="http://schemas.microsoft.com/office/powerpoint/2010/main" val="186558047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Θέση εικόνας διαφάνειας 1"/>
          <p:cNvSpPr>
            <a:spLocks noGrp="1" noRot="1" noChangeAspect="1"/>
          </p:cNvSpPr>
          <p:nvPr>
            <p:ph type="sldImg"/>
          </p:nvPr>
        </p:nvSpPr>
        <p:spPr/>
      </p:sp>
      <p:sp>
        <p:nvSpPr>
          <p:cNvPr id="3" name="Θέση σημειώσεων 2"/>
          <p:cNvSpPr>
            <a:spLocks noGrp="1"/>
          </p:cNvSpPr>
          <p:nvPr>
            <p:ph type="body" idx="1"/>
          </p:nvPr>
        </p:nvSpPr>
        <p:spPr/>
        <p:txBody>
          <a:bodyPr/>
          <a:lstStyle/>
          <a:p>
            <a:pPr algn="l" rtl="0"/>
            <a:endParaRPr lang="en-US" dirty="0"/>
          </a:p>
        </p:txBody>
      </p:sp>
      <p:sp>
        <p:nvSpPr>
          <p:cNvPr id="4" name="Θέση αριθμού διαφάνειας 3"/>
          <p:cNvSpPr>
            <a:spLocks noGrp="1"/>
          </p:cNvSpPr>
          <p:nvPr>
            <p:ph type="sldNum" sz="quarter" idx="10"/>
          </p:nvPr>
        </p:nvSpPr>
        <p:spPr/>
        <p:txBody>
          <a:bodyPr/>
          <a:lstStyle/>
          <a:p>
            <a:fld id="{17E70F5F-1514-416B-B07B-C90EBBF2097D}" type="slidenum">
              <a:rPr lang="en-US" smtClean="0"/>
              <a:pPr algn="l" rtl="0"/>
              <a:t>21</a:t>
            </a:fld>
            <a:endParaRPr lang="en-US"/>
          </a:p>
        </p:txBody>
      </p:sp>
    </p:spTree>
    <p:extLst>
      <p:ext uri="{BB962C8B-B14F-4D97-AF65-F5344CB8AC3E}">
        <p14:creationId xmlns:p14="http://schemas.microsoft.com/office/powerpoint/2010/main" val="317265452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lgn="l" rtl="0"/>
              <a:t>22</a:t>
            </a:fld>
            <a:endParaRPr lang="en-US"/>
          </a:p>
        </p:txBody>
      </p:sp>
    </p:spTree>
    <p:extLst>
      <p:ext uri="{BB962C8B-B14F-4D97-AF65-F5344CB8AC3E}">
        <p14:creationId xmlns:p14="http://schemas.microsoft.com/office/powerpoint/2010/main" val="39164771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lgn="l" rtl="0"/>
              <a:t>25</a:t>
            </a:fld>
            <a:endParaRPr lang="en-US"/>
          </a:p>
        </p:txBody>
      </p:sp>
    </p:spTree>
    <p:extLst>
      <p:ext uri="{BB962C8B-B14F-4D97-AF65-F5344CB8AC3E}">
        <p14:creationId xmlns:p14="http://schemas.microsoft.com/office/powerpoint/2010/main" val="273732010"/>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gn="l" rtl="0"/>
            <a:endParaRPr lang="en-US" dirty="0"/>
          </a:p>
        </p:txBody>
      </p:sp>
      <p:sp>
        <p:nvSpPr>
          <p:cNvPr id="4" name="Slide Number Placeholder 3"/>
          <p:cNvSpPr>
            <a:spLocks noGrp="1"/>
          </p:cNvSpPr>
          <p:nvPr>
            <p:ph type="sldNum" sz="quarter" idx="10"/>
          </p:nvPr>
        </p:nvSpPr>
        <p:spPr/>
        <p:txBody>
          <a:bodyPr/>
          <a:lstStyle/>
          <a:p>
            <a:fld id="{17E70F5F-1514-416B-B07B-C90EBBF2097D}" type="slidenum">
              <a:rPr lang="en-US" smtClean="0"/>
              <a:pPr algn="l" rtl="0"/>
              <a:t>26</a:t>
            </a:fld>
            <a:endParaRPr lang="en-US"/>
          </a:p>
        </p:txBody>
      </p:sp>
    </p:spTree>
    <p:extLst>
      <p:ext uri="{BB962C8B-B14F-4D97-AF65-F5344CB8AC3E}">
        <p14:creationId xmlns:p14="http://schemas.microsoft.com/office/powerpoint/2010/main" val="309947107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Διαφάνεια τίτλου">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9" name="Rectangle 8"/>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Oval 9"/>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ctrTitle"/>
          </p:nvPr>
        </p:nvSpPr>
        <p:spPr>
          <a:xfrm>
            <a:off x="866440" y="2226503"/>
            <a:ext cx="5917679" cy="2550877"/>
          </a:xfrm>
        </p:spPr>
        <p:txBody>
          <a:bodyPr anchor="b"/>
          <a:lstStyle>
            <a:lvl1pPr>
              <a:defRPr sz="4800"/>
            </a:lvl1pPr>
          </a:lstStyle>
          <a:p>
            <a:r>
              <a:rPr lang="el-GR"/>
              <a:t>Στυλ κύριου τίτλου</a:t>
            </a:r>
            <a:endParaRPr lang="en-US" dirty="0"/>
          </a:p>
        </p:txBody>
      </p:sp>
      <p:sp>
        <p:nvSpPr>
          <p:cNvPr id="3" name="Subtitle 2"/>
          <p:cNvSpPr>
            <a:spLocks noGrp="1"/>
          </p:cNvSpPr>
          <p:nvPr>
            <p:ph type="subTitle" idx="1"/>
          </p:nvPr>
        </p:nvSpPr>
        <p:spPr>
          <a:xfrm>
            <a:off x="866440" y="4777380"/>
            <a:ext cx="5917679" cy="861420"/>
          </a:xfrm>
        </p:spPr>
        <p:txBody>
          <a:bodyPr anchor="t"/>
          <a:lstStyle>
            <a:lvl1pPr marL="0" indent="0" algn="l">
              <a:buNone/>
              <a:defRPr cap="all">
                <a:solidFill>
                  <a:schemeClr val="accent1">
                    <a:lumMod val="60000"/>
                    <a:lumOff val="4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a:t>Στυλ κύριου υπότιτλου</a:t>
            </a:r>
            <a:endParaRPr lang="en-US" dirty="0"/>
          </a:p>
        </p:txBody>
      </p:sp>
      <p:sp>
        <p:nvSpPr>
          <p:cNvPr id="4" name="Date Placeholder 3"/>
          <p:cNvSpPr>
            <a:spLocks noGrp="1"/>
          </p:cNvSpPr>
          <p:nvPr>
            <p:ph type="dt" sz="half" idx="10"/>
          </p:nvPr>
        </p:nvSpPr>
        <p:spPr bwMode="gray">
          <a:xfrm rot="5400000">
            <a:off x="7498080" y="1828800"/>
            <a:ext cx="990599" cy="228659"/>
          </a:xfrm>
        </p:spPr>
        <p:txBody>
          <a:bodyPr anchor="t"/>
          <a:lstStyle>
            <a:lvl1pPr algn="l">
              <a:defRPr b="0" i="0">
                <a:solidFill>
                  <a:schemeClr val="bg1">
                    <a:alpha val="60000"/>
                  </a:schemeClr>
                </a:solidFill>
              </a:defRPr>
            </a:lvl1p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bwMode="gray">
          <a:xfrm rot="5400000">
            <a:off x="6236208" y="3264408"/>
            <a:ext cx="3859795" cy="228660"/>
          </a:xfrm>
        </p:spPr>
        <p:txBody>
          <a:bodyPr/>
          <a:lstStyle>
            <a:lvl1pPr>
              <a:defRPr b="0" i="0">
                <a:solidFill>
                  <a:schemeClr val="bg1">
                    <a:alpha val="60000"/>
                  </a:schemeClr>
                </a:solidFill>
              </a:defRPr>
            </a:lvl1pPr>
          </a:lstStyle>
          <a:p>
            <a:endParaRPr lang="el-GR"/>
          </a:p>
        </p:txBody>
      </p:sp>
      <p:sp>
        <p:nvSpPr>
          <p:cNvPr id="11" name="Rectangle 10"/>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8"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2082251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p:cSld name="Πανοραμική 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Freeform 5"/>
            <p:cNvSpPr/>
            <p:nvPr/>
          </p:nvSpPr>
          <p:spPr bwMode="gray">
            <a:xfrm rot="10204164">
              <a:off x="426788" y="456424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6" name="Rectangle 15"/>
            <p:cNvSpPr/>
            <p:nvPr/>
          </p:nvSpPr>
          <p:spPr>
            <a:xfrm>
              <a:off x="421503" y="402165"/>
              <a:ext cx="8327939" cy="3141135"/>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0800000">
              <a:off x="485023" y="2670079"/>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1" y="4961454"/>
            <a:ext cx="6422004" cy="56673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866441" y="685800"/>
            <a:ext cx="6422004" cy="3429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bwMode="gray">
          <a:xfrm>
            <a:off x="866440" y="5528192"/>
            <a:ext cx="6422004" cy="493712"/>
          </a:xfrm>
        </p:spPr>
        <p:txBody>
          <a:bodyPr>
            <a:normAutofit/>
          </a:bodyPr>
          <a:lstStyle>
            <a:lvl1pPr marL="0" indent="0">
              <a:buNone/>
              <a:defRPr sz="12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15/3/2022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91356559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p:cSld name="Τίτλος και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2780895"/>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9" name="Rectangle 8"/>
            <p:cNvSpPr/>
            <p:nvPr/>
          </p:nvSpPr>
          <p:spPr>
            <a:xfrm>
              <a:off x="485023" y="4343399"/>
              <a:ext cx="8182128" cy="2112436"/>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a:off x="485023" y="2854646"/>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927100"/>
            <a:ext cx="6422005" cy="1692720"/>
          </a:xfrm>
        </p:spPr>
        <p:txBody>
          <a:bodyPr/>
          <a:lstStyle>
            <a:lvl1pPr>
              <a:defRPr sz="3600"/>
            </a:lvl1pPr>
          </a:lstStyle>
          <a:p>
            <a:r>
              <a:rPr lang="el-GR"/>
              <a:t>Στυλ κύριου τίτλου</a:t>
            </a:r>
            <a:endParaRPr lang="en-US" dirty="0"/>
          </a:p>
        </p:txBody>
      </p:sp>
      <p:sp>
        <p:nvSpPr>
          <p:cNvPr id="13" name="Text Placeholder 3"/>
          <p:cNvSpPr>
            <a:spLocks noGrp="1"/>
          </p:cNvSpPr>
          <p:nvPr>
            <p:ph type="body" sz="half" idx="2"/>
          </p:nvPr>
        </p:nvSpPr>
        <p:spPr>
          <a:xfrm>
            <a:off x="866440" y="3488023"/>
            <a:ext cx="6422005" cy="2536857"/>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5034108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p:cSld name="Εισαγωγικά με λεζάντα">
    <p:spTree>
      <p:nvGrpSpPr>
        <p:cNvPr id="1" name=""/>
        <p:cNvGrpSpPr/>
        <p:nvPr/>
      </p:nvGrpSpPr>
      <p:grpSpPr>
        <a:xfrm>
          <a:off x="0" y="0"/>
          <a:ext cx="0" cy="0"/>
          <a:chOff x="0" y="0"/>
          <a:chExt cx="0" cy="0"/>
        </a:xfrm>
      </p:grpSpPr>
      <p:grpSp>
        <p:nvGrpSpPr>
          <p:cNvPr id="3" name="Group 2"/>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Oval 14"/>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Oval 18"/>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1" name="Oval 20"/>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Freeform 5"/>
            <p:cNvSpPr/>
            <p:nvPr/>
          </p:nvSpPr>
          <p:spPr bwMode="gray">
            <a:xfrm rot="21010068">
              <a:off x="6359946" y="4309201"/>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1" name="Freeform 10"/>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24"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3" name="TextBox 22"/>
          <p:cNvSpPr txBox="1"/>
          <p:nvPr/>
        </p:nvSpPr>
        <p:spPr bwMode="gray">
          <a:xfrm>
            <a:off x="647430" y="651690"/>
            <a:ext cx="601591"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14" name="TextBox 13"/>
          <p:cNvSpPr txBox="1"/>
          <p:nvPr/>
        </p:nvSpPr>
        <p:spPr bwMode="gray">
          <a:xfrm>
            <a:off x="7069418" y="2900292"/>
            <a:ext cx="619063" cy="1323439"/>
          </a:xfrm>
          <a:prstGeom prst="rect">
            <a:avLst/>
          </a:prstGeom>
          <a:noFill/>
        </p:spPr>
        <p:txBody>
          <a:bodyPr wrap="square" rtlCol="0">
            <a:spAutoFit/>
          </a:bodyPr>
          <a:lstStyle/>
          <a:p>
            <a:pPr algn="r"/>
            <a:r>
              <a:rPr lang="en-US" sz="8000" b="0" i="0" dirty="0">
                <a:solidFill>
                  <a:schemeClr val="accent1">
                    <a:lumMod val="60000"/>
                    <a:lumOff val="40000"/>
                  </a:schemeClr>
                </a:solidFill>
                <a:latin typeface="Arial"/>
                <a:cs typeface="Arial"/>
              </a:rPr>
              <a:t>”</a:t>
            </a:r>
          </a:p>
        </p:txBody>
      </p:sp>
      <p:sp>
        <p:nvSpPr>
          <p:cNvPr id="2" name="Title 1"/>
          <p:cNvSpPr>
            <a:spLocks noGrp="1"/>
          </p:cNvSpPr>
          <p:nvPr>
            <p:ph type="title"/>
          </p:nvPr>
        </p:nvSpPr>
        <p:spPr>
          <a:xfrm>
            <a:off x="1128060" y="927099"/>
            <a:ext cx="6160385" cy="2882179"/>
          </a:xfrm>
        </p:spPr>
        <p:txBody>
          <a:bodyPr anchor="ctr"/>
          <a:lstStyle>
            <a:lvl1pPr>
              <a:defRPr sz="3600"/>
            </a:lvl1pPr>
          </a:lstStyle>
          <a:p>
            <a:r>
              <a:rPr lang="el-GR"/>
              <a:t>Στυλ κύριου τίτλου</a:t>
            </a:r>
            <a:endParaRPr lang="en-US" dirty="0"/>
          </a:p>
        </p:txBody>
      </p:sp>
      <p:sp>
        <p:nvSpPr>
          <p:cNvPr id="17" name="Text Placeholder 3"/>
          <p:cNvSpPr>
            <a:spLocks noGrp="1"/>
          </p:cNvSpPr>
          <p:nvPr>
            <p:ph type="body" sz="half" idx="13"/>
          </p:nvPr>
        </p:nvSpPr>
        <p:spPr bwMode="gray">
          <a:xfrm>
            <a:off x="1387278" y="3809278"/>
            <a:ext cx="5646143" cy="333113"/>
          </a:xfrm>
        </p:spPr>
        <p:txBody>
          <a:bodyPr>
            <a:normAutofit/>
          </a:bodyPr>
          <a:lstStyle>
            <a:lvl1pPr marL="0" indent="0">
              <a:buNone/>
              <a:defRPr lang="en-US" sz="1400" b="0" i="0" kern="1200" cap="small" dirty="0">
                <a:solidFill>
                  <a:schemeClr val="accent1">
                    <a:lumMod val="60000"/>
                    <a:lumOff val="40000"/>
                  </a:schemeClr>
                </a:solidFill>
                <a:latin typeface="+mn-lt"/>
                <a:ea typeface="+mn-ea"/>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6" name="Text Placeholder 3"/>
          <p:cNvSpPr>
            <a:spLocks noGrp="1"/>
          </p:cNvSpPr>
          <p:nvPr>
            <p:ph type="body" sz="half" idx="2"/>
          </p:nvPr>
        </p:nvSpPr>
        <p:spPr>
          <a:xfrm>
            <a:off x="866440" y="5000816"/>
            <a:ext cx="6343673" cy="1010619"/>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014787023"/>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p:cSld name="Κάρτα ονόματος">
    <p:spTree>
      <p:nvGrpSpPr>
        <p:cNvPr id="1" name=""/>
        <p:cNvGrpSpPr/>
        <p:nvPr/>
      </p:nvGrpSpPr>
      <p:grpSpPr>
        <a:xfrm>
          <a:off x="0" y="0"/>
          <a:ext cx="0" cy="0"/>
          <a:chOff x="0" y="0"/>
          <a:chExt cx="0" cy="0"/>
        </a:xfrm>
      </p:grpSpPr>
      <p:grpSp>
        <p:nvGrpSpPr>
          <p:cNvPr id="9" name="Group 8"/>
          <p:cNvGrpSpPr/>
          <p:nvPr/>
        </p:nvGrpSpPr>
        <p:grpSpPr>
          <a:xfrm>
            <a:off x="-1588" y="0"/>
            <a:ext cx="9145588" cy="6860798"/>
            <a:chOff x="-1588" y="0"/>
            <a:chExt cx="9145588" cy="6860798"/>
          </a:xfrm>
        </p:grpSpPr>
        <p:sp>
          <p:nvSpPr>
            <p:cNvPr id="10" name="Rectangle 9"/>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1" name="Oval 1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2" name="Oval 1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Freeform 5"/>
            <p:cNvSpPr/>
            <p:nvPr/>
          </p:nvSpPr>
          <p:spPr bwMode="gray">
            <a:xfrm rot="21010068">
              <a:off x="6359946" y="431124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8" name="Freeform 7"/>
            <p:cNvSpPr/>
            <p:nvPr/>
          </p:nvSpPr>
          <p:spPr bwMode="gray">
            <a:xfrm>
              <a:off x="485023" y="4381500"/>
              <a:ext cx="8182128" cy="2130508"/>
            </a:xfrm>
            <a:custGeom>
              <a:avLst/>
              <a:gdLst/>
              <a:ahLst/>
              <a:cxnLst/>
              <a:rect l="l" t="t" r="r" b="b"/>
              <a:pathLst>
                <a:path w="10000" h="9621">
                  <a:moveTo>
                    <a:pt x="0" y="0"/>
                  </a:moveTo>
                  <a:lnTo>
                    <a:pt x="0" y="2411"/>
                  </a:lnTo>
                  <a:lnTo>
                    <a:pt x="0" y="9586"/>
                  </a:lnTo>
                  <a:lnTo>
                    <a:pt x="0" y="9621"/>
                  </a:lnTo>
                  <a:lnTo>
                    <a:pt x="10000" y="9585"/>
                  </a:lnTo>
                  <a:cubicBezTo>
                    <a:pt x="9997" y="8144"/>
                    <a:pt x="10003" y="9571"/>
                    <a:pt x="10000" y="9586"/>
                  </a:cubicBezTo>
                  <a:cubicBezTo>
                    <a:pt x="9997" y="7194"/>
                    <a:pt x="9993" y="4803"/>
                    <a:pt x="9990" y="2411"/>
                  </a:cubicBezTo>
                  <a:lnTo>
                    <a:pt x="9990" y="0"/>
                  </a:lnTo>
                  <a:lnTo>
                    <a:pt x="9990" y="0"/>
                  </a:lnTo>
                  <a:lnTo>
                    <a:pt x="9534" y="253"/>
                  </a:lnTo>
                  <a:lnTo>
                    <a:pt x="9084" y="477"/>
                  </a:lnTo>
                  <a:lnTo>
                    <a:pt x="8628" y="669"/>
                  </a:lnTo>
                  <a:lnTo>
                    <a:pt x="8177" y="847"/>
                  </a:lnTo>
                  <a:lnTo>
                    <a:pt x="7726" y="984"/>
                  </a:lnTo>
                  <a:lnTo>
                    <a:pt x="7279" y="1087"/>
                  </a:lnTo>
                  <a:lnTo>
                    <a:pt x="6832" y="1176"/>
                  </a:lnTo>
                  <a:lnTo>
                    <a:pt x="6393" y="1236"/>
                  </a:lnTo>
                  <a:lnTo>
                    <a:pt x="5962" y="1279"/>
                  </a:lnTo>
                  <a:lnTo>
                    <a:pt x="5534" y="1294"/>
                  </a:lnTo>
                  <a:lnTo>
                    <a:pt x="5120" y="1294"/>
                  </a:lnTo>
                  <a:lnTo>
                    <a:pt x="4709" y="1294"/>
                  </a:lnTo>
                  <a:lnTo>
                    <a:pt x="4311" y="1266"/>
                  </a:lnTo>
                  <a:lnTo>
                    <a:pt x="3923" y="1221"/>
                  </a:lnTo>
                  <a:lnTo>
                    <a:pt x="3548" y="1161"/>
                  </a:lnTo>
                  <a:lnTo>
                    <a:pt x="3187" y="1101"/>
                  </a:lnTo>
                  <a:lnTo>
                    <a:pt x="2840" y="1026"/>
                  </a:lnTo>
                  <a:lnTo>
                    <a:pt x="2505" y="954"/>
                  </a:lnTo>
                  <a:lnTo>
                    <a:pt x="2192" y="865"/>
                  </a:lnTo>
                  <a:lnTo>
                    <a:pt x="1889" y="775"/>
                  </a:lnTo>
                  <a:lnTo>
                    <a:pt x="1346" y="579"/>
                  </a:lnTo>
                  <a:lnTo>
                    <a:pt x="882" y="400"/>
                  </a:lnTo>
                  <a:lnTo>
                    <a:pt x="511" y="253"/>
                  </a:lnTo>
                  <a:lnTo>
                    <a:pt x="234" y="118"/>
                  </a:lnTo>
                  <a:lnTo>
                    <a:pt x="0" y="0"/>
                  </a:lnTo>
                  <a:lnTo>
                    <a:pt x="0" y="0"/>
                  </a:lnTo>
                  <a:close/>
                </a:path>
              </a:pathLst>
            </a:custGeom>
            <a:solidFill>
              <a:schemeClr val="bg1"/>
            </a:solidFill>
            <a:ln>
              <a:noFill/>
            </a:ln>
          </p:spPr>
        </p:sp>
        <p:sp>
          <p:nvSpPr>
            <p:cNvPr id="17"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2057400"/>
            <a:ext cx="6422005" cy="2095500"/>
          </a:xfrm>
        </p:spPr>
        <p:txBody>
          <a:bodyPr anchor="b"/>
          <a:lstStyle>
            <a:lvl1pPr algn="l">
              <a:defRPr sz="4000" b="0" cap="none"/>
            </a:lvl1pPr>
          </a:lstStyle>
          <a:p>
            <a:r>
              <a:rPr lang="el-GR"/>
              <a:t>Στυλ κύριου τίτλου</a:t>
            </a:r>
            <a:endParaRPr lang="en-US" dirty="0"/>
          </a:p>
        </p:txBody>
      </p:sp>
      <p:sp>
        <p:nvSpPr>
          <p:cNvPr id="3" name="Text Placeholder 2"/>
          <p:cNvSpPr>
            <a:spLocks noGrp="1"/>
          </p:cNvSpPr>
          <p:nvPr>
            <p:ph type="body" idx="1"/>
          </p:nvPr>
        </p:nvSpPr>
        <p:spPr>
          <a:xfrm>
            <a:off x="866441" y="5024908"/>
            <a:ext cx="6422004" cy="994891"/>
          </a:xfrm>
        </p:spPr>
        <p:txBody>
          <a:bodyPr anchor="t"/>
          <a:lstStyle>
            <a:lvl1pPr marL="0" indent="0" algn="l">
              <a:buNone/>
              <a:defRPr sz="2000" cap="none">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p:txBody>
          <a:bodyPr/>
          <a:lstStyle/>
          <a:p>
            <a:endParaRPr lang="el-GR"/>
          </a:p>
        </p:txBody>
      </p:sp>
      <p:sp>
        <p:nvSpPr>
          <p:cNvPr id="7" name="Rectangle 6"/>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186209685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στήλες">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423593"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2489200"/>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Text Placeholder 3"/>
          <p:cNvSpPr>
            <a:spLocks noGrp="1"/>
          </p:cNvSpPr>
          <p:nvPr>
            <p:ph type="body" sz="half" idx="15"/>
          </p:nvPr>
        </p:nvSpPr>
        <p:spPr>
          <a:xfrm>
            <a:off x="866440" y="3147164"/>
            <a:ext cx="2313432"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05614"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3" name="Text Placeholder 3"/>
          <p:cNvSpPr>
            <a:spLocks noGrp="1"/>
          </p:cNvSpPr>
          <p:nvPr>
            <p:ph type="body" sz="half" idx="16"/>
          </p:nvPr>
        </p:nvSpPr>
        <p:spPr>
          <a:xfrm>
            <a:off x="3408471" y="3147164"/>
            <a:ext cx="2318918"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2489200"/>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4" name="Text Placeholder 3"/>
          <p:cNvSpPr>
            <a:spLocks noGrp="1"/>
          </p:cNvSpPr>
          <p:nvPr>
            <p:ph type="body" sz="half" idx="17"/>
          </p:nvPr>
        </p:nvSpPr>
        <p:spPr>
          <a:xfrm>
            <a:off x="5960935" y="3147164"/>
            <a:ext cx="2316625" cy="2888366"/>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17" name="Straight Connector 16"/>
          <p:cNvCxnSpPr/>
          <p:nvPr/>
        </p:nvCxnSpPr>
        <p:spPr>
          <a:xfrm>
            <a:off x="3294530"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15/3/2022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7596823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Στήλη 3 εικόνων">
    <p:spTree>
      <p:nvGrpSpPr>
        <p:cNvPr id="1" name=""/>
        <p:cNvGrpSpPr/>
        <p:nvPr/>
      </p:nvGrpSpPr>
      <p:grpSpPr>
        <a:xfrm>
          <a:off x="0" y="0"/>
          <a:ext cx="0" cy="0"/>
          <a:chOff x="0" y="0"/>
          <a:chExt cx="0" cy="0"/>
        </a:xfrm>
      </p:grpSpPr>
      <p:sp>
        <p:nvSpPr>
          <p:cNvPr id="2" name="Title 1"/>
          <p:cNvSpPr>
            <a:spLocks noGrp="1"/>
          </p:cNvSpPr>
          <p:nvPr>
            <p:ph type="title"/>
          </p:nvPr>
        </p:nvSpPr>
        <p:spPr>
          <a:xfrm>
            <a:off x="866440" y="927100"/>
            <a:ext cx="6345260" cy="709864"/>
          </a:xfrm>
        </p:spPr>
        <p:txBody>
          <a:bodyPr/>
          <a:lstStyle>
            <a:lvl1pPr>
              <a:defRPr sz="3200"/>
            </a:lvl1pPr>
          </a:lstStyle>
          <a:p>
            <a:r>
              <a:rPr lang="el-GR"/>
              <a:t>Στυλ κύριου τίτλου</a:t>
            </a:r>
            <a:endParaRPr lang="en-US" dirty="0"/>
          </a:p>
        </p:txBody>
      </p:sp>
      <p:sp>
        <p:nvSpPr>
          <p:cNvPr id="3" name="Text Placeholder 2"/>
          <p:cNvSpPr>
            <a:spLocks noGrp="1"/>
          </p:cNvSpPr>
          <p:nvPr>
            <p:ph type="body" idx="1"/>
          </p:nvPr>
        </p:nvSpPr>
        <p:spPr>
          <a:xfrm>
            <a:off x="866440" y="4179596"/>
            <a:ext cx="2313432"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22" name="Picture Placeholder 2"/>
          <p:cNvSpPr>
            <a:spLocks noGrp="1" noChangeAspect="1"/>
          </p:cNvSpPr>
          <p:nvPr>
            <p:ph type="pic" idx="15"/>
          </p:nvPr>
        </p:nvSpPr>
        <p:spPr>
          <a:xfrm>
            <a:off x="1019055"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3" name="Text Placeholder 3"/>
          <p:cNvSpPr>
            <a:spLocks noGrp="1"/>
          </p:cNvSpPr>
          <p:nvPr>
            <p:ph type="body" sz="half" idx="18"/>
          </p:nvPr>
        </p:nvSpPr>
        <p:spPr>
          <a:xfrm>
            <a:off x="866439" y="4837558"/>
            <a:ext cx="2313432"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Text Placeholder 4"/>
          <p:cNvSpPr>
            <a:spLocks noGrp="1"/>
          </p:cNvSpPr>
          <p:nvPr>
            <p:ph type="body" sz="quarter" idx="3"/>
          </p:nvPr>
        </p:nvSpPr>
        <p:spPr>
          <a:xfrm>
            <a:off x="3411125" y="4179595"/>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8" name="Picture Placeholder 2"/>
          <p:cNvSpPr>
            <a:spLocks noGrp="1" noChangeAspect="1"/>
          </p:cNvSpPr>
          <p:nvPr>
            <p:ph type="pic" idx="21"/>
          </p:nvPr>
        </p:nvSpPr>
        <p:spPr>
          <a:xfrm>
            <a:off x="3553189"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4" name="Text Placeholder 3"/>
          <p:cNvSpPr>
            <a:spLocks noGrp="1"/>
          </p:cNvSpPr>
          <p:nvPr>
            <p:ph type="body" sz="half" idx="19"/>
          </p:nvPr>
        </p:nvSpPr>
        <p:spPr>
          <a:xfrm>
            <a:off x="3411125" y="484820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14" name="Text Placeholder 4"/>
          <p:cNvSpPr>
            <a:spLocks noGrp="1"/>
          </p:cNvSpPr>
          <p:nvPr>
            <p:ph type="body" sz="quarter" idx="13"/>
          </p:nvPr>
        </p:nvSpPr>
        <p:spPr>
          <a:xfrm>
            <a:off x="5958642" y="4179596"/>
            <a:ext cx="2318918" cy="657962"/>
          </a:xfrm>
        </p:spPr>
        <p:txBody>
          <a:bodyPr anchor="b">
            <a:noAutofit/>
          </a:bodyPr>
          <a:lstStyle>
            <a:lvl1pPr marL="0" indent="0">
              <a:buNone/>
              <a:defRPr sz="20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39" name="Picture Placeholder 2"/>
          <p:cNvSpPr>
            <a:spLocks noGrp="1" noChangeAspect="1"/>
          </p:cNvSpPr>
          <p:nvPr>
            <p:ph type="pic" idx="22"/>
          </p:nvPr>
        </p:nvSpPr>
        <p:spPr>
          <a:xfrm>
            <a:off x="6108641" y="2489200"/>
            <a:ext cx="2015144" cy="1447342"/>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27" name="Text Placeholder 3"/>
          <p:cNvSpPr>
            <a:spLocks noGrp="1"/>
          </p:cNvSpPr>
          <p:nvPr>
            <p:ph type="body" sz="half" idx="20"/>
          </p:nvPr>
        </p:nvSpPr>
        <p:spPr>
          <a:xfrm>
            <a:off x="5958642" y="4837558"/>
            <a:ext cx="2318918" cy="1187321"/>
          </a:xfrm>
        </p:spPr>
        <p:txBody>
          <a:bodyPr anchor="t">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cxnSp>
        <p:nvCxnSpPr>
          <p:cNvPr id="40" name="Straight Connector 39"/>
          <p:cNvCxnSpPr/>
          <p:nvPr/>
        </p:nvCxnSpPr>
        <p:spPr>
          <a:xfrm>
            <a:off x="3290019"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cxnSp>
        <p:nvCxnSpPr>
          <p:cNvPr id="41" name="Straight Connector 40"/>
          <p:cNvCxnSpPr/>
          <p:nvPr/>
        </p:nvCxnSpPr>
        <p:spPr>
          <a:xfrm>
            <a:off x="5849521" y="2489201"/>
            <a:ext cx="0" cy="3546328"/>
          </a:xfrm>
          <a:prstGeom prst="line">
            <a:avLst/>
          </a:prstGeom>
          <a:ln w="12700" cmpd="sng">
            <a:solidFill>
              <a:schemeClr val="accent1">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6"/>
          <p:cNvSpPr>
            <a:spLocks noGrp="1"/>
          </p:cNvSpPr>
          <p:nvPr>
            <p:ph type="dt" sz="half" idx="10"/>
          </p:nvPr>
        </p:nvSpPr>
        <p:spPr/>
        <p:txBody>
          <a:bodyPr/>
          <a:lstStyle/>
          <a:p>
            <a:fld id="{FADB1B65-4088-4B13-AEBD-432E4F26F3F6}" type="datetimeFigureOut">
              <a:rPr lang="el-GR" smtClean="0"/>
              <a:pPr/>
              <a:t>15/3/2022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690980327"/>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Vertical Text Placeholder 2"/>
          <p:cNvSpPr>
            <a:spLocks noGrp="1"/>
          </p:cNvSpPr>
          <p:nvPr>
            <p:ph type="body" orient="vert" idx="1"/>
          </p:nvPr>
        </p:nvSpPr>
        <p:spPr/>
        <p:txBody>
          <a:bodyPr vert="eaVert" anchor="t" anchorCtr="0"/>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a:xfrm>
            <a:off x="7621301" y="6387910"/>
            <a:ext cx="990599" cy="228659"/>
          </a:xfrm>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a:xfrm>
            <a:off x="516133" y="6387910"/>
            <a:ext cx="3859795" cy="228660"/>
          </a:xfrm>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30041640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type="vertTitleAndTx" preserve="1">
  <p:cSld name="Κατακόρυφος τίτλος και Κείμενο">
    <p:spTree>
      <p:nvGrpSpPr>
        <p:cNvPr id="1" name=""/>
        <p:cNvGrpSpPr/>
        <p:nvPr/>
      </p:nvGrpSpPr>
      <p:grpSpPr>
        <a:xfrm>
          <a:off x="0" y="0"/>
          <a:ext cx="0" cy="0"/>
          <a:chOff x="0" y="0"/>
          <a:chExt cx="0" cy="0"/>
        </a:xfrm>
      </p:grpSpPr>
      <p:grpSp>
        <p:nvGrpSpPr>
          <p:cNvPr id="7" name="Group 6"/>
          <p:cNvGrpSpPr/>
          <p:nvPr/>
        </p:nvGrpSpPr>
        <p:grpSpPr>
          <a:xfrm>
            <a:off x="-1588" y="0"/>
            <a:ext cx="9120420" cy="6860798"/>
            <a:chOff x="-1588" y="0"/>
            <a:chExt cx="9120420" cy="6860798"/>
          </a:xfrm>
        </p:grpSpPr>
        <p:sp>
          <p:nvSpPr>
            <p:cNvPr id="11" name="Rectangle 10"/>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2" name="Oval 11"/>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3" name="Oval 12"/>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4966650">
              <a:off x="4673046" y="5107506"/>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grpSp>
      <p:sp>
        <p:nvSpPr>
          <p:cNvPr id="17" name="Rectangle 16"/>
          <p:cNvSpPr/>
          <p:nvPr/>
        </p:nvSpPr>
        <p:spPr>
          <a:xfrm>
            <a:off x="414867" y="402165"/>
            <a:ext cx="4610565"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0" name="Freeform 9"/>
          <p:cNvSpPr/>
          <p:nvPr/>
        </p:nvSpPr>
        <p:spPr bwMode="gray">
          <a:xfrm rot="5400000">
            <a:off x="1299309"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sp>
        <p:nvSpPr>
          <p:cNvPr id="2" name="Vertical Title 1"/>
          <p:cNvSpPr>
            <a:spLocks noGrp="1"/>
          </p:cNvSpPr>
          <p:nvPr>
            <p:ph type="title" orient="vert"/>
          </p:nvPr>
        </p:nvSpPr>
        <p:spPr>
          <a:xfrm>
            <a:off x="6174928" y="1447799"/>
            <a:ext cx="1113516" cy="4572001"/>
          </a:xfrm>
        </p:spPr>
        <p:txBody>
          <a:bodyPr vert="eaVert" anchor="ctr" anchorCtr="0"/>
          <a:lstStyle/>
          <a:p>
            <a:r>
              <a:rPr lang="el-GR"/>
              <a:t>Στυλ κύριου τίτλου</a:t>
            </a:r>
            <a:endParaRPr lang="en-US" dirty="0"/>
          </a:p>
        </p:txBody>
      </p:sp>
      <p:sp>
        <p:nvSpPr>
          <p:cNvPr id="3" name="Vertical Text Placeholder 2"/>
          <p:cNvSpPr>
            <a:spLocks noGrp="1"/>
          </p:cNvSpPr>
          <p:nvPr>
            <p:ph type="body" orient="vert" idx="1"/>
          </p:nvPr>
        </p:nvSpPr>
        <p:spPr>
          <a:xfrm>
            <a:off x="866738" y="1447799"/>
            <a:ext cx="4416936" cy="4572001"/>
          </a:xfrm>
        </p:spPr>
        <p:txBody>
          <a:bodyPr vert="eaVert"/>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a:xfrm>
            <a:off x="538546" y="6365498"/>
            <a:ext cx="3859795" cy="228660"/>
          </a:xfrm>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5536055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περιεχόμενο">
    <p:spTree>
      <p:nvGrpSpPr>
        <p:cNvPr id="1" name=""/>
        <p:cNvGrpSpPr/>
        <p:nvPr/>
      </p:nvGrpSpPr>
      <p:grpSpPr>
        <a:xfrm>
          <a:off x="0" y="0"/>
          <a:ext cx="0" cy="0"/>
          <a:chOff x="0" y="0"/>
          <a:chExt cx="0" cy="0"/>
        </a:xfrm>
      </p:grpSpPr>
      <p:sp>
        <p:nvSpPr>
          <p:cNvPr id="2" name="Title 1"/>
          <p:cNvSpPr>
            <a:spLocks noGrp="1"/>
          </p:cNvSpPr>
          <p:nvPr>
            <p:ph type="title"/>
          </p:nvPr>
        </p:nvSpPr>
        <p:spPr>
          <a:xfrm>
            <a:off x="865970" y="927098"/>
            <a:ext cx="6343672" cy="709865"/>
          </a:xfrm>
        </p:spPr>
        <p:txBody>
          <a:bodyPr anchor="ctr"/>
          <a:lstStyle>
            <a:lvl1pPr>
              <a:defRPr sz="3200"/>
            </a:lvl1pPr>
          </a:lstStyle>
          <a:p>
            <a:r>
              <a:rPr lang="el-GR"/>
              <a:t>Στυλ κύριου τίτλου</a:t>
            </a:r>
            <a:endParaRPr lang="en-US" dirty="0"/>
          </a:p>
        </p:txBody>
      </p:sp>
      <p:sp>
        <p:nvSpPr>
          <p:cNvPr id="3" name="Content Placeholder 2"/>
          <p:cNvSpPr>
            <a:spLocks noGrp="1"/>
          </p:cNvSpPr>
          <p:nvPr>
            <p:ph idx="1"/>
          </p:nvPr>
        </p:nvSpPr>
        <p:spPr/>
        <p:txBody>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10"/>
          </p:nvPr>
        </p:nvSpPr>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p:txBody>
          <a:bodyPr/>
          <a:lstStyle/>
          <a:p>
            <a:endParaRPr lang="el-GR"/>
          </a:p>
        </p:txBody>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4200421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Κεφαλίδα ενότητας">
    <p:spTree>
      <p:nvGrpSpPr>
        <p:cNvPr id="1" name=""/>
        <p:cNvGrpSpPr/>
        <p:nvPr/>
      </p:nvGrpSpPr>
      <p:grpSpPr>
        <a:xfrm>
          <a:off x="0" y="0"/>
          <a:ext cx="0" cy="0"/>
          <a:chOff x="0" y="0"/>
          <a:chExt cx="0" cy="0"/>
        </a:xfrm>
      </p:grpSpPr>
      <p:grpSp>
        <p:nvGrpSpPr>
          <p:cNvPr id="7" name="Group 6"/>
          <p:cNvGrpSpPr/>
          <p:nvPr/>
        </p:nvGrpSpPr>
        <p:grpSpPr>
          <a:xfrm>
            <a:off x="-1588" y="0"/>
            <a:ext cx="9145588" cy="6860798"/>
            <a:chOff x="-1588" y="0"/>
            <a:chExt cx="9145588" cy="6860798"/>
          </a:xfrm>
        </p:grpSpPr>
        <p:sp>
          <p:nvSpPr>
            <p:cNvPr id="12" name="Rectangle 11"/>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3" name="Oval 12"/>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4" name="Oval 13"/>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1" name="Freeform 10"/>
            <p:cNvSpPr/>
            <p:nvPr/>
          </p:nvSpPr>
          <p:spPr bwMode="gray">
            <a:xfrm rot="16200000">
              <a:off x="3105027"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8" name="Freeform 5"/>
            <p:cNvSpPr/>
            <p:nvPr/>
          </p:nvSpPr>
          <p:spPr bwMode="gray">
            <a:xfrm rot="15687606">
              <a:off x="3320102"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77534" y="2257588"/>
            <a:ext cx="3090672" cy="3020344"/>
          </a:xfrm>
        </p:spPr>
        <p:txBody>
          <a:bodyPr anchor="ctr"/>
          <a:lstStyle>
            <a:lvl1pPr algn="l">
              <a:defRPr sz="3200" b="0" cap="none"/>
            </a:lvl1pPr>
          </a:lstStyle>
          <a:p>
            <a:r>
              <a:rPr lang="el-GR"/>
              <a:t>Στυλ κύριου τίτλου</a:t>
            </a:r>
            <a:endParaRPr lang="en-US" dirty="0"/>
          </a:p>
        </p:txBody>
      </p:sp>
      <p:sp>
        <p:nvSpPr>
          <p:cNvPr id="3" name="Text Placeholder 2"/>
          <p:cNvSpPr>
            <a:spLocks noGrp="1"/>
          </p:cNvSpPr>
          <p:nvPr>
            <p:ph type="body" idx="1"/>
          </p:nvPr>
        </p:nvSpPr>
        <p:spPr>
          <a:xfrm>
            <a:off x="5119261" y="2257588"/>
            <a:ext cx="3082516" cy="3020344"/>
          </a:xfrm>
        </p:spPr>
        <p:txBody>
          <a:bodyPr anchor="ctr"/>
          <a:lstStyle>
            <a:lvl1pPr marL="0" indent="0" algn="l">
              <a:buNone/>
              <a:defRPr sz="2000" cap="all">
                <a:solidFill>
                  <a:schemeClr val="accent1">
                    <a:lumMod val="60000"/>
                    <a:lumOff val="4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a:t>Στυλ υποδείγματος κειμένου</a:t>
            </a:r>
          </a:p>
        </p:txBody>
      </p:sp>
      <p:sp>
        <p:nvSpPr>
          <p:cNvPr id="4" name="Date Placeholder 3"/>
          <p:cNvSpPr>
            <a:spLocks noGrp="1"/>
          </p:cNvSpPr>
          <p:nvPr>
            <p:ph type="dt" sz="half" idx="10"/>
          </p:nvPr>
        </p:nvSpPr>
        <p:spPr/>
        <p:txBody>
          <a:bodyPr/>
          <a:lstStyle/>
          <a:p>
            <a:fld id="{FADB1B65-4088-4B13-AEBD-432E4F26F3F6}" type="datetimeFigureOut">
              <a:rPr lang="el-GR" smtClean="0"/>
              <a:pPr/>
              <a:t>15/3/2022</a:t>
            </a:fld>
            <a:endParaRPr lang="el-GR"/>
          </a:p>
        </p:txBody>
      </p:sp>
      <p:sp>
        <p:nvSpPr>
          <p:cNvPr id="5" name="Footer Placeholder 4"/>
          <p:cNvSpPr>
            <a:spLocks noGrp="1"/>
          </p:cNvSpPr>
          <p:nvPr>
            <p:ph type="ftr" sz="quarter" idx="11"/>
          </p:nvPr>
        </p:nvSpPr>
        <p:spPr/>
        <p:txBody>
          <a:bodyPr/>
          <a:lstStyle/>
          <a:p>
            <a:endParaRPr lang="el-GR"/>
          </a:p>
        </p:txBody>
      </p:sp>
      <p:sp>
        <p:nvSpPr>
          <p:cNvPr id="8" name="Rectangle 7"/>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6" name="Slide Number Placeholder 5"/>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6913053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Title 1"/>
          <p:cNvSpPr>
            <a:spLocks noGrp="1"/>
          </p:cNvSpPr>
          <p:nvPr>
            <p:ph type="title"/>
          </p:nvPr>
        </p:nvSpPr>
        <p:spPr/>
        <p:txBody>
          <a:bodyPr anchor="ctr"/>
          <a:lstStyle/>
          <a:p>
            <a:r>
              <a:rPr lang="el-GR"/>
              <a:t>Στυλ κύριου τίτλου</a:t>
            </a:r>
            <a:endParaRPr lang="en-US" dirty="0"/>
          </a:p>
        </p:txBody>
      </p:sp>
      <p:sp>
        <p:nvSpPr>
          <p:cNvPr id="3" name="Content Placeholder 2"/>
          <p:cNvSpPr>
            <a:spLocks noGrp="1"/>
          </p:cNvSpPr>
          <p:nvPr>
            <p:ph sz="half" idx="1"/>
          </p:nvPr>
        </p:nvSpPr>
        <p:spPr>
          <a:xfrm>
            <a:off x="866440" y="2489200"/>
            <a:ext cx="3636980" cy="3530603"/>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Content Placeholder 3"/>
          <p:cNvSpPr>
            <a:spLocks noGrp="1"/>
          </p:cNvSpPr>
          <p:nvPr>
            <p:ph sz="half" idx="2"/>
          </p:nvPr>
        </p:nvSpPr>
        <p:spPr>
          <a:xfrm>
            <a:off x="4640581" y="2489203"/>
            <a:ext cx="3636980" cy="3530600"/>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Date Placeholder 4"/>
          <p:cNvSpPr>
            <a:spLocks noGrp="1"/>
          </p:cNvSpPr>
          <p:nvPr>
            <p:ph type="dt" sz="half" idx="10"/>
          </p:nvPr>
        </p:nvSpPr>
        <p:spPr/>
        <p:txBody>
          <a:bodyPr/>
          <a:lstStyle/>
          <a:p>
            <a:fld id="{FADB1B65-4088-4B13-AEBD-432E4F26F3F6}" type="datetimeFigureOut">
              <a:rPr lang="el-GR" smtClean="0"/>
              <a:pPr/>
              <a:t>15/3/2022</a:t>
            </a:fld>
            <a:endParaRPr lang="el-GR"/>
          </a:p>
        </p:txBody>
      </p:sp>
      <p:sp>
        <p:nvSpPr>
          <p:cNvPr id="6" name="Footer Placeholder 5"/>
          <p:cNvSpPr>
            <a:spLocks noGrp="1"/>
          </p:cNvSpPr>
          <p:nvPr>
            <p:ph type="ftr" sz="quarter" idx="11"/>
          </p:nvPr>
        </p:nvSpPr>
        <p:spPr/>
        <p:txBody>
          <a:bodyPr/>
          <a:lstStyle/>
          <a:p>
            <a:endParaRPr lang="el-GR"/>
          </a:p>
        </p:txBody>
      </p:sp>
      <p:sp>
        <p:nvSpPr>
          <p:cNvPr id="7" name="Slide Number Placeholder 6"/>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2593274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l-GR"/>
              <a:t>Στυλ κύριου τίτλου</a:t>
            </a:r>
            <a:endParaRPr lang="en-US" dirty="0"/>
          </a:p>
        </p:txBody>
      </p:sp>
      <p:sp>
        <p:nvSpPr>
          <p:cNvPr id="3" name="Text Placeholder 2"/>
          <p:cNvSpPr>
            <a:spLocks noGrp="1"/>
          </p:cNvSpPr>
          <p:nvPr>
            <p:ph type="body" idx="1"/>
          </p:nvPr>
        </p:nvSpPr>
        <p:spPr>
          <a:xfrm>
            <a:off x="869918" y="2489200"/>
            <a:ext cx="3633502" cy="759290"/>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4" name="Content Placeholder 3"/>
          <p:cNvSpPr>
            <a:spLocks noGrp="1"/>
          </p:cNvSpPr>
          <p:nvPr>
            <p:ph sz="half" idx="2"/>
          </p:nvPr>
        </p:nvSpPr>
        <p:spPr>
          <a:xfrm>
            <a:off x="866440" y="3248490"/>
            <a:ext cx="3636980" cy="2771311"/>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5" name="Text Placeholder 4"/>
          <p:cNvSpPr>
            <a:spLocks noGrp="1"/>
          </p:cNvSpPr>
          <p:nvPr>
            <p:ph type="body" sz="quarter" idx="3"/>
          </p:nvPr>
        </p:nvSpPr>
        <p:spPr>
          <a:xfrm>
            <a:off x="4640581" y="2489200"/>
            <a:ext cx="3636979" cy="756635"/>
          </a:xfrm>
        </p:spPr>
        <p:txBody>
          <a:bodyPr anchor="b">
            <a:noAutofit/>
          </a:bodyPr>
          <a:lstStyle>
            <a:lvl1pPr marL="0" indent="0">
              <a:buNone/>
              <a:defRPr sz="2400" b="0">
                <a:solidFill>
                  <a:schemeClr val="accent1">
                    <a:lumMod val="60000"/>
                    <a:lumOff val="4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a:t>Στυλ υποδείγματος κειμένου</a:t>
            </a:r>
          </a:p>
        </p:txBody>
      </p:sp>
      <p:sp>
        <p:nvSpPr>
          <p:cNvPr id="6" name="Content Placeholder 5"/>
          <p:cNvSpPr>
            <a:spLocks noGrp="1"/>
          </p:cNvSpPr>
          <p:nvPr>
            <p:ph sz="quarter" idx="4"/>
          </p:nvPr>
        </p:nvSpPr>
        <p:spPr>
          <a:xfrm>
            <a:off x="4640581" y="3245835"/>
            <a:ext cx="3636980" cy="2773967"/>
          </a:xfrm>
        </p:spPr>
        <p:txBody>
          <a:bodyP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7" name="Date Placeholder 6"/>
          <p:cNvSpPr>
            <a:spLocks noGrp="1"/>
          </p:cNvSpPr>
          <p:nvPr>
            <p:ph type="dt" sz="half" idx="10"/>
          </p:nvPr>
        </p:nvSpPr>
        <p:spPr/>
        <p:txBody>
          <a:bodyPr/>
          <a:lstStyle/>
          <a:p>
            <a:fld id="{FADB1B65-4088-4B13-AEBD-432E4F26F3F6}" type="datetimeFigureOut">
              <a:rPr lang="el-GR" smtClean="0"/>
              <a:pPr/>
              <a:t>15/3/2022</a:t>
            </a:fld>
            <a:endParaRPr lang="el-GR"/>
          </a:p>
        </p:txBody>
      </p:sp>
      <p:sp>
        <p:nvSpPr>
          <p:cNvPr id="8" name="Footer Placeholder 7"/>
          <p:cNvSpPr>
            <a:spLocks noGrp="1"/>
          </p:cNvSpPr>
          <p:nvPr>
            <p:ph type="ftr" sz="quarter" idx="11"/>
          </p:nvPr>
        </p:nvSpPr>
        <p:spPr/>
        <p:txBody>
          <a:bodyPr/>
          <a:lstStyle/>
          <a:p>
            <a:endParaRPr lang="el-GR"/>
          </a:p>
        </p:txBody>
      </p:sp>
      <p:sp>
        <p:nvSpPr>
          <p:cNvPr id="9" name="Slide Number Placeholder 8"/>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6107899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l-GR"/>
              <a:t>Στυλ κύριου τίτλου</a:t>
            </a:r>
            <a:endParaRPr lang="en-US" dirty="0"/>
          </a:p>
        </p:txBody>
      </p:sp>
      <p:sp>
        <p:nvSpPr>
          <p:cNvPr id="3" name="Date Placeholder 2"/>
          <p:cNvSpPr>
            <a:spLocks noGrp="1"/>
          </p:cNvSpPr>
          <p:nvPr>
            <p:ph type="dt" sz="half" idx="10"/>
          </p:nvPr>
        </p:nvSpPr>
        <p:spPr/>
        <p:txBody>
          <a:bodyPr/>
          <a:lstStyle/>
          <a:p>
            <a:fld id="{FADB1B65-4088-4B13-AEBD-432E4F26F3F6}" type="datetimeFigureOut">
              <a:rPr lang="el-GR" smtClean="0"/>
              <a:pPr/>
              <a:t>15/3/2022</a:t>
            </a:fld>
            <a:endParaRPr lang="el-GR"/>
          </a:p>
        </p:txBody>
      </p:sp>
      <p:sp>
        <p:nvSpPr>
          <p:cNvPr id="4" name="Footer Placeholder 3"/>
          <p:cNvSpPr>
            <a:spLocks noGrp="1"/>
          </p:cNvSpPr>
          <p:nvPr>
            <p:ph type="ftr" sz="quarter" idx="11"/>
          </p:nvPr>
        </p:nvSpPr>
        <p:spPr/>
        <p:txBody>
          <a:bodyPr/>
          <a:lstStyle/>
          <a:p>
            <a:endParaRPr lang="el-GR"/>
          </a:p>
        </p:txBody>
      </p:sp>
      <p:sp>
        <p:nvSpPr>
          <p:cNvPr id="5" name="Slide Number Placeholder 4"/>
          <p:cNvSpPr>
            <a:spLocks noGrp="1"/>
          </p:cNvSpPr>
          <p:nvPr>
            <p:ph type="sldNum" sz="quarter" idx="12"/>
          </p:nvPr>
        </p:nvSpPr>
        <p:spPr>
          <a:xfrm>
            <a:off x="7678616" y="295730"/>
            <a:ext cx="791308" cy="767687"/>
          </a:xfrm>
          <a:prstGeom prst="rect">
            <a:avLst/>
          </a:prstGeom>
        </p:spPr>
        <p:txBody>
          <a:bodyPr anchor="b"/>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35985095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5" name="Rectangle 4"/>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Date Placeholder 1"/>
          <p:cNvSpPr>
            <a:spLocks noGrp="1"/>
          </p:cNvSpPr>
          <p:nvPr>
            <p:ph type="dt" sz="half" idx="10"/>
          </p:nvPr>
        </p:nvSpPr>
        <p:spPr/>
        <p:txBody>
          <a:bodyPr/>
          <a:lstStyle/>
          <a:p>
            <a:fld id="{FADB1B65-4088-4B13-AEBD-432E4F26F3F6}" type="datetimeFigureOut">
              <a:rPr lang="el-GR" smtClean="0"/>
              <a:pPr/>
              <a:t>15/3/2022</a:t>
            </a:fld>
            <a:endParaRPr lang="el-GR"/>
          </a:p>
        </p:txBody>
      </p:sp>
      <p:sp>
        <p:nvSpPr>
          <p:cNvPr id="3" name="Footer Placeholder 2"/>
          <p:cNvSpPr>
            <a:spLocks noGrp="1"/>
          </p:cNvSpPr>
          <p:nvPr>
            <p:ph type="ftr" sz="quarter" idx="11"/>
          </p:nvPr>
        </p:nvSpPr>
        <p:spPr/>
        <p:txBody>
          <a:bodyPr/>
          <a:lstStyle/>
          <a:p>
            <a:endParaRPr lang="el-GR"/>
          </a:p>
        </p:txBody>
      </p:sp>
      <p:sp>
        <p:nvSpPr>
          <p:cNvPr id="4" name="Slide Number Placeholder 3"/>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7516599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Περιεχόμενο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548536"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2" name="Freeform 5"/>
            <p:cNvSpPr/>
            <p:nvPr/>
          </p:nvSpPr>
          <p:spPr bwMode="gray">
            <a:xfrm rot="15687606">
              <a:off x="2769747"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447800"/>
            <a:ext cx="2712590" cy="1495588"/>
          </a:xfrm>
        </p:spPr>
        <p:txBody>
          <a:bodyPr anchor="b"/>
          <a:lstStyle>
            <a:lvl1pPr algn="l">
              <a:defRPr sz="2400" b="0"/>
            </a:lvl1pPr>
          </a:lstStyle>
          <a:p>
            <a:r>
              <a:rPr lang="el-GR"/>
              <a:t>Στυλ κύριου τίτλου</a:t>
            </a:r>
            <a:endParaRPr lang="en-US" dirty="0"/>
          </a:p>
        </p:txBody>
      </p:sp>
      <p:sp>
        <p:nvSpPr>
          <p:cNvPr id="3" name="Content Placeholder 2"/>
          <p:cNvSpPr>
            <a:spLocks noGrp="1"/>
          </p:cNvSpPr>
          <p:nvPr>
            <p:ph idx="1"/>
          </p:nvPr>
        </p:nvSpPr>
        <p:spPr>
          <a:xfrm>
            <a:off x="4568927" y="1447800"/>
            <a:ext cx="3632850" cy="4572000"/>
          </a:xfrm>
        </p:spPr>
        <p:txBody>
          <a:bodyPr anchor="ctr">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Text Placeholder 3"/>
          <p:cNvSpPr>
            <a:spLocks noGrp="1"/>
          </p:cNvSpPr>
          <p:nvPr>
            <p:ph type="body" sz="half" idx="2"/>
          </p:nvPr>
        </p:nvSpPr>
        <p:spPr bwMode="gray">
          <a:xfrm>
            <a:off x="866441" y="3086845"/>
            <a:ext cx="2712589" cy="2933701"/>
          </a:xfrm>
        </p:spPr>
        <p:txBody>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15/3/2022</a:t>
            </a:fld>
            <a:endParaRPr lang="el-GR"/>
          </a:p>
        </p:txBody>
      </p:sp>
      <p:sp>
        <p:nvSpPr>
          <p:cNvPr id="6" name="Footer Placeholder 5"/>
          <p:cNvSpPr>
            <a:spLocks noGrp="1"/>
          </p:cNvSpPr>
          <p:nvPr>
            <p:ph type="ftr" sz="quarter" idx="11"/>
          </p:nvPr>
        </p:nvSpPr>
        <p:spPr/>
        <p:txBody>
          <a:bodyPr/>
          <a:lstStyle/>
          <a:p>
            <a:endParaRPr lang="el-GR"/>
          </a:p>
        </p:txBody>
      </p:sp>
      <p:sp>
        <p:nvSpPr>
          <p:cNvPr id="9" name="Rectangle 8"/>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7616580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Εικόνα με λεζάντα">
    <p:spTree>
      <p:nvGrpSpPr>
        <p:cNvPr id="1" name=""/>
        <p:cNvGrpSpPr/>
        <p:nvPr/>
      </p:nvGrpSpPr>
      <p:grpSpPr>
        <a:xfrm>
          <a:off x="0" y="0"/>
          <a:ext cx="0" cy="0"/>
          <a:chOff x="0" y="0"/>
          <a:chExt cx="0" cy="0"/>
        </a:xfrm>
      </p:grpSpPr>
      <p:grpSp>
        <p:nvGrpSpPr>
          <p:cNvPr id="8" name="Group 7"/>
          <p:cNvGrpSpPr/>
          <p:nvPr/>
        </p:nvGrpSpPr>
        <p:grpSpPr>
          <a:xfrm>
            <a:off x="-1588" y="0"/>
            <a:ext cx="9145588" cy="6860798"/>
            <a:chOff x="-1588" y="0"/>
            <a:chExt cx="9145588" cy="6860798"/>
          </a:xfrm>
        </p:grpSpPr>
        <p:sp>
          <p:nvSpPr>
            <p:cNvPr id="13" name="Rectangle 12"/>
            <p:cNvSpPr/>
            <p:nvPr/>
          </p:nvSpPr>
          <p:spPr>
            <a:xfrm>
              <a:off x="0" y="0"/>
              <a:ext cx="9118832" cy="6858000"/>
            </a:xfrm>
            <a:prstGeom prst="rect">
              <a:avLst/>
            </a:prstGeom>
            <a:blipFill>
              <a:blip r:embed="rId2"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4" name="Oval 13"/>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5" name="Oval 14"/>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6" name="Oval 15"/>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7" name="Oval 16"/>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8" name="Oval 17"/>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5283673" y="402165"/>
              <a:ext cx="3465769" cy="6053670"/>
            </a:xfrm>
            <a:prstGeom prst="rect">
              <a:avLst/>
            </a:prstGeom>
            <a:solidFill>
              <a:schemeClr val="bg1"/>
            </a:solidFill>
            <a:ln>
              <a:noFill/>
            </a:ln>
            <a:effectLst/>
          </p:spPr>
          <p:style>
            <a:lnRef idx="1">
              <a:schemeClr val="accent1"/>
            </a:lnRef>
            <a:fillRef idx="3">
              <a:schemeClr val="accent1"/>
            </a:fillRef>
            <a:effectRef idx="2">
              <a:schemeClr val="accent1"/>
            </a:effectRef>
            <a:fontRef idx="minor">
              <a:schemeClr val="lt1"/>
            </a:fontRef>
          </p:style>
        </p:sp>
        <p:sp>
          <p:nvSpPr>
            <p:cNvPr id="12" name="Freeform 11"/>
            <p:cNvSpPr/>
            <p:nvPr/>
          </p:nvSpPr>
          <p:spPr bwMode="gray">
            <a:xfrm rot="16200000">
              <a:off x="2852610" y="1765596"/>
              <a:ext cx="5995993" cy="3326809"/>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24" name="Freeform 5"/>
            <p:cNvSpPr/>
            <p:nvPr/>
          </p:nvSpPr>
          <p:spPr bwMode="gray">
            <a:xfrm rot="15687606">
              <a:off x="3074559" y="145837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19"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1"/>
          <p:cNvSpPr>
            <a:spLocks noGrp="1"/>
          </p:cNvSpPr>
          <p:nvPr>
            <p:ph type="title"/>
          </p:nvPr>
        </p:nvSpPr>
        <p:spPr>
          <a:xfrm>
            <a:off x="866440" y="1381390"/>
            <a:ext cx="2987089" cy="1574808"/>
          </a:xfrm>
        </p:spPr>
        <p:txBody>
          <a:bodyPr anchor="b">
            <a:normAutofit/>
          </a:bodyPr>
          <a:lstStyle>
            <a:lvl1pPr algn="l">
              <a:defRPr sz="2400" b="0"/>
            </a:lvl1pPr>
          </a:lstStyle>
          <a:p>
            <a:r>
              <a:rPr lang="el-GR"/>
              <a:t>Στυλ κύριου τίτλου</a:t>
            </a:r>
            <a:endParaRPr lang="en-US" dirty="0"/>
          </a:p>
        </p:txBody>
      </p:sp>
      <p:sp>
        <p:nvSpPr>
          <p:cNvPr id="3" name="Picture Placeholder 2"/>
          <p:cNvSpPr>
            <a:spLocks noGrp="1" noChangeAspect="1"/>
          </p:cNvSpPr>
          <p:nvPr>
            <p:ph type="pic" idx="1"/>
          </p:nvPr>
        </p:nvSpPr>
        <p:spPr>
          <a:xfrm>
            <a:off x="4722909" y="1320800"/>
            <a:ext cx="2791102" cy="42164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l-GR"/>
              <a:t>Κάντε κλικ στο εικονίδιο για να προσθέσετε εικόνα</a:t>
            </a:r>
            <a:endParaRPr lang="en-US" dirty="0"/>
          </a:p>
        </p:txBody>
      </p:sp>
      <p:sp>
        <p:nvSpPr>
          <p:cNvPr id="4" name="Text Placeholder 3"/>
          <p:cNvSpPr>
            <a:spLocks noGrp="1"/>
          </p:cNvSpPr>
          <p:nvPr>
            <p:ph type="body" sz="half" idx="2"/>
          </p:nvPr>
        </p:nvSpPr>
        <p:spPr>
          <a:xfrm>
            <a:off x="866440" y="3086100"/>
            <a:ext cx="2987089" cy="2451100"/>
          </a:xfrm>
        </p:spPr>
        <p:txBody>
          <a:bodyPr>
            <a:normAutofit/>
          </a:bodyPr>
          <a:lstStyle>
            <a:lvl1pPr marL="0" indent="0">
              <a:buNone/>
              <a:defRPr sz="1400">
                <a:solidFill>
                  <a:schemeClr val="accent1">
                    <a:lumMod val="60000"/>
                    <a:lumOff val="4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a:t>Στυλ υποδείγματος κειμένου</a:t>
            </a:r>
          </a:p>
        </p:txBody>
      </p:sp>
      <p:sp>
        <p:nvSpPr>
          <p:cNvPr id="5" name="Date Placeholder 4"/>
          <p:cNvSpPr>
            <a:spLocks noGrp="1"/>
          </p:cNvSpPr>
          <p:nvPr>
            <p:ph type="dt" sz="half" idx="10"/>
          </p:nvPr>
        </p:nvSpPr>
        <p:spPr/>
        <p:txBody>
          <a:bodyPr/>
          <a:lstStyle/>
          <a:p>
            <a:fld id="{FADB1B65-4088-4B13-AEBD-432E4F26F3F6}" type="datetimeFigureOut">
              <a:rPr lang="el-GR" smtClean="0"/>
              <a:pPr/>
              <a:t>15/3/2022</a:t>
            </a:fld>
            <a:endParaRPr lang="el-GR"/>
          </a:p>
        </p:txBody>
      </p:sp>
      <p:sp>
        <p:nvSpPr>
          <p:cNvPr id="6" name="Footer Placeholder 5"/>
          <p:cNvSpPr>
            <a:spLocks noGrp="1"/>
          </p:cNvSpPr>
          <p:nvPr>
            <p:ph type="ftr" sz="quarter" idx="11"/>
          </p:nvPr>
        </p:nvSpPr>
        <p:spPr/>
        <p:txBody>
          <a:bodyPr/>
          <a:lstStyle/>
          <a:p>
            <a:endParaRPr lang="el-GR"/>
          </a:p>
        </p:txBody>
      </p:sp>
      <p:sp>
        <p:nvSpPr>
          <p:cNvPr id="10" name="Rectangle 9"/>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7" name="Slide Number Placeholder 6"/>
          <p:cNvSpPr>
            <a:spLocks noGrp="1"/>
          </p:cNvSpPr>
          <p:nvPr>
            <p:ph type="sldNum" sz="quarter" idx="12"/>
          </p:nvPr>
        </p:nvSpPr>
        <p:spPr>
          <a:xfrm>
            <a:off x="7678616" y="295730"/>
            <a:ext cx="791308" cy="767687"/>
          </a:xfrm>
          <a:prstGeom prst="rect">
            <a:avLst/>
          </a:prstGeom>
        </p:spPr>
        <p:txBody>
          <a:bodyPr/>
          <a:lstStyle>
            <a:lvl1pPr algn="ctr">
              <a:defRPr sz="2800"/>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3473402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6" name="Group 5"/>
          <p:cNvGrpSpPr/>
          <p:nvPr/>
        </p:nvGrpSpPr>
        <p:grpSpPr>
          <a:xfrm>
            <a:off x="-1588" y="0"/>
            <a:ext cx="9145588" cy="6860798"/>
            <a:chOff x="-1588" y="0"/>
            <a:chExt cx="9145588" cy="6860798"/>
          </a:xfrm>
        </p:grpSpPr>
        <p:sp>
          <p:nvSpPr>
            <p:cNvPr id="14" name="Rectangle 13"/>
            <p:cNvSpPr/>
            <p:nvPr/>
          </p:nvSpPr>
          <p:spPr>
            <a:xfrm>
              <a:off x="0" y="0"/>
              <a:ext cx="9118832" cy="6858000"/>
            </a:xfrm>
            <a:prstGeom prst="rect">
              <a:avLst/>
            </a:prstGeom>
            <a:blipFill>
              <a:blip r:embed="rId19" cstate="print">
                <a:duotone>
                  <a:schemeClr val="dk2">
                    <a:shade val="69000"/>
                    <a:hueMod val="91000"/>
                    <a:satMod val="164000"/>
                    <a:lumMod val="74000"/>
                  </a:schemeClr>
                  <a:schemeClr val="dk2">
                    <a:hueMod val="124000"/>
                    <a:satMod val="140000"/>
                    <a:lumMod val="142000"/>
                  </a:schemeClr>
                </a:duotone>
              </a:blip>
              <a:srcRect/>
              <a:stretch>
                <a:fillRect l="-16713" r="-16989"/>
              </a:stretch>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1" name="Oval 20"/>
            <p:cNvSpPr/>
            <p:nvPr/>
          </p:nvSpPr>
          <p:spPr>
            <a:xfrm>
              <a:off x="0" y="2895600"/>
              <a:ext cx="2362200" cy="2362200"/>
            </a:xfrm>
            <a:prstGeom prst="ellipse">
              <a:avLst/>
            </a:prstGeom>
            <a:gradFill flip="none" rotWithShape="1">
              <a:gsLst>
                <a:gs pos="0">
                  <a:schemeClr val="accent5">
                    <a:alpha val="8000"/>
                  </a:schemeClr>
                </a:gs>
                <a:gs pos="72000">
                  <a:schemeClr val="accent5">
                    <a:alpha val="0"/>
                  </a:schemeClr>
                </a:gs>
                <a:gs pos="36000">
                  <a:schemeClr val="accent5">
                    <a:alpha val="8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2" name="Oval 21"/>
            <p:cNvSpPr/>
            <p:nvPr/>
          </p:nvSpPr>
          <p:spPr>
            <a:xfrm>
              <a:off x="6299432" y="1676400"/>
              <a:ext cx="2819400" cy="2819400"/>
            </a:xfrm>
            <a:prstGeom prst="ellipse">
              <a:avLst/>
            </a:prstGeom>
            <a:gradFill flip="none" rotWithShape="1">
              <a:gsLst>
                <a:gs pos="0">
                  <a:schemeClr val="accent5">
                    <a:alpha val="7000"/>
                  </a:schemeClr>
                </a:gs>
                <a:gs pos="69000">
                  <a:schemeClr val="accent5">
                    <a:alpha val="0"/>
                  </a:schemeClr>
                </a:gs>
                <a:gs pos="36000">
                  <a:schemeClr val="accent5">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3" name="Oval 22"/>
            <p:cNvSpPr/>
            <p:nvPr/>
          </p:nvSpPr>
          <p:spPr>
            <a:xfrm>
              <a:off x="5689832" y="0"/>
              <a:ext cx="1600200" cy="1600200"/>
            </a:xfrm>
            <a:prstGeom prst="ellipse">
              <a:avLst/>
            </a:prstGeom>
            <a:gradFill flip="none" rotWithShape="1">
              <a:gsLst>
                <a:gs pos="0">
                  <a:schemeClr val="accent5">
                    <a:alpha val="14000"/>
                  </a:schemeClr>
                </a:gs>
                <a:gs pos="73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4" name="Oval 23"/>
            <p:cNvSpPr/>
            <p:nvPr/>
          </p:nvSpPr>
          <p:spPr>
            <a:xfrm>
              <a:off x="6299432" y="5870198"/>
              <a:ext cx="990600" cy="990600"/>
            </a:xfrm>
            <a:prstGeom prst="ellipse">
              <a:avLst/>
            </a:prstGeom>
            <a:gradFill flip="none" rotWithShape="1">
              <a:gsLst>
                <a:gs pos="0">
                  <a:schemeClr val="accent5">
                    <a:alpha val="14000"/>
                  </a:schemeClr>
                </a:gs>
                <a:gs pos="66000">
                  <a:schemeClr val="accent5">
                    <a:alpha val="0"/>
                  </a:schemeClr>
                </a:gs>
                <a:gs pos="36000">
                  <a:schemeClr val="accent5">
                    <a:alpha val="7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20" name="Oval 19"/>
            <p:cNvSpPr/>
            <p:nvPr/>
          </p:nvSpPr>
          <p:spPr>
            <a:xfrm>
              <a:off x="-1588" y="2667000"/>
              <a:ext cx="4191000" cy="4191000"/>
            </a:xfrm>
            <a:prstGeom prst="ellipse">
              <a:avLst/>
            </a:prstGeom>
            <a:gradFill flip="none" rotWithShape="1">
              <a:gsLst>
                <a:gs pos="0">
                  <a:schemeClr val="accent5">
                    <a:alpha val="11000"/>
                  </a:schemeClr>
                </a:gs>
                <a:gs pos="75000">
                  <a:schemeClr val="accent5">
                    <a:alpha val="0"/>
                  </a:schemeClr>
                </a:gs>
                <a:gs pos="36000">
                  <a:schemeClr val="accent5">
                    <a:alpha val="10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sp>
          <p:nvSpPr>
            <p:cNvPr id="19" name="Freeform 5"/>
            <p:cNvSpPr/>
            <p:nvPr/>
          </p:nvSpPr>
          <p:spPr bwMode="gray">
            <a:xfrm rot="21010068">
              <a:off x="6359946" y="1790293"/>
              <a:ext cx="2377690" cy="317748"/>
            </a:xfrm>
            <a:custGeom>
              <a:avLst/>
              <a:gdLst/>
              <a:ahLst/>
              <a:cxnLst/>
              <a:rect l="l" t="t" r="r" b="b"/>
              <a:pathLst>
                <a:path w="10000" h="5291">
                  <a:moveTo>
                    <a:pt x="85" y="2532"/>
                  </a:moveTo>
                  <a:cubicBezTo>
                    <a:pt x="1736" y="3911"/>
                    <a:pt x="7524" y="5298"/>
                    <a:pt x="9958" y="5291"/>
                  </a:cubicBezTo>
                  <a:cubicBezTo>
                    <a:pt x="9989" y="1958"/>
                    <a:pt x="9969" y="3333"/>
                    <a:pt x="10000" y="0"/>
                  </a:cubicBezTo>
                  <a:lnTo>
                    <a:pt x="10000" y="0"/>
                  </a:lnTo>
                  <a:lnTo>
                    <a:pt x="9667" y="204"/>
                  </a:lnTo>
                  <a:lnTo>
                    <a:pt x="9334" y="400"/>
                  </a:lnTo>
                  <a:lnTo>
                    <a:pt x="9001" y="590"/>
                  </a:lnTo>
                  <a:lnTo>
                    <a:pt x="8667" y="753"/>
                  </a:lnTo>
                  <a:lnTo>
                    <a:pt x="8333" y="917"/>
                  </a:lnTo>
                  <a:lnTo>
                    <a:pt x="7999" y="1071"/>
                  </a:lnTo>
                  <a:lnTo>
                    <a:pt x="7669" y="1202"/>
                  </a:lnTo>
                  <a:lnTo>
                    <a:pt x="7333" y="1325"/>
                  </a:lnTo>
                  <a:lnTo>
                    <a:pt x="7000" y="1440"/>
                  </a:lnTo>
                  <a:lnTo>
                    <a:pt x="6673" y="1538"/>
                  </a:lnTo>
                  <a:lnTo>
                    <a:pt x="6340" y="1636"/>
                  </a:lnTo>
                  <a:lnTo>
                    <a:pt x="6013" y="1719"/>
                  </a:lnTo>
                  <a:lnTo>
                    <a:pt x="5686" y="1784"/>
                  </a:lnTo>
                  <a:lnTo>
                    <a:pt x="5359" y="1850"/>
                  </a:lnTo>
                  <a:lnTo>
                    <a:pt x="5036" y="1906"/>
                  </a:lnTo>
                  <a:lnTo>
                    <a:pt x="4717" y="1948"/>
                  </a:lnTo>
                  <a:lnTo>
                    <a:pt x="4396" y="1980"/>
                  </a:lnTo>
                  <a:lnTo>
                    <a:pt x="4079" y="2013"/>
                  </a:lnTo>
                  <a:lnTo>
                    <a:pt x="3766" y="2029"/>
                  </a:lnTo>
                  <a:lnTo>
                    <a:pt x="3454" y="2046"/>
                  </a:lnTo>
                  <a:lnTo>
                    <a:pt x="3145" y="2053"/>
                  </a:lnTo>
                  <a:lnTo>
                    <a:pt x="2839" y="2046"/>
                  </a:lnTo>
                  <a:lnTo>
                    <a:pt x="2537" y="2046"/>
                  </a:lnTo>
                  <a:lnTo>
                    <a:pt x="2238" y="2029"/>
                  </a:lnTo>
                  <a:lnTo>
                    <a:pt x="1943" y="2004"/>
                  </a:lnTo>
                  <a:lnTo>
                    <a:pt x="1653" y="1980"/>
                  </a:lnTo>
                  <a:lnTo>
                    <a:pt x="1368" y="1955"/>
                  </a:lnTo>
                  <a:lnTo>
                    <a:pt x="1085" y="1915"/>
                  </a:lnTo>
                  <a:lnTo>
                    <a:pt x="806" y="1873"/>
                  </a:lnTo>
                  <a:lnTo>
                    <a:pt x="533" y="1833"/>
                  </a:lnTo>
                  <a:lnTo>
                    <a:pt x="0" y="1726"/>
                  </a:lnTo>
                  <a:cubicBezTo>
                    <a:pt x="28" y="1995"/>
                    <a:pt x="57" y="2263"/>
                    <a:pt x="85" y="2532"/>
                  </a:cubicBezTo>
                  <a:close/>
                </a:path>
              </a:pathLst>
            </a:custGeom>
            <a:solidFill>
              <a:schemeClr val="bg1">
                <a:alpha val="20000"/>
              </a:schemeClr>
            </a:solidFill>
            <a:ln>
              <a:noFill/>
            </a:ln>
          </p:spPr>
        </p:sp>
        <p:sp>
          <p:nvSpPr>
            <p:cNvPr id="25" name="Freeform 24"/>
            <p:cNvSpPr/>
            <p:nvPr/>
          </p:nvSpPr>
          <p:spPr bwMode="gray">
            <a:xfrm>
              <a:off x="485023" y="1856450"/>
              <a:ext cx="8173954" cy="4535226"/>
            </a:xfrm>
            <a:custGeom>
              <a:avLst/>
              <a:gdLst/>
              <a:ahLst/>
              <a:cxnLst/>
              <a:rect l="0" t="0" r="r" b="b"/>
              <a:pathLst>
                <a:path w="4960" h="2752">
                  <a:moveTo>
                    <a:pt x="0" y="0"/>
                  </a:moveTo>
                  <a:lnTo>
                    <a:pt x="0" y="324"/>
                  </a:lnTo>
                  <a:lnTo>
                    <a:pt x="0" y="1992"/>
                  </a:lnTo>
                  <a:lnTo>
                    <a:pt x="0" y="2752"/>
                  </a:lnTo>
                  <a:lnTo>
                    <a:pt x="4960" y="2752"/>
                  </a:lnTo>
                  <a:lnTo>
                    <a:pt x="4960" y="1992"/>
                  </a:lnTo>
                  <a:lnTo>
                    <a:pt x="4960" y="324"/>
                  </a:lnTo>
                  <a:lnTo>
                    <a:pt x="4960" y="0"/>
                  </a:lnTo>
                  <a:lnTo>
                    <a:pt x="4960" y="0"/>
                  </a:lnTo>
                  <a:lnTo>
                    <a:pt x="4734" y="34"/>
                  </a:lnTo>
                  <a:lnTo>
                    <a:pt x="4510" y="64"/>
                  </a:lnTo>
                  <a:lnTo>
                    <a:pt x="4284" y="90"/>
                  </a:lnTo>
                  <a:lnTo>
                    <a:pt x="4060" y="114"/>
                  </a:lnTo>
                  <a:lnTo>
                    <a:pt x="3836" y="132"/>
                  </a:lnTo>
                  <a:lnTo>
                    <a:pt x="3614" y="146"/>
                  </a:lnTo>
                  <a:lnTo>
                    <a:pt x="3392" y="158"/>
                  </a:lnTo>
                  <a:lnTo>
                    <a:pt x="3174" y="166"/>
                  </a:lnTo>
                  <a:lnTo>
                    <a:pt x="2960" y="172"/>
                  </a:lnTo>
                  <a:lnTo>
                    <a:pt x="2748" y="174"/>
                  </a:lnTo>
                  <a:lnTo>
                    <a:pt x="2542" y="174"/>
                  </a:lnTo>
                  <a:lnTo>
                    <a:pt x="2338" y="174"/>
                  </a:lnTo>
                  <a:lnTo>
                    <a:pt x="2140" y="170"/>
                  </a:lnTo>
                  <a:lnTo>
                    <a:pt x="1948" y="164"/>
                  </a:lnTo>
                  <a:lnTo>
                    <a:pt x="1762" y="156"/>
                  </a:lnTo>
                  <a:lnTo>
                    <a:pt x="1582" y="148"/>
                  </a:lnTo>
                  <a:lnTo>
                    <a:pt x="1410" y="138"/>
                  </a:lnTo>
                  <a:lnTo>
                    <a:pt x="1244" y="128"/>
                  </a:lnTo>
                  <a:lnTo>
                    <a:pt x="1088" y="116"/>
                  </a:lnTo>
                  <a:lnTo>
                    <a:pt x="938" y="104"/>
                  </a:lnTo>
                  <a:lnTo>
                    <a:pt x="668" y="78"/>
                  </a:lnTo>
                  <a:lnTo>
                    <a:pt x="438" y="54"/>
                  </a:lnTo>
                  <a:lnTo>
                    <a:pt x="254" y="34"/>
                  </a:lnTo>
                  <a:lnTo>
                    <a:pt x="116" y="16"/>
                  </a:lnTo>
                  <a:lnTo>
                    <a:pt x="0" y="0"/>
                  </a:lnTo>
                  <a:lnTo>
                    <a:pt x="0" y="0"/>
                  </a:lnTo>
                  <a:close/>
                </a:path>
              </a:pathLst>
            </a:custGeom>
            <a:solidFill>
              <a:schemeClr val="bg1"/>
            </a:solidFill>
            <a:ln>
              <a:noFill/>
            </a:ln>
          </p:spPr>
        </p:sp>
        <p:sp>
          <p:nvSpPr>
            <p:cNvPr id="10" name="Freeform 5"/>
            <p:cNvSpPr>
              <a:spLocks noEditPoints="1"/>
            </p:cNvSpPr>
            <p:nvPr/>
          </p:nvSpPr>
          <p:spPr bwMode="gray">
            <a:xfrm>
              <a:off x="0" y="0"/>
              <a:ext cx="9144000" cy="6858000"/>
            </a:xfrm>
            <a:custGeom>
              <a:avLst/>
              <a:gdLst/>
              <a:ahLst/>
              <a:cxnLst/>
              <a:rect l="0" t="0" r="r" b="b"/>
              <a:pathLst>
                <a:path w="5760" h="4320">
                  <a:moveTo>
                    <a:pt x="0" y="0"/>
                  </a:moveTo>
                  <a:lnTo>
                    <a:pt x="0" y="4320"/>
                  </a:lnTo>
                  <a:lnTo>
                    <a:pt x="5760" y="4320"/>
                  </a:lnTo>
                  <a:lnTo>
                    <a:pt x="5760" y="0"/>
                  </a:lnTo>
                  <a:lnTo>
                    <a:pt x="0" y="0"/>
                  </a:lnTo>
                  <a:close/>
                  <a:moveTo>
                    <a:pt x="5444" y="4004"/>
                  </a:moveTo>
                  <a:lnTo>
                    <a:pt x="324" y="4004"/>
                  </a:lnTo>
                  <a:lnTo>
                    <a:pt x="324" y="324"/>
                  </a:lnTo>
                  <a:lnTo>
                    <a:pt x="5444" y="324"/>
                  </a:lnTo>
                  <a:lnTo>
                    <a:pt x="5444" y="4004"/>
                  </a:lnTo>
                  <a:close/>
                </a:path>
              </a:pathLst>
            </a:custGeom>
            <a:solidFill>
              <a:srgbClr val="FFFFFF"/>
            </a:solidFill>
            <a:ln>
              <a:noFill/>
            </a:ln>
            <a:extLst>
              <a:ext uri="{91240B29-F687-4f45-9708-019B960494DF}">
                <a14:hiddenLine xmlns:a14="http://schemas.microsoft.com/office/drawing/2010/main" xmlns="" w="9525">
                  <a:solidFill>
                    <a:srgbClr val="000000"/>
                  </a:solidFill>
                  <a:round/>
                  <a:headEnd/>
                  <a:tailEnd/>
                </a14:hiddenLine>
              </a:ext>
            </a:extLst>
          </p:spPr>
        </p:sp>
      </p:grpSp>
      <p:sp>
        <p:nvSpPr>
          <p:cNvPr id="2" name="Title Placeholder 1"/>
          <p:cNvSpPr>
            <a:spLocks noGrp="1"/>
          </p:cNvSpPr>
          <p:nvPr>
            <p:ph type="title"/>
          </p:nvPr>
        </p:nvSpPr>
        <p:spPr bwMode="gray">
          <a:xfrm>
            <a:off x="866440" y="927099"/>
            <a:ext cx="6345260" cy="709865"/>
          </a:xfrm>
          <a:prstGeom prst="rect">
            <a:avLst/>
          </a:prstGeom>
        </p:spPr>
        <p:txBody>
          <a:bodyPr vert="horz" lIns="91440" tIns="45720" rIns="91440" bIns="45720" rtlCol="0" anchor="ctr">
            <a:noAutofit/>
          </a:bodyPr>
          <a:lstStyle/>
          <a:p>
            <a:r>
              <a:rPr lang="el-GR"/>
              <a:t>Στυλ κύριου τίτλου</a:t>
            </a:r>
            <a:endParaRPr lang="en-US" dirty="0"/>
          </a:p>
        </p:txBody>
      </p:sp>
      <p:sp>
        <p:nvSpPr>
          <p:cNvPr id="3" name="Text Placeholder 2"/>
          <p:cNvSpPr>
            <a:spLocks noGrp="1"/>
          </p:cNvSpPr>
          <p:nvPr>
            <p:ph type="body" idx="1"/>
          </p:nvPr>
        </p:nvSpPr>
        <p:spPr>
          <a:xfrm>
            <a:off x="864382" y="2489200"/>
            <a:ext cx="6345260" cy="3530600"/>
          </a:xfrm>
          <a:prstGeom prst="rect">
            <a:avLst/>
          </a:prstGeom>
        </p:spPr>
        <p:txBody>
          <a:bodyPr vert="horz" lIns="91440" tIns="45720" rIns="91440" bIns="45720" rtlCol="0">
            <a:normAutofit/>
          </a:bodyPr>
          <a:lstStyle/>
          <a:p>
            <a:pPr lvl="0"/>
            <a:r>
              <a:rPr lang="el-GR"/>
              <a:t>Στυλ υποδείγματος κειμένου</a:t>
            </a:r>
          </a:p>
          <a:p>
            <a:pPr lvl="1"/>
            <a:r>
              <a:rPr lang="el-GR"/>
              <a:t>Δεύτερου επιπέδου</a:t>
            </a:r>
          </a:p>
          <a:p>
            <a:pPr lvl="2"/>
            <a:r>
              <a:rPr lang="el-GR"/>
              <a:t>Τρίτου επιπέδου</a:t>
            </a:r>
          </a:p>
          <a:p>
            <a:pPr lvl="3"/>
            <a:r>
              <a:rPr lang="el-GR"/>
              <a:t>Τέταρτου επιπέδου</a:t>
            </a:r>
          </a:p>
          <a:p>
            <a:pPr lvl="4"/>
            <a:r>
              <a:rPr lang="el-GR"/>
              <a:t>Πέμπτου επιπέδου</a:t>
            </a:r>
            <a:endParaRPr lang="en-US" dirty="0"/>
          </a:p>
        </p:txBody>
      </p:sp>
      <p:sp>
        <p:nvSpPr>
          <p:cNvPr id="4" name="Date Placeholder 3"/>
          <p:cNvSpPr>
            <a:spLocks noGrp="1"/>
          </p:cNvSpPr>
          <p:nvPr>
            <p:ph type="dt" sz="half" idx="2"/>
          </p:nvPr>
        </p:nvSpPr>
        <p:spPr>
          <a:xfrm>
            <a:off x="7574443" y="6365498"/>
            <a:ext cx="990599" cy="228659"/>
          </a:xfrm>
          <a:prstGeom prst="rect">
            <a:avLst/>
          </a:prstGeom>
        </p:spPr>
        <p:txBody>
          <a:bodyPr vert="horz" lIns="91440" tIns="45720" rIns="91440" bIns="45720" rtlCol="0" anchor="b"/>
          <a:lstStyle>
            <a:lvl1pPr algn="r">
              <a:defRPr sz="900" b="1" i="0">
                <a:solidFill>
                  <a:schemeClr val="accent1"/>
                </a:solidFill>
              </a:defRPr>
            </a:lvl1pPr>
          </a:lstStyle>
          <a:p>
            <a:fld id="{FADB1B65-4088-4B13-AEBD-432E4F26F3F6}" type="datetimeFigureOut">
              <a:rPr lang="el-GR" smtClean="0"/>
              <a:pPr/>
              <a:t>15/3/2022</a:t>
            </a:fld>
            <a:endParaRPr lang="el-GR"/>
          </a:p>
        </p:txBody>
      </p:sp>
      <p:sp>
        <p:nvSpPr>
          <p:cNvPr id="5" name="Footer Placeholder 4"/>
          <p:cNvSpPr>
            <a:spLocks noGrp="1"/>
          </p:cNvSpPr>
          <p:nvPr>
            <p:ph type="ftr" sz="quarter" idx="3"/>
          </p:nvPr>
        </p:nvSpPr>
        <p:spPr>
          <a:xfrm>
            <a:off x="590843" y="6365497"/>
            <a:ext cx="3859795" cy="228660"/>
          </a:xfrm>
          <a:prstGeom prst="rect">
            <a:avLst/>
          </a:prstGeom>
        </p:spPr>
        <p:txBody>
          <a:bodyPr vert="horz" lIns="91440" tIns="45720" rIns="91440" bIns="45720" rtlCol="0" anchor="b"/>
          <a:lstStyle>
            <a:lvl1pPr algn="l">
              <a:defRPr sz="900" b="1" i="0">
                <a:solidFill>
                  <a:schemeClr val="accent1"/>
                </a:solidFill>
              </a:defRPr>
            </a:lvl1pPr>
          </a:lstStyle>
          <a:p>
            <a:endParaRPr lang="el-GR"/>
          </a:p>
        </p:txBody>
      </p:sp>
      <p:sp>
        <p:nvSpPr>
          <p:cNvPr id="26" name="Rectangle 25"/>
          <p:cNvSpPr/>
          <p:nvPr/>
        </p:nvSpPr>
        <p:spPr>
          <a:xfrm>
            <a:off x="7745644" y="0"/>
            <a:ext cx="685800" cy="1099458"/>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18" name="Slide Number Placeholder 5"/>
          <p:cNvSpPr>
            <a:spLocks noGrp="1"/>
          </p:cNvSpPr>
          <p:nvPr>
            <p:ph type="sldNum" sz="quarter" idx="4"/>
          </p:nvPr>
        </p:nvSpPr>
        <p:spPr bwMode="gray">
          <a:xfrm>
            <a:off x="7678616" y="295730"/>
            <a:ext cx="791308" cy="767687"/>
          </a:xfrm>
          <a:prstGeom prst="rect">
            <a:avLst/>
          </a:prstGeom>
        </p:spPr>
        <p:txBody>
          <a:bodyPr anchor="b"/>
          <a:lstStyle>
            <a:lvl1pPr algn="ctr">
              <a:defRPr sz="2800">
                <a:solidFill>
                  <a:schemeClr val="bg1"/>
                </a:solidFill>
              </a:defRPr>
            </a:lvl1pPr>
          </a:lstStyle>
          <a:p>
            <a:fld id="{D245F1D3-9CA2-4CED-BA55-A6ABA2B9B1AB}" type="slidenum">
              <a:rPr lang="el-GR" smtClean="0"/>
              <a:pPr/>
              <a:t>‹#›</a:t>
            </a:fld>
            <a:endParaRPr lang="el-GR"/>
          </a:p>
        </p:txBody>
      </p:sp>
    </p:spTree>
    <p:extLst>
      <p:ext uri="{BB962C8B-B14F-4D97-AF65-F5344CB8AC3E}">
        <p14:creationId xmlns:p14="http://schemas.microsoft.com/office/powerpoint/2010/main" val="2210115855"/>
      </p:ext>
    </p:extLst>
  </p:cSld>
  <p:clrMap bg1="lt1" tx1="dk1" bg2="lt2" tx2="dk2" accent1="accent1" accent2="accent2" accent3="accent3" accent4="accent4" accent5="accent5" accent6="accent6" hlink="hlink" folHlink="folHlink"/>
  <p:sldLayoutIdLst>
    <p:sldLayoutId id="2147483942" r:id="rId1"/>
    <p:sldLayoutId id="2147483943" r:id="rId2"/>
    <p:sldLayoutId id="2147483944" r:id="rId3"/>
    <p:sldLayoutId id="2147483945" r:id="rId4"/>
    <p:sldLayoutId id="2147483946" r:id="rId5"/>
    <p:sldLayoutId id="2147483947" r:id="rId6"/>
    <p:sldLayoutId id="2147483948" r:id="rId7"/>
    <p:sldLayoutId id="2147483949" r:id="rId8"/>
    <p:sldLayoutId id="2147483950" r:id="rId9"/>
    <p:sldLayoutId id="2147483951" r:id="rId10"/>
    <p:sldLayoutId id="2147483952" r:id="rId11"/>
    <p:sldLayoutId id="2147483953" r:id="rId12"/>
    <p:sldLayoutId id="2147483954" r:id="rId13"/>
    <p:sldLayoutId id="2147483955" r:id="rId14"/>
    <p:sldLayoutId id="2147483956" r:id="rId15"/>
    <p:sldLayoutId id="2147483957" r:id="rId16"/>
    <p:sldLayoutId id="2147483958" r:id="rId17"/>
  </p:sldLayoutIdLst>
  <p:txStyles>
    <p:titleStyle>
      <a:lvl1pPr algn="l" defTabSz="457200" rtl="0" eaLnBrk="1" latinLnBrk="0" hangingPunct="1">
        <a:spcBef>
          <a:spcPct val="0"/>
        </a:spcBef>
        <a:buNone/>
        <a:defRPr sz="3200" b="0" i="0" kern="1200">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b="0" i="0" kern="1200">
          <a:solidFill>
            <a:schemeClr val="tx1">
              <a:lumMod val="75000"/>
              <a:lumOff val="25000"/>
            </a:schemeClr>
          </a:solidFill>
          <a:latin typeface="+mn-lt"/>
          <a:ea typeface="+mn-ea"/>
          <a:cs typeface="+mn-cs"/>
        </a:defRPr>
      </a:lvl1pPr>
      <a:lvl2pPr marL="685800" indent="-283464" algn="l" defTabSz="457200" rtl="0" eaLnBrk="1" latinLnBrk="0" hangingPunct="1">
        <a:spcBef>
          <a:spcPts val="1000"/>
        </a:spcBef>
        <a:spcAft>
          <a:spcPts val="0"/>
        </a:spcAft>
        <a:buClr>
          <a:schemeClr val="accent1"/>
        </a:buClr>
        <a:buSzPct val="80000"/>
        <a:buFont typeface="Wingdings 3" charset="2"/>
        <a:buChar char=""/>
        <a:defRPr sz="1600" b="0" i="0" kern="1200">
          <a:solidFill>
            <a:schemeClr val="tx1">
              <a:lumMod val="75000"/>
              <a:lumOff val="25000"/>
            </a:schemeClr>
          </a:solidFill>
          <a:latin typeface="+mn-lt"/>
          <a:ea typeface="+mn-ea"/>
          <a:cs typeface="+mn-cs"/>
        </a:defRPr>
      </a:lvl2pPr>
      <a:lvl3pPr marL="960120" indent="-228600" algn="l" defTabSz="457200" rtl="0" eaLnBrk="1" latinLnBrk="0" hangingPunct="1">
        <a:spcBef>
          <a:spcPts val="1000"/>
        </a:spcBef>
        <a:spcAft>
          <a:spcPts val="0"/>
        </a:spcAft>
        <a:buClr>
          <a:schemeClr val="accent1"/>
        </a:buClr>
        <a:buSzPct val="80000"/>
        <a:buFont typeface="Wingdings 3" charset="2"/>
        <a:buChar char=""/>
        <a:defRPr sz="1400" b="0" i="0" kern="1200">
          <a:solidFill>
            <a:schemeClr val="tx1">
              <a:lumMod val="75000"/>
              <a:lumOff val="25000"/>
            </a:schemeClr>
          </a:solidFill>
          <a:latin typeface="+mn-lt"/>
          <a:ea typeface="+mn-ea"/>
          <a:cs typeface="+mn-cs"/>
        </a:defRPr>
      </a:lvl3pPr>
      <a:lvl4pPr marL="123444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4pPr>
      <a:lvl5pPr marL="150876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5pPr>
      <a:lvl6pPr marL="18146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6pPr>
      <a:lvl7pPr marL="20718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7pPr>
      <a:lvl8pPr marL="22590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8pPr>
      <a:lvl9pPr marL="2486200" indent="-228600" algn="l" defTabSz="457200" rtl="0" eaLnBrk="1" latinLnBrk="0" hangingPunct="1">
        <a:spcBef>
          <a:spcPts val="1000"/>
        </a:spcBef>
        <a:spcAft>
          <a:spcPts val="0"/>
        </a:spcAft>
        <a:buClr>
          <a:schemeClr val="accent1"/>
        </a:buClr>
        <a:buSzPct val="80000"/>
        <a:buFont typeface="Wingdings 3" charset="2"/>
        <a:buChar char=""/>
        <a:defRPr sz="1200" b="0" i="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xml"/><Relationship Id="rId5" Type="http://schemas.openxmlformats.org/officeDocument/2006/relationships/image" Target="../media/image5.png"/><Relationship Id="rId4" Type="http://schemas.openxmlformats.org/officeDocument/2006/relationships/image" Target="../media/image4.jpeg"/></Relationships>
</file>

<file path=ppt/slides/_rels/slide1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Gws_2p3KszU"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1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18.xml.rels><?xml version="1.0" encoding="UTF-8" standalone="yes"?>
<Relationships xmlns="http://schemas.openxmlformats.org/package/2006/relationships"><Relationship Id="rId3" Type="http://schemas.openxmlformats.org/officeDocument/2006/relationships/hyperlink" Target="https://www.youtube.com/watch?v=Wemm-i6XHr8"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1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image" Target="../media/image4.jpeg"/><Relationship Id="rId4" Type="http://schemas.openxmlformats.org/officeDocument/2006/relationships/image" Target="../media/image3.jpeg"/></Relationships>
</file>

<file path=ppt/slides/_rels/slide2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2.xml.rels><?xml version="1.0" encoding="UTF-8" standalone="yes"?>
<Relationships xmlns="http://schemas.openxmlformats.org/package/2006/relationships"><Relationship Id="rId3" Type="http://schemas.openxmlformats.org/officeDocument/2006/relationships/hyperlink" Target="https://www.youtube.com/watch?v=p54jmkW0RN0"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6" Type="http://schemas.openxmlformats.org/officeDocument/2006/relationships/image" Target="../media/image4.jpeg"/><Relationship Id="rId5" Type="http://schemas.openxmlformats.org/officeDocument/2006/relationships/image" Target="../media/image3.jpeg"/><Relationship Id="rId4" Type="http://schemas.openxmlformats.org/officeDocument/2006/relationships/image" Target="../media/image2.jpeg"/></Relationships>
</file>

<file path=ppt/slides/_rels/slide2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_XLY_XXBQWE"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2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2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VI3DgbZc7_o"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1kntcC9nICo&amp;t=3s&amp;has_verified=1"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3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3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YWrSn-fnRtc"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40.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2.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4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12.xml"/><Relationship Id="rId4" Type="http://schemas.openxmlformats.org/officeDocument/2006/relationships/image" Target="../media/image4.jpeg"/></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hyperlink" Target="https://www.youtube.com/watch?v=JGhgcaQ2Tvs" TargetMode="External"/><Relationship Id="rId1" Type="http://schemas.openxmlformats.org/officeDocument/2006/relationships/slideLayout" Target="../slideLayouts/slideLayout2.xml"/><Relationship Id="rId5" Type="http://schemas.openxmlformats.org/officeDocument/2006/relationships/image" Target="../media/image4.jpeg"/><Relationship Id="rId4" Type="http://schemas.openxmlformats.org/officeDocument/2006/relationships/image" Target="../media/image3.jpeg"/></Relationships>
</file>

<file path=ppt/slides/_rels/slide7.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_rels/slide9.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jpeg"/><Relationship Id="rId1" Type="http://schemas.openxmlformats.org/officeDocument/2006/relationships/slideLayout" Target="../slideLayouts/slideLayout2.xml"/><Relationship Id="rId4" Type="http://schemas.openxmlformats.org/officeDocument/2006/relationships/image" Target="../media/image4.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827584" y="1736812"/>
            <a:ext cx="9361040" cy="1224136"/>
          </a:xfrm>
        </p:spPr>
        <p:txBody>
          <a:bodyPr>
            <a:noAutofit/>
          </a:bodyPr>
          <a:lstStyle/>
          <a:p>
            <a:pPr algn="l" rtl="0"/>
            <a:r>
              <a:rPr lang="pl-PL" sz="4000" b="1" dirty="0">
                <a:solidFill>
                  <a:schemeClr val="accent2">
                    <a:lumMod val="20000"/>
                    <a:lumOff val="80000"/>
                  </a:schemeClr>
                </a:solidFill>
                <a:ea typeface="Times New Roman" pitchFamily="18" charset="0"/>
                <a:cs typeface="Arial" pitchFamily="34" charset="0"/>
              </a:rPr>
              <a:t>Eliminare l'esclusione sociale</a:t>
            </a:r>
            <a:r>
              <a:rPr lang="en-US" sz="4000" b="1" dirty="0">
                <a:solidFill>
                  <a:schemeClr val="accent2">
                    <a:lumMod val="20000"/>
                    <a:lumOff val="80000"/>
                  </a:schemeClr>
                </a:solidFill>
                <a:ea typeface="Times New Roman" pitchFamily="18" charset="0"/>
                <a:cs typeface="Arial" pitchFamily="34" charset="0"/>
              </a:rPr>
              <a:t> </a:t>
            </a:r>
            <a:br>
              <a:rPr lang="en-US" sz="4000" b="1" dirty="0">
                <a:solidFill>
                  <a:schemeClr val="accent2">
                    <a:lumMod val="20000"/>
                    <a:lumOff val="80000"/>
                  </a:schemeClr>
                </a:solidFill>
                <a:ea typeface="Times New Roman" pitchFamily="18" charset="0"/>
                <a:cs typeface="Arial" pitchFamily="34" charset="0"/>
              </a:rPr>
            </a:br>
            <a:r>
              <a:rPr lang="pl-PL" sz="4000" b="1" dirty="0">
                <a:solidFill>
                  <a:schemeClr val="accent2">
                    <a:lumMod val="20000"/>
                    <a:lumOff val="80000"/>
                  </a:schemeClr>
                </a:solidFill>
                <a:ea typeface="Times New Roman" pitchFamily="18" charset="0"/>
                <a:cs typeface="Arial" pitchFamily="34" charset="0"/>
              </a:rPr>
              <a:t>EliSE</a:t>
            </a:r>
            <a:r>
              <a:rPr lang="en-US" sz="4000" b="1" dirty="0">
                <a:solidFill>
                  <a:schemeClr val="accent2">
                    <a:lumMod val="20000"/>
                    <a:lumOff val="80000"/>
                  </a:schemeClr>
                </a:solidFill>
                <a:ea typeface="Times New Roman" pitchFamily="18" charset="0"/>
                <a:cs typeface="Arial" pitchFamily="34" charset="0"/>
              </a:rPr>
              <a:t>Erasmus+</a:t>
            </a:r>
            <a:br>
              <a:rPr lang="en-US" sz="4000" b="1" dirty="0">
                <a:solidFill>
                  <a:schemeClr val="accent2">
                    <a:lumMod val="20000"/>
                    <a:lumOff val="80000"/>
                  </a:schemeClr>
                </a:solidFill>
                <a:ea typeface="Times New Roman" pitchFamily="18" charset="0"/>
                <a:cs typeface="Arial" pitchFamily="34" charset="0"/>
              </a:rPr>
            </a:br>
            <a:endParaRPr lang="el-GR" sz="4000" dirty="0">
              <a:latin typeface="Bookman Old Style" pitchFamily="18" charset="0"/>
              <a:cs typeface="Khmer UI" pitchFamily="34" charset="0"/>
            </a:endParaRPr>
          </a:p>
        </p:txBody>
      </p:sp>
      <p:sp>
        <p:nvSpPr>
          <p:cNvPr id="3" name="2 - Υπότιτλος"/>
          <p:cNvSpPr>
            <a:spLocks noGrp="1"/>
          </p:cNvSpPr>
          <p:nvPr>
            <p:ph type="subTitle" idx="1"/>
          </p:nvPr>
        </p:nvSpPr>
        <p:spPr>
          <a:xfrm>
            <a:off x="827584" y="2348880"/>
            <a:ext cx="7344816" cy="2304256"/>
          </a:xfrm>
        </p:spPr>
        <p:txBody>
          <a:bodyPr>
            <a:noAutofit/>
          </a:bodyPr>
          <a:lstStyle/>
          <a:p>
            <a:pPr algn="l" rtl="0"/>
            <a:endParaRPr lang="en-US" sz="2000" dirty="0">
              <a:solidFill>
                <a:schemeClr val="accent2">
                  <a:lumMod val="60000"/>
                  <a:lumOff val="40000"/>
                </a:schemeClr>
              </a:solidFill>
            </a:endParaRPr>
          </a:p>
          <a:p>
            <a:pPr algn="l" rtl="0"/>
            <a:r>
              <a:rPr lang="en-US" sz="2800" b="1" dirty="0">
                <a:solidFill>
                  <a:schemeClr val="accent2">
                    <a:lumMod val="20000"/>
                    <a:lumOff val="80000"/>
                  </a:schemeClr>
                </a:solidFill>
              </a:rPr>
              <a:t>Corso di formazione</a:t>
            </a:r>
          </a:p>
          <a:p>
            <a:pPr algn="l" rtl="0"/>
            <a:r>
              <a:rPr lang="en-US" sz="2000" b="1" dirty="0">
                <a:solidFill>
                  <a:schemeClr val="accent2">
                    <a:lumMod val="60000"/>
                    <a:lumOff val="40000"/>
                  </a:schemeClr>
                </a:solidFill>
              </a:rPr>
              <a:t>Rete interdisciplinare per l'educazione speciale e interculturale”Includere"</a:t>
            </a:r>
          </a:p>
          <a:p>
            <a:pPr algn="l" rtl="0"/>
            <a:r>
              <a:rPr lang="en-US" sz="2000" b="1" dirty="0">
                <a:solidFill>
                  <a:schemeClr val="accent2">
                    <a:lumMod val="60000"/>
                    <a:lumOff val="40000"/>
                  </a:schemeClr>
                </a:solidFill>
              </a:rPr>
              <a:t>Salonicco, Grecia</a:t>
            </a:r>
          </a:p>
          <a:p>
            <a:pPr algn="l" rtl="0"/>
            <a:endParaRPr lang="en-US" sz="2000" dirty="0">
              <a:solidFill>
                <a:schemeClr val="accent2">
                  <a:lumMod val="60000"/>
                  <a:lumOff val="40000"/>
                </a:schemeClr>
              </a:solidFill>
            </a:endParaRPr>
          </a:p>
          <a:p>
            <a:pPr algn="l" rtl="0"/>
            <a:r>
              <a:rPr lang="en-US" sz="2000" dirty="0">
                <a:solidFill>
                  <a:schemeClr val="accent2">
                    <a:lumMod val="60000"/>
                    <a:lumOff val="40000"/>
                  </a:schemeClr>
                </a:solidFill>
              </a:rPr>
              <a:t> </a:t>
            </a:r>
            <a:r>
              <a:rPr lang="el-GR" sz="2000" dirty="0">
                <a:solidFill>
                  <a:schemeClr val="accent2">
                    <a:lumMod val="60000"/>
                    <a:lumOff val="40000"/>
                  </a:schemeClr>
                </a:solidFill>
              </a:rPr>
              <a:t> </a:t>
            </a:r>
          </a:p>
          <a:p>
            <a:pPr algn="l" rtl="0"/>
            <a:endParaRPr lang="en-US" sz="2000" dirty="0">
              <a:solidFill>
                <a:schemeClr val="accent2">
                  <a:lumMod val="60000"/>
                  <a:lumOff val="40000"/>
                </a:schemeClr>
              </a:solidFill>
            </a:endParaRPr>
          </a:p>
        </p:txBody>
      </p:sp>
      <p:sp>
        <p:nvSpPr>
          <p:cNvPr id="7" name="6 - Ορθογώνιο"/>
          <p:cNvSpPr/>
          <p:nvPr/>
        </p:nvSpPr>
        <p:spPr>
          <a:xfrm>
            <a:off x="3131840" y="2348880"/>
            <a:ext cx="4968552" cy="369332"/>
          </a:xfrm>
          <a:prstGeom prst="rect">
            <a:avLst/>
          </a:prstGeom>
        </p:spPr>
        <p:txBody>
          <a:bodyPr wrap="square">
            <a:spAutoFit/>
          </a:bodyPr>
          <a:lstStyle/>
          <a:p>
            <a:pPr algn="l" rtl="0"/>
            <a:r>
              <a:rPr lang="pl-PL" b="1" dirty="0">
                <a:solidFill>
                  <a:schemeClr val="accent3">
                    <a:lumMod val="20000"/>
                    <a:lumOff val="80000"/>
                  </a:schemeClr>
                </a:solidFill>
                <a:ea typeface="Times New Roman" pitchFamily="18" charset="0"/>
                <a:cs typeface="Arial" pitchFamily="34" charset="0"/>
              </a:rPr>
              <a:t>nr.</a:t>
            </a:r>
            <a:r>
              <a:rPr lang="fr-FR" b="1" dirty="0">
                <a:solidFill>
                  <a:schemeClr val="accent3">
                    <a:lumMod val="20000"/>
                    <a:lumOff val="80000"/>
                  </a:schemeClr>
                </a:solidFill>
                <a:ea typeface="Times New Roman" pitchFamily="18" charset="0"/>
                <a:cs typeface="Arial" pitchFamily="34" charset="0"/>
              </a:rPr>
              <a:t>2019-1-LV01-KA204-060427</a:t>
            </a:r>
            <a:endParaRPr lang="en-US" b="1" dirty="0">
              <a:solidFill>
                <a:schemeClr val="accent3">
                  <a:lumMod val="20000"/>
                  <a:lumOff val="80000"/>
                </a:schemeClr>
              </a:solidFill>
            </a:endParaRPr>
          </a:p>
        </p:txBody>
      </p:sp>
      <p:pic>
        <p:nvPicPr>
          <p:cNvPr id="8" name="Picture 1"/>
          <p:cNvPicPr>
            <a:picLocks noChangeAspect="1" noChangeArrowheads="1"/>
          </p:cNvPicPr>
          <p:nvPr/>
        </p:nvPicPr>
        <p:blipFill>
          <a:blip r:embed="rId2" cstate="print"/>
          <a:srcRect/>
          <a:stretch>
            <a:fillRect/>
          </a:stretch>
        </p:blipFill>
        <p:spPr bwMode="auto">
          <a:xfrm>
            <a:off x="1403648" y="5445224"/>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732240" y="5445224"/>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4427984" y="5445224"/>
            <a:ext cx="1584176" cy="792088"/>
          </a:xfrm>
          <a:prstGeom prst="rect">
            <a:avLst/>
          </a:prstGeom>
        </p:spPr>
      </p:pic>
      <p:pic>
        <p:nvPicPr>
          <p:cNvPr id="1000100002" name="ODT_ATTR_LBL_LOGO">
            <a:extLst>
              <a:ext uri="{FF2B5EF4-FFF2-40B4-BE49-F238E27FC236}">
                <a16:creationId xmlns:a16="http://schemas.microsoft.com/office/drawing/2014/main" id="{B066AC4A-9A1C-4C10-800A-DAF9F2764385}"/>
              </a:ext>
            </a:extLst>
          </p:cNvPr>
          <p:cNvPicPr/>
          <p:nvPr/>
        </p:nvPicPr>
        <p:blipFill>
          <a:blip r:embed="rId5" cstate="print">
            <a:extLst>
              <a:ext uri="{28A0092B-C50C-407E-A947-70E740481C1C}">
                <a14:useLocalDpi xmlns:a14="http://schemas.microsoft.com/office/drawing/2010/main" val="0"/>
              </a:ext>
            </a:extLst>
          </a:blip>
          <a:stretch>
            <a:fillRect/>
          </a:stretch>
        </p:blipFill>
        <p:spPr>
          <a:xfrm>
            <a:off x="0" y="36000"/>
            <a:ext cx="316230" cy="179705"/>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22D73BF1-773B-4227-91BF-8FD5409DFAE8}"/>
              </a:ext>
            </a:extLst>
          </p:cNvPr>
          <p:cNvSpPr>
            <a:spLocks noGrp="1"/>
          </p:cNvSpPr>
          <p:nvPr>
            <p:ph type="title"/>
          </p:nvPr>
        </p:nvSpPr>
        <p:spPr/>
        <p:txBody>
          <a:bodyPr/>
          <a:lstStyle/>
          <a:p>
            <a:pPr algn="l" rtl="0"/>
            <a:r>
              <a:rPr lang="en-GB" dirty="0"/>
              <a:t>Fattori di stress dei genitori con bisogni speciali bambini</a:t>
            </a:r>
            <a:endParaRPr lang="el-GR" dirty="0"/>
          </a:p>
        </p:txBody>
      </p:sp>
      <p:sp>
        <p:nvSpPr>
          <p:cNvPr id="3" name="Θέση περιεχομένου 2">
            <a:extLst>
              <a:ext uri="{FF2B5EF4-FFF2-40B4-BE49-F238E27FC236}">
                <a16:creationId xmlns:a16="http://schemas.microsoft.com/office/drawing/2014/main" id="{DA652830-BF9C-41AC-9AC1-7694CA512B43}"/>
              </a:ext>
            </a:extLst>
          </p:cNvPr>
          <p:cNvSpPr>
            <a:spLocks noGrp="1"/>
          </p:cNvSpPr>
          <p:nvPr>
            <p:ph idx="1"/>
          </p:nvPr>
        </p:nvSpPr>
        <p:spPr/>
        <p:txBody>
          <a:bodyPr/>
          <a:lstStyle/>
          <a:p>
            <a:pPr algn="l" rtl="0"/>
            <a:r>
              <a:rPr lang="en-GB" b="0" i="0" dirty="0">
                <a:solidFill>
                  <a:srgbClr val="555555"/>
                </a:solidFill>
                <a:effectLst/>
                <a:latin typeface="Capita"/>
              </a:rPr>
              <a:t>I genitori di bambini con bisogni speciali sono spesso esausti e spesso depressi. Le loro riserve di tempo e risorse per la cura di sé sono ancora più esaurite di quelle dei genitori di bambini tipici. Ma anche il loro bisogno di rifornimento è maggiore. Per essere sostenuti attraverso la maratona di prendersi cura di un bambino con bisogni speciali, è essenziale che i genitori si prendano cura dei propri bisogni.</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589240"/>
            <a:ext cx="1584176" cy="792088"/>
          </a:xfrm>
          <a:prstGeom prst="rect">
            <a:avLst/>
          </a:prstGeom>
        </p:spPr>
      </p:pic>
    </p:spTree>
    <p:extLst>
      <p:ext uri="{BB962C8B-B14F-4D97-AF65-F5344CB8AC3E}">
        <p14:creationId xmlns:p14="http://schemas.microsoft.com/office/powerpoint/2010/main" val="192121077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rtl="0"/>
            <a:r>
              <a:rPr lang="en-US" dirty="0"/>
              <a:t>La diagnosi</a:t>
            </a:r>
          </a:p>
        </p:txBody>
      </p:sp>
      <p:sp>
        <p:nvSpPr>
          <p:cNvPr id="3" name="Θέση περιεχομένου 2"/>
          <p:cNvSpPr>
            <a:spLocks noGrp="1"/>
          </p:cNvSpPr>
          <p:nvPr>
            <p:ph idx="1"/>
          </p:nvPr>
        </p:nvSpPr>
        <p:spPr/>
        <p:txBody>
          <a:bodyPr/>
          <a:lstStyle/>
          <a:p>
            <a:pPr algn="l" rtl="0"/>
            <a:r>
              <a:rPr lang="en-US" dirty="0">
                <a:hlinkClick r:id="rId2"/>
              </a:rPr>
              <a:t>https://www.youtube.com/watch?v=Gws_2p3KszU</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445224"/>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445224"/>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445224"/>
            <a:ext cx="1584176" cy="792088"/>
          </a:xfrm>
          <a:prstGeom prst="rect">
            <a:avLst/>
          </a:prstGeom>
        </p:spPr>
      </p:pic>
    </p:spTree>
    <p:extLst>
      <p:ext uri="{BB962C8B-B14F-4D97-AF65-F5344CB8AC3E}">
        <p14:creationId xmlns:p14="http://schemas.microsoft.com/office/powerpoint/2010/main" val="189322525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l" rtl="0"/>
            <a:r>
              <a:rPr lang="en-GB" dirty="0"/>
              <a:t>Riflettendo sulla tua esperienza</a:t>
            </a:r>
            <a:endParaRPr lang="el-GR" dirty="0"/>
          </a:p>
        </p:txBody>
      </p:sp>
      <p:sp>
        <p:nvSpPr>
          <p:cNvPr id="3" name="2 - Θέση περιεχομένου"/>
          <p:cNvSpPr>
            <a:spLocks noGrp="1"/>
          </p:cNvSpPr>
          <p:nvPr>
            <p:ph idx="1"/>
          </p:nvPr>
        </p:nvSpPr>
        <p:spPr/>
        <p:txBody>
          <a:bodyPr>
            <a:normAutofit/>
          </a:bodyPr>
          <a:lstStyle/>
          <a:p>
            <a:pPr algn="l" rtl="0"/>
            <a:r>
              <a:rPr lang="en-GB" dirty="0"/>
              <a:t>Considera un momento della tua vita in cui hai sperimentato stress, difficoltà a dormire, tristezza o depressione</a:t>
            </a:r>
          </a:p>
          <a:p>
            <a:pPr algn="l" rtl="0"/>
            <a:r>
              <a:rPr lang="en-GB" dirty="0"/>
              <a:t>Ad esempio, ciò che ti ha innescato, quanto è durato, era semplice o complesso, era di origine interna o esterna</a:t>
            </a:r>
          </a:p>
          <a:p>
            <a:pPr algn="l" rtl="0"/>
            <a:r>
              <a:rPr lang="en-GB" dirty="0"/>
              <a:t>Cosa hai trovato utile, cosa è stato dannoso, come l'hai superato</a:t>
            </a:r>
            <a:r>
              <a:rPr lang="el-GR" dirty="0"/>
              <a:t>;</a:t>
            </a:r>
          </a:p>
        </p:txBody>
      </p:sp>
      <p:pic>
        <p:nvPicPr>
          <p:cNvPr id="4" name="Picture 1"/>
          <p:cNvPicPr>
            <a:picLocks noChangeAspect="1" noChangeArrowheads="1"/>
          </p:cNvPicPr>
          <p:nvPr/>
        </p:nvPicPr>
        <p:blipFill>
          <a:blip r:embed="rId2" cstate="print"/>
          <a:srcRect/>
          <a:stretch>
            <a:fillRect/>
          </a:stretch>
        </p:blipFill>
        <p:spPr bwMode="auto">
          <a:xfrm>
            <a:off x="755576" y="544522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44522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445224"/>
            <a:ext cx="1584176" cy="792088"/>
          </a:xfrm>
          <a:prstGeom prst="rect">
            <a:avLst/>
          </a:prstGeom>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rtl="0"/>
            <a:r>
              <a:rPr lang="en-GB" sz="3100" b="1" dirty="0"/>
              <a:t>Come diminuire il tuo umore negativo con esperienze positive?</a:t>
            </a:r>
            <a:br>
              <a:rPr lang="el-GR" dirty="0"/>
            </a:br>
            <a:endParaRPr lang="el-GR" dirty="0"/>
          </a:p>
        </p:txBody>
      </p:sp>
      <p:sp>
        <p:nvSpPr>
          <p:cNvPr id="3" name="2 - Θέση περιεχομένου"/>
          <p:cNvSpPr>
            <a:spLocks noGrp="1"/>
          </p:cNvSpPr>
          <p:nvPr>
            <p:ph idx="1"/>
          </p:nvPr>
        </p:nvSpPr>
        <p:spPr/>
        <p:txBody>
          <a:bodyPr/>
          <a:lstStyle/>
          <a:p>
            <a:pPr algn="l" rtl="0"/>
            <a:r>
              <a:rPr lang="en-GB" dirty="0"/>
              <a:t>Sebbene ci siano molti modi per aumentare il tuo umore, si è dimostrato più efficace per aumentare il piacere che ricevi ogni giorno</a:t>
            </a:r>
          </a:p>
          <a:p>
            <a:pPr algn="l" rtl="0"/>
            <a:r>
              <a:rPr lang="en-GB" dirty="0"/>
              <a:t>I seguenti passaggi possono aiutarti in questo:</a:t>
            </a:r>
          </a:p>
          <a:p>
            <a:pPr marL="0" indent="0" algn="l" rtl="0">
              <a:buNone/>
            </a:pPr>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373216"/>
            <a:ext cx="1584176" cy="792088"/>
          </a:xfrm>
          <a:prstGeom prst="rect">
            <a:avLst/>
          </a:prstGeom>
        </p:spPr>
      </p:pic>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rtl="0"/>
            <a:r>
              <a:rPr lang="en-US" b="1" dirty="0"/>
              <a:t>TABELLA SETTIMANALE DEL CAMBIAMENTO COMPORTAMENTALE</a:t>
            </a:r>
            <a:endParaRPr lang="el-GR" dirty="0"/>
          </a:p>
        </p:txBody>
      </p:sp>
      <p:sp>
        <p:nvSpPr>
          <p:cNvPr id="3" name="2 - Θέση περιεχομένου"/>
          <p:cNvSpPr>
            <a:spLocks noGrp="1"/>
          </p:cNvSpPr>
          <p:nvPr>
            <p:ph idx="1"/>
          </p:nvPr>
        </p:nvSpPr>
        <p:spPr>
          <a:xfrm>
            <a:off x="827584" y="2276872"/>
            <a:ext cx="7704667" cy="3600400"/>
          </a:xfrm>
        </p:spPr>
        <p:txBody>
          <a:bodyPr>
            <a:normAutofit fontScale="85000" lnSpcReduction="20000"/>
          </a:bodyPr>
          <a:lstStyle/>
          <a:p>
            <a:pPr algn="l" rtl="0">
              <a:buNone/>
            </a:pPr>
            <a:r>
              <a:rPr lang="en-US" b="1" dirty="0"/>
              <a:t>IL COMPORTAMENTO</a:t>
            </a:r>
            <a:endParaRPr lang="el-GR" b="1" dirty="0"/>
          </a:p>
          <a:p>
            <a:pPr algn="l" rtl="0"/>
            <a:r>
              <a:rPr lang="en-US" dirty="0"/>
              <a:t>rilassamento</a:t>
            </a:r>
            <a:endParaRPr lang="el-GR" dirty="0"/>
          </a:p>
          <a:p>
            <a:pPr algn="l" rtl="0"/>
            <a:r>
              <a:rPr lang="el-GR" dirty="0"/>
              <a:t> </a:t>
            </a:r>
            <a:r>
              <a:rPr lang="en-US" dirty="0"/>
              <a:t>esercizio</a:t>
            </a:r>
            <a:endParaRPr lang="el-GR" dirty="0"/>
          </a:p>
          <a:p>
            <a:pPr algn="l" rtl="0"/>
            <a:r>
              <a:rPr lang="el-GR" dirty="0"/>
              <a:t> </a:t>
            </a:r>
            <a:r>
              <a:rPr lang="en-US" dirty="0"/>
              <a:t>nutrizione</a:t>
            </a:r>
            <a:endParaRPr lang="el-GR" dirty="0"/>
          </a:p>
          <a:p>
            <a:pPr algn="l" rtl="0"/>
            <a:r>
              <a:rPr lang="en-US" dirty="0"/>
              <a:t>gestione del tempo</a:t>
            </a:r>
            <a:endParaRPr lang="el-GR" dirty="0"/>
          </a:p>
          <a:p>
            <a:pPr algn="l" rtl="0"/>
            <a:r>
              <a:rPr lang="el-GR" dirty="0"/>
              <a:t> </a:t>
            </a:r>
            <a:r>
              <a:rPr lang="en-US" dirty="0"/>
              <a:t>dormire</a:t>
            </a:r>
            <a:endParaRPr lang="el-GR" dirty="0"/>
          </a:p>
          <a:p>
            <a:pPr algn="l" rtl="0"/>
            <a:r>
              <a:rPr lang="en-US" dirty="0"/>
              <a:t>Attività piacevoli</a:t>
            </a:r>
            <a:endParaRPr lang="el-GR" dirty="0"/>
          </a:p>
          <a:p>
            <a:pPr algn="l" rtl="0"/>
            <a:r>
              <a:rPr lang="en-US" dirty="0"/>
              <a:t>relazioni</a:t>
            </a:r>
            <a:endParaRPr lang="el-GR" dirty="0"/>
          </a:p>
          <a:p>
            <a:pPr algn="l" rtl="0"/>
            <a:r>
              <a:rPr lang="en-US" dirty="0"/>
              <a:t>Diario del pensiero quotidiano</a:t>
            </a:r>
            <a:endParaRPr lang="el-GR" dirty="0"/>
          </a:p>
          <a:p>
            <a:pPr algn="l" rtl="0"/>
            <a:r>
              <a:rPr lang="en-US" dirty="0"/>
              <a:t>lettura</a:t>
            </a:r>
            <a:endParaRPr lang="el-GR" dirty="0"/>
          </a:p>
          <a:p>
            <a:pPr lvl="1" algn="l" rtl="0">
              <a:buNone/>
            </a:pPr>
            <a:r>
              <a:rPr lang="en-US" b="1" dirty="0"/>
              <a:t>LA PIANIFICAZIONE È IMPORTANTE!</a:t>
            </a:r>
            <a:endParaRPr lang="el-GR" b="1" dirty="0"/>
          </a:p>
        </p:txBody>
      </p:sp>
      <p:pic>
        <p:nvPicPr>
          <p:cNvPr id="4" name="Picture 1"/>
          <p:cNvPicPr>
            <a:picLocks noChangeAspect="1" noChangeArrowheads="1"/>
          </p:cNvPicPr>
          <p:nvPr/>
        </p:nvPicPr>
        <p:blipFill>
          <a:blip r:embed="rId3" cstate="print"/>
          <a:srcRect/>
          <a:stretch>
            <a:fillRect/>
          </a:stretch>
        </p:blipFill>
        <p:spPr bwMode="auto">
          <a:xfrm>
            <a:off x="611560" y="587727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5868144" y="587727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563888" y="5877272"/>
            <a:ext cx="1584176" cy="792088"/>
          </a:xfrm>
          <a:prstGeom prst="rect">
            <a:avLst/>
          </a:prstGeom>
        </p:spPr>
      </p:pic>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692696"/>
            <a:ext cx="8229600" cy="648072"/>
          </a:xfrm>
        </p:spPr>
        <p:txBody>
          <a:bodyPr>
            <a:normAutofit fontScale="90000"/>
          </a:bodyPr>
          <a:lstStyle/>
          <a:p>
            <a:pPr algn="l" rtl="0"/>
            <a:r>
              <a:rPr lang="en-US" sz="2400" b="1" dirty="0"/>
              <a:t>COME DIMINUIRE L'UMORE NEGATIVO CON ATTIVITÀ PIACEVOLI</a:t>
            </a:r>
            <a:endParaRPr lang="el-GR" sz="2400" dirty="0"/>
          </a:p>
        </p:txBody>
      </p:sp>
      <p:sp>
        <p:nvSpPr>
          <p:cNvPr id="3" name="2 - Θέση περιεχομένου"/>
          <p:cNvSpPr>
            <a:spLocks noGrp="1"/>
          </p:cNvSpPr>
          <p:nvPr>
            <p:ph idx="1"/>
          </p:nvPr>
        </p:nvSpPr>
        <p:spPr>
          <a:xfrm>
            <a:off x="457200" y="2780928"/>
            <a:ext cx="8229600" cy="4077072"/>
          </a:xfrm>
        </p:spPr>
        <p:txBody>
          <a:bodyPr>
            <a:normAutofit/>
          </a:bodyPr>
          <a:lstStyle/>
          <a:p>
            <a:pPr lvl="0" algn="l" rtl="0"/>
            <a:r>
              <a:rPr lang="en-US" dirty="0"/>
              <a:t>Fai un elenco di attività piacevoli. Includi in particolare le attività che hai svolto in passato (e che ti sono piaciute) che non fai più.</a:t>
            </a:r>
          </a:p>
          <a:p>
            <a:pPr lvl="0" algn="l" rtl="0"/>
            <a:r>
              <a:rPr lang="en-US" dirty="0"/>
              <a:t>Includi solo le attività che puoi svolgere. Ad esempio, puoi includere "giardinaggio" ma è possibile che "andare a Londra" non sia possibile</a:t>
            </a:r>
          </a:p>
          <a:p>
            <a:pPr lvl="0" algn="l" rtl="0"/>
            <a:r>
              <a:rPr lang="en-US" dirty="0"/>
              <a:t>Includi attività che non hai mai fatto, ma che desiderifare</a:t>
            </a:r>
            <a:endParaRPr lang="el-GR" dirty="0"/>
          </a:p>
          <a:p>
            <a:pPr marL="0" indent="0" algn="l" rtl="0">
              <a:buNone/>
            </a:pP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589240"/>
            <a:ext cx="1584176" cy="792088"/>
          </a:xfrm>
          <a:prstGeom prst="rect">
            <a:avLst/>
          </a:prstGeom>
        </p:spPr>
      </p:pic>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rtl="0"/>
            <a:r>
              <a:rPr lang="en-US" b="1" dirty="0"/>
              <a:t>Idee per attività piacevoli</a:t>
            </a:r>
            <a:br>
              <a:rPr lang="el-GR" sz="3200" dirty="0"/>
            </a:br>
            <a:endParaRPr lang="el-GR" sz="3200" dirty="0"/>
          </a:p>
        </p:txBody>
      </p:sp>
      <p:sp>
        <p:nvSpPr>
          <p:cNvPr id="3" name="2 - Θέση περιεχομένου"/>
          <p:cNvSpPr>
            <a:spLocks noGrp="1"/>
          </p:cNvSpPr>
          <p:nvPr>
            <p:ph idx="1"/>
          </p:nvPr>
        </p:nvSpPr>
        <p:spPr>
          <a:xfrm>
            <a:off x="467544" y="2276872"/>
            <a:ext cx="8229600" cy="4221088"/>
          </a:xfrm>
        </p:spPr>
        <p:txBody>
          <a:bodyPr>
            <a:normAutofit/>
          </a:bodyPr>
          <a:lstStyle/>
          <a:p>
            <a:pPr algn="l" rtl="0"/>
            <a:r>
              <a:rPr lang="en-US" dirty="0"/>
              <a:t>Ascoltare musica dal vivo - fare esercizio - andare in spiaggia - fare arte - suonare uno strumento musicale - guardare un evento sportivo - fare il giardinaggio - lavorare alla macchina - visitare gli amici - scrivere un'e-mail a un amico - chiamare un amico - leggere un buon libro - pulire la casa - riuscire in un obiettivo - andare in un ristorante - fare aquiloni - fare escursioni - fare una passeggiata - tenere un diario - andare in un luogo di culto - partecipare a un gruppo teatrale - fare shopping - sedersi il sole - andare a un evento di quartiere - andare a un museo - andare in libreria - fare foto - meditare - fare esercizi di rilassamento - cucinare - passare del tempo con i membri della mia famiglia - giocare a carte - fare esercizio</a:t>
            </a:r>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661248"/>
            <a:ext cx="1584176" cy="792088"/>
          </a:xfrm>
          <a:prstGeom prst="rect">
            <a:avLst/>
          </a:prstGeom>
        </p:spPr>
      </p:pic>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rtl="0"/>
            <a:r>
              <a:rPr lang="en-US" sz="2400" b="1" dirty="0"/>
              <a:t>COME DIMINUIRE L'UMORE NEGATIVO CON ATTIVITÀ PIACEVOLI</a:t>
            </a:r>
            <a:endParaRPr lang="el-GR" sz="2400" dirty="0"/>
          </a:p>
        </p:txBody>
      </p:sp>
      <p:sp>
        <p:nvSpPr>
          <p:cNvPr id="3" name="2 - Θέση περιεχομένου"/>
          <p:cNvSpPr>
            <a:spLocks noGrp="1"/>
          </p:cNvSpPr>
          <p:nvPr>
            <p:ph idx="1"/>
          </p:nvPr>
        </p:nvSpPr>
        <p:spPr>
          <a:xfrm>
            <a:off x="827584" y="2060848"/>
            <a:ext cx="6345260" cy="3530600"/>
          </a:xfrm>
        </p:spPr>
        <p:txBody>
          <a:bodyPr>
            <a:normAutofit/>
          </a:bodyPr>
          <a:lstStyle/>
          <a:p>
            <a:pPr lvl="0" algn="l" rtl="0"/>
            <a:endParaRPr lang="en-US" dirty="0"/>
          </a:p>
          <a:p>
            <a:pPr lvl="0" algn="l" rtl="0"/>
            <a:r>
              <a:rPr lang="en-US" dirty="0"/>
              <a:t>Crea un programma in cui scegli almeno quattro di queste attività, in modo da poterle svolgere ogni settimana. Annota esattamente quando li farai.</a:t>
            </a:r>
          </a:p>
          <a:p>
            <a:pPr lvl="0" algn="l" rtl="0"/>
            <a:r>
              <a:rPr lang="en-US" dirty="0"/>
              <a:t>Nota le barriere che potrebbero sorgere mentre svolgi queste attività e scrivi i modi in cui le supererai</a:t>
            </a:r>
            <a:endParaRPr lang="el-GR" dirty="0"/>
          </a:p>
          <a:p>
            <a:pPr lvl="0" algn="l" rtl="0"/>
            <a:r>
              <a:rPr lang="en-US" dirty="0"/>
              <a:t>Dopo aver svolto le attività, nota se ti senti meglio, subito dopo l'attività e dopo un'intera settimana di attività piacevoli</a:t>
            </a:r>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1043608" y="836712"/>
            <a:ext cx="6343672" cy="709865"/>
          </a:xfrm>
        </p:spPr>
        <p:txBody>
          <a:bodyPr>
            <a:normAutofit/>
          </a:bodyPr>
          <a:lstStyle/>
          <a:p>
            <a:pPr algn="l" rtl="0"/>
            <a:r>
              <a:rPr lang="en-US" dirty="0"/>
              <a:t>ESSERE BUONO CON IL TUO CORPO</a:t>
            </a:r>
            <a:endParaRPr lang="el-GR" dirty="0"/>
          </a:p>
        </p:txBody>
      </p:sp>
      <p:sp>
        <p:nvSpPr>
          <p:cNvPr id="3" name="2 - Θέση περιεχομένου"/>
          <p:cNvSpPr>
            <a:spLocks noGrp="1"/>
          </p:cNvSpPr>
          <p:nvPr>
            <p:ph idx="1"/>
          </p:nvPr>
        </p:nvSpPr>
        <p:spPr>
          <a:xfrm>
            <a:off x="827584" y="2060849"/>
            <a:ext cx="7560651" cy="4176464"/>
          </a:xfrm>
        </p:spPr>
        <p:txBody>
          <a:bodyPr>
            <a:normAutofit fontScale="92500" lnSpcReduction="20000"/>
          </a:bodyPr>
          <a:lstStyle/>
          <a:p>
            <a:pPr algn="l" rtl="0">
              <a:buNone/>
            </a:pPr>
            <a:r>
              <a:rPr lang="en-US" b="1" dirty="0"/>
              <a:t>Respirazione profonda</a:t>
            </a:r>
            <a:endParaRPr lang="en-GB" b="1" dirty="0"/>
          </a:p>
          <a:p>
            <a:pPr algn="l" rtl="0">
              <a:buNone/>
            </a:pPr>
            <a:r>
              <a:rPr lang="en-US" dirty="0">
                <a:hlinkClick r:id="rId3"/>
              </a:rPr>
              <a:t>https://www.youtube.com/watch?v=Wemm-i6XHr8</a:t>
            </a:r>
            <a:endParaRPr lang="el-GR" dirty="0"/>
          </a:p>
          <a:p>
            <a:pPr lvl="0" algn="l" rtl="0"/>
            <a:r>
              <a:rPr lang="en-US" dirty="0"/>
              <a:t>Fai respiri lenti e profondi</a:t>
            </a:r>
          </a:p>
          <a:p>
            <a:pPr lvl="0" algn="l" rtl="0"/>
            <a:r>
              <a:rPr lang="en-US" dirty="0"/>
              <a:t>Respiro dal tuo diaframma</a:t>
            </a:r>
            <a:endParaRPr lang="el-GR" dirty="0"/>
          </a:p>
          <a:p>
            <a:pPr lvl="0" algn="l" rtl="0"/>
            <a:r>
              <a:rPr lang="en-US" dirty="0"/>
              <a:t>Nota la contrazione dello stomaco e cerca di mantenere il petto</a:t>
            </a:r>
            <a:r>
              <a:rPr lang="en-GB" dirty="0"/>
              <a:t>costante</a:t>
            </a:r>
            <a:endParaRPr lang="el-GR" dirty="0"/>
          </a:p>
          <a:p>
            <a:pPr lvl="0" algn="l" rtl="0"/>
            <a:r>
              <a:rPr lang="en-GB" dirty="0"/>
              <a:t>Nota la distensione dello stomaco e cerca di mantenere il petto fermo mentre espiri</a:t>
            </a:r>
            <a:endParaRPr lang="el-GR" dirty="0"/>
          </a:p>
          <a:p>
            <a:pPr lvl="0" algn="l" rtl="0"/>
            <a:r>
              <a:rPr lang="en-GB" dirty="0"/>
              <a:t>Se lo desideri, conta 4 secondi durante l'inspirazione, tieni premuto per 4 secondi, conta 6 secondi durante l'espirazione e 2 secondi prima di ricominciare</a:t>
            </a:r>
            <a:endParaRPr lang="el-GR" dirty="0"/>
          </a:p>
          <a:p>
            <a:pPr lvl="0" algn="l" rtl="0"/>
            <a:r>
              <a:rPr lang="en-GB" dirty="0"/>
              <a:t>Ripeti la parola "rilassati" o "pace" mentre espiri</a:t>
            </a:r>
            <a:endParaRPr lang="el-GR" dirty="0"/>
          </a:p>
          <a:p>
            <a:pPr lvl="0" algn="l" rtl="0"/>
            <a:r>
              <a:rPr lang="en-GB" dirty="0"/>
              <a:t>Ripetere per 5-10 secondi</a:t>
            </a:r>
            <a:endParaRPr lang="el-GR" dirty="0"/>
          </a:p>
          <a:p>
            <a:pPr lvl="0" algn="l" rtl="0"/>
            <a:r>
              <a:rPr lang="en-GB" dirty="0"/>
              <a:t>Più ti eserciti, più facile sarà rilassarsi</a:t>
            </a:r>
            <a:endParaRPr lang="el-GR" dirty="0"/>
          </a:p>
        </p:txBody>
      </p:sp>
      <p:pic>
        <p:nvPicPr>
          <p:cNvPr id="4" name="Picture 1"/>
          <p:cNvPicPr>
            <a:picLocks noChangeAspect="1" noChangeArrowheads="1"/>
          </p:cNvPicPr>
          <p:nvPr/>
        </p:nvPicPr>
        <p:blipFill>
          <a:blip r:embed="rId4" cstate="print"/>
          <a:srcRect/>
          <a:stretch>
            <a:fillRect/>
          </a:stretch>
        </p:blipFill>
        <p:spPr bwMode="auto">
          <a:xfrm>
            <a:off x="755576" y="6237312"/>
            <a:ext cx="2232248" cy="619518"/>
          </a:xfrm>
          <a:prstGeom prst="rect">
            <a:avLst/>
          </a:prstGeom>
          <a:noFill/>
        </p:spPr>
      </p:pic>
      <p:pic>
        <p:nvPicPr>
          <p:cNvPr id="5" name="Picture 15"/>
          <p:cNvPicPr/>
          <p:nvPr/>
        </p:nvPicPr>
        <p:blipFill>
          <a:blip r:embed="rId5" cstate="print">
            <a:extLst>
              <a:ext uri="{28A0092B-C50C-407E-A947-70E740481C1C}">
                <a14:useLocalDpi xmlns:a14="http://schemas.microsoft.com/office/drawing/2010/main" val="0"/>
              </a:ext>
            </a:extLst>
          </a:blip>
          <a:stretch>
            <a:fillRect/>
          </a:stretch>
        </p:blipFill>
        <p:spPr>
          <a:xfrm>
            <a:off x="6012160" y="6237566"/>
            <a:ext cx="1115616" cy="620434"/>
          </a:xfrm>
          <a:prstGeom prst="rect">
            <a:avLst/>
          </a:prstGeom>
        </p:spPr>
      </p:pic>
      <p:pic>
        <p:nvPicPr>
          <p:cNvPr id="6" name="5 - Εικόνα" descr="include logo.jpg"/>
          <p:cNvPicPr>
            <a:picLocks noChangeAspect="1"/>
          </p:cNvPicPr>
          <p:nvPr/>
        </p:nvPicPr>
        <p:blipFill>
          <a:blip r:embed="rId6" cstate="print"/>
          <a:stretch>
            <a:fillRect/>
          </a:stretch>
        </p:blipFill>
        <p:spPr>
          <a:xfrm>
            <a:off x="3707904" y="6237566"/>
            <a:ext cx="1584176" cy="620434"/>
          </a:xfrm>
          <a:prstGeom prst="rect">
            <a:avLst/>
          </a:prstGeom>
        </p:spPr>
      </p:pic>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rtl="0"/>
            <a:r>
              <a:rPr lang="en-GB" b="1" dirty="0"/>
              <a:t>ESSERE BUONO CON IL TUO CORPO</a:t>
            </a:r>
            <a:endParaRPr lang="el-GR" b="1" dirty="0"/>
          </a:p>
        </p:txBody>
      </p:sp>
      <p:sp>
        <p:nvSpPr>
          <p:cNvPr id="3" name="2 - Θέση περιεχομένου"/>
          <p:cNvSpPr>
            <a:spLocks noGrp="1"/>
          </p:cNvSpPr>
          <p:nvPr>
            <p:ph idx="1"/>
          </p:nvPr>
        </p:nvSpPr>
        <p:spPr>
          <a:xfrm>
            <a:off x="755576" y="2132856"/>
            <a:ext cx="6345260" cy="3530600"/>
          </a:xfrm>
        </p:spPr>
        <p:txBody>
          <a:bodyPr>
            <a:normAutofit fontScale="92500" lnSpcReduction="10000"/>
          </a:bodyPr>
          <a:lstStyle/>
          <a:p>
            <a:pPr algn="l" rtl="0">
              <a:buNone/>
            </a:pPr>
            <a:r>
              <a:rPr lang="en-GB" b="1" dirty="0"/>
              <a:t>Esercizio ideale</a:t>
            </a:r>
            <a:endParaRPr lang="en-US" b="1" dirty="0"/>
          </a:p>
          <a:p>
            <a:pPr lvl="0" algn="l" rtl="0"/>
            <a:r>
              <a:rPr lang="en-GB" dirty="0"/>
              <a:t>aerobico</a:t>
            </a:r>
            <a:r>
              <a:rPr lang="el-GR" dirty="0"/>
              <a:t> </a:t>
            </a:r>
          </a:p>
          <a:p>
            <a:pPr lvl="0" algn="l" rtl="0"/>
            <a:r>
              <a:rPr lang="en-GB" dirty="0"/>
              <a:t>4-5 volte a settimana</a:t>
            </a:r>
            <a:endParaRPr lang="el-GR" dirty="0"/>
          </a:p>
          <a:p>
            <a:pPr lvl="0" algn="l" rtl="0"/>
            <a:r>
              <a:rPr lang="en-GB" dirty="0"/>
              <a:t>20-30 minuti alla volta</a:t>
            </a:r>
            <a:endParaRPr lang="en-US" dirty="0"/>
          </a:p>
          <a:p>
            <a:pPr algn="l" rtl="0">
              <a:buNone/>
            </a:pPr>
            <a:r>
              <a:rPr lang="en-GB" b="1" dirty="0"/>
              <a:t>Scuse comuni</a:t>
            </a:r>
            <a:endParaRPr lang="el-GR" dirty="0"/>
          </a:p>
          <a:p>
            <a:pPr lvl="0" algn="l" rtl="0"/>
            <a:r>
              <a:rPr lang="en-GB" dirty="0"/>
              <a:t>Non ho abbastanza tempo (o non voglio trovare tempo)</a:t>
            </a:r>
          </a:p>
          <a:p>
            <a:pPr lvl="0" algn="l" rtl="0"/>
            <a:r>
              <a:rPr lang="en-GB" dirty="0"/>
              <a:t>Mi sento molto stanco (iniziare prima la giornata per evitare la fatica)</a:t>
            </a:r>
            <a:endParaRPr lang="el-GR" dirty="0"/>
          </a:p>
          <a:p>
            <a:pPr lvl="0" algn="l" rtl="0"/>
            <a:r>
              <a:rPr lang="en-GB" dirty="0"/>
              <a:t>Non mi piace (prova qualcosa di diverso)</a:t>
            </a:r>
            <a:endParaRPr lang="el-GR" dirty="0"/>
          </a:p>
          <a:p>
            <a:pPr lvl="0" algn="l" rtl="0"/>
            <a:r>
              <a:rPr lang="en-GB" dirty="0"/>
              <a:t>Non è conveniente (prova qualcosa di diverso)</a:t>
            </a:r>
            <a:endParaRPr lang="el-GR" dirty="0"/>
          </a:p>
          <a:p>
            <a:pPr lvl="0" algn="l" rtl="0"/>
            <a:endParaRPr lang="el-GR" dirty="0"/>
          </a:p>
          <a:p>
            <a:pPr algn="l" rtl="0">
              <a:buNone/>
            </a:pPr>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1156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805264"/>
            <a:ext cx="1584176" cy="792088"/>
          </a:xfrm>
          <a:prstGeom prst="rect">
            <a:avLst/>
          </a:prstGeom>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ctrTitle"/>
          </p:nvPr>
        </p:nvSpPr>
        <p:spPr>
          <a:xfrm>
            <a:off x="1115616" y="1124744"/>
            <a:ext cx="6912768" cy="2550877"/>
          </a:xfrm>
        </p:spPr>
        <p:txBody>
          <a:bodyPr>
            <a:normAutofit fontScale="90000"/>
          </a:bodyPr>
          <a:lstStyle/>
          <a:p>
            <a:pPr algn="l" rtl="0">
              <a:lnSpc>
                <a:spcPct val="150000"/>
              </a:lnSpc>
              <a:spcAft>
                <a:spcPts val="800"/>
              </a:spcAft>
            </a:pPr>
            <a:r>
              <a:rPr lang="en-US" sz="31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Unità di apprendimento 2</a:t>
            </a:r>
            <a:br>
              <a:rPr lang="en-US" sz="36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br>
            <a:r>
              <a:rPr lang="en-US" sz="4900" b="1" dirty="0">
                <a:solidFill>
                  <a:schemeClr val="tx2">
                    <a:lumMod val="40000"/>
                    <a:lumOff val="60000"/>
                  </a:schemeClr>
                </a:solidFill>
                <a:latin typeface="Calibri Light" panose="020F0302020204030204" pitchFamily="34" charset="0"/>
                <a:ea typeface="Times New Roman" panose="02020603050405020304" pitchFamily="18" charset="0"/>
                <a:cs typeface="Times New Roman" panose="02020603050405020304" pitchFamily="18" charset="0"/>
              </a:rPr>
              <a:t>Cura di sée strategie familiari</a:t>
            </a:r>
            <a:br>
              <a:rPr lang="el-GR" sz="3600" dirty="0">
                <a:solidFill>
                  <a:schemeClr val="tx2">
                    <a:lumMod val="40000"/>
                    <a:lumOff val="60000"/>
                  </a:schemeClr>
                </a:solidFill>
                <a:latin typeface="Calibri" panose="020F0502020204030204" pitchFamily="34" charset="0"/>
                <a:ea typeface="Calibri" panose="020F0502020204030204" pitchFamily="34" charset="0"/>
                <a:cs typeface="Times New Roman" panose="02020603050405020304" pitchFamily="18" charset="0"/>
              </a:rPr>
            </a:br>
            <a:endParaRPr lang="el-GR" sz="3600" dirty="0">
              <a:solidFill>
                <a:schemeClr val="tx2">
                  <a:lumMod val="40000"/>
                  <a:lumOff val="60000"/>
                </a:schemeClr>
              </a:solidFill>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3" name="2 - Υπότιτλος"/>
          <p:cNvSpPr>
            <a:spLocks noGrp="1"/>
          </p:cNvSpPr>
          <p:nvPr>
            <p:ph type="subTitle" idx="1"/>
          </p:nvPr>
        </p:nvSpPr>
        <p:spPr>
          <a:xfrm>
            <a:off x="1187624" y="3140968"/>
            <a:ext cx="8062912" cy="2376264"/>
          </a:xfrm>
        </p:spPr>
        <p:txBody>
          <a:bodyPr>
            <a:noAutofit/>
          </a:bodyPr>
          <a:lstStyle/>
          <a:p>
            <a:pPr algn="l" rtl="0"/>
            <a:r>
              <a:rPr lang="en-US" sz="2000" b="1" dirty="0"/>
              <a:t>ALTAPANERA, PSICOLOGO -PSICOTERAPEUTA</a:t>
            </a:r>
          </a:p>
          <a:p>
            <a:pPr algn="l" rtl="0"/>
            <a:r>
              <a:rPr lang="en-US" sz="2000" b="1" cap="none" dirty="0"/>
              <a:t>EliSe</a:t>
            </a:r>
            <a:r>
              <a:rPr lang="en-US" sz="2000" b="1" dirty="0"/>
              <a:t>Erasmo+ Membro di Team Science</a:t>
            </a:r>
          </a:p>
          <a:p>
            <a:pPr algn="l" rtl="0"/>
            <a:r>
              <a:rPr lang="en-US" sz="2000" b="1" dirty="0"/>
              <a:t>Includere</a:t>
            </a:r>
          </a:p>
          <a:p>
            <a:pPr algn="l" rtl="0"/>
            <a:r>
              <a:rPr lang="en-US" sz="2000" b="1" dirty="0"/>
              <a:t>Salonicco Grecia </a:t>
            </a:r>
            <a:endParaRPr lang="el-GR" sz="2000" b="1" dirty="0"/>
          </a:p>
          <a:p>
            <a:pPr algn="ctr" rtl="0"/>
            <a:endParaRPr lang="el-GR" sz="2000" dirty="0"/>
          </a:p>
          <a:p>
            <a:pPr algn="l" rtl="0"/>
            <a:endParaRPr lang="el-GR" sz="2000" dirty="0"/>
          </a:p>
        </p:txBody>
      </p:sp>
      <p:pic>
        <p:nvPicPr>
          <p:cNvPr id="7" name="Picture 1"/>
          <p:cNvPicPr>
            <a:picLocks noChangeAspect="1" noChangeArrowheads="1"/>
          </p:cNvPicPr>
          <p:nvPr/>
        </p:nvPicPr>
        <p:blipFill>
          <a:blip r:embed="rId3" cstate="print"/>
          <a:srcRect/>
          <a:stretch>
            <a:fillRect/>
          </a:stretch>
        </p:blipFill>
        <p:spPr bwMode="auto">
          <a:xfrm>
            <a:off x="1187624" y="5301208"/>
            <a:ext cx="2232248" cy="950994"/>
          </a:xfrm>
          <a:prstGeom prst="rect">
            <a:avLst/>
          </a:prstGeom>
          <a:noFill/>
        </p:spPr>
      </p:pic>
      <p:pic>
        <p:nvPicPr>
          <p:cNvPr id="8" name="Picture 15"/>
          <p:cNvPicPr/>
          <p:nvPr/>
        </p:nvPicPr>
        <p:blipFill>
          <a:blip r:embed="rId4" cstate="print">
            <a:extLst>
              <a:ext uri="{28A0092B-C50C-407E-A947-70E740481C1C}">
                <a14:useLocalDpi xmlns:a14="http://schemas.microsoft.com/office/drawing/2010/main" val="0"/>
              </a:ext>
            </a:extLst>
          </a:blip>
          <a:stretch>
            <a:fillRect/>
          </a:stretch>
        </p:blipFill>
        <p:spPr>
          <a:xfrm>
            <a:off x="6444208" y="5301208"/>
            <a:ext cx="1224136" cy="936104"/>
          </a:xfrm>
          <a:prstGeom prst="rect">
            <a:avLst/>
          </a:prstGeom>
        </p:spPr>
      </p:pic>
      <p:pic>
        <p:nvPicPr>
          <p:cNvPr id="9" name="8 - Εικόνα" descr="include logo.jpg"/>
          <p:cNvPicPr>
            <a:picLocks noChangeAspect="1"/>
          </p:cNvPicPr>
          <p:nvPr/>
        </p:nvPicPr>
        <p:blipFill>
          <a:blip r:embed="rId5" cstate="print"/>
          <a:stretch>
            <a:fillRect/>
          </a:stretch>
        </p:blipFill>
        <p:spPr>
          <a:xfrm>
            <a:off x="3923928" y="5301208"/>
            <a:ext cx="1845045" cy="936104"/>
          </a:xfrm>
          <a:prstGeom prst="rect">
            <a:avLst/>
          </a:prstGeom>
        </p:spPr>
      </p:pic>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fontScale="90000"/>
          </a:bodyPr>
          <a:lstStyle/>
          <a:p>
            <a:pPr algn="l" rtl="0"/>
            <a:r>
              <a:rPr lang="en-GB" sz="4000" dirty="0"/>
              <a:t>ESSERE BUONO CON IL TUO CORPO</a:t>
            </a:r>
            <a:endParaRPr lang="el-GR" dirty="0"/>
          </a:p>
        </p:txBody>
      </p:sp>
      <p:sp>
        <p:nvSpPr>
          <p:cNvPr id="3" name="2 - Θέση περιεχομένου"/>
          <p:cNvSpPr>
            <a:spLocks noGrp="1"/>
          </p:cNvSpPr>
          <p:nvPr>
            <p:ph idx="1"/>
          </p:nvPr>
        </p:nvSpPr>
        <p:spPr>
          <a:xfrm>
            <a:off x="827584" y="1988840"/>
            <a:ext cx="7427168" cy="4032448"/>
          </a:xfrm>
        </p:spPr>
        <p:txBody>
          <a:bodyPr>
            <a:normAutofit fontScale="47500" lnSpcReduction="20000"/>
          </a:bodyPr>
          <a:lstStyle/>
          <a:p>
            <a:pPr algn="l" rtl="0">
              <a:buNone/>
            </a:pPr>
            <a:r>
              <a:rPr lang="en-GB" sz="3200" b="1" dirty="0"/>
              <a:t>Nutrizione</a:t>
            </a:r>
            <a:endParaRPr lang="el-GR" sz="3200" dirty="0"/>
          </a:p>
          <a:p>
            <a:pPr lvl="0" algn="l" rtl="0"/>
            <a:r>
              <a:rPr lang="en-GB" sz="3200" dirty="0"/>
              <a:t>Quanto segue non è utile:</a:t>
            </a:r>
            <a:endParaRPr lang="el-GR" sz="3200" dirty="0"/>
          </a:p>
          <a:p>
            <a:pPr lvl="1" algn="l" rtl="0"/>
            <a:r>
              <a:rPr lang="en-GB" sz="2800" dirty="0"/>
              <a:t>Stimolanti: caffeina (caffè, cola, cacao - massimo 1 caffè o 2 cole al giorno), nicotina</a:t>
            </a:r>
          </a:p>
          <a:p>
            <a:pPr lvl="1" algn="l" rtl="0"/>
            <a:r>
              <a:rPr lang="en-GB" sz="2800" dirty="0"/>
              <a:t>Sale: diminuisce il potassio, aumenta la pressione sanguigna</a:t>
            </a:r>
            <a:endParaRPr lang="el-GR" sz="2800" dirty="0"/>
          </a:p>
          <a:p>
            <a:pPr lvl="1" algn="l" rtl="0"/>
            <a:r>
              <a:rPr lang="en-GB" sz="2800" dirty="0"/>
              <a:t>conservanti</a:t>
            </a:r>
            <a:endParaRPr lang="el-GR" sz="2800" dirty="0"/>
          </a:p>
          <a:p>
            <a:pPr lvl="1" algn="l" rtl="0"/>
            <a:r>
              <a:rPr lang="en-GB" sz="2800" dirty="0"/>
              <a:t>Ormoni della carne: diminuisci il consumo di carne rossa, maiale e pollame: mangia pesce e verdure</a:t>
            </a:r>
            <a:endParaRPr lang="el-GR" sz="2800" dirty="0"/>
          </a:p>
          <a:p>
            <a:pPr lvl="0" algn="l" rtl="0"/>
            <a:r>
              <a:rPr lang="en-GB" sz="3200" dirty="0"/>
              <a:t>Abitudini alimentari stressanti: mangiare troppo velocemente, porzioni abbondanti o alzarsi in piedi</a:t>
            </a:r>
          </a:p>
          <a:p>
            <a:pPr lvl="0" algn="l" rtl="0"/>
            <a:r>
              <a:rPr lang="en-GB" sz="3200" dirty="0"/>
              <a:t>Evita lo zucchero, controlla le allergie alimentari</a:t>
            </a:r>
            <a:endParaRPr lang="el-GR" sz="3200" dirty="0"/>
          </a:p>
          <a:p>
            <a:pPr lvl="0" algn="l" rtl="0"/>
            <a:r>
              <a:rPr lang="en-GB" sz="3200" dirty="0"/>
              <a:t>Bevi 6-8 bicchieri d'acqua al giorno</a:t>
            </a:r>
            <a:endParaRPr lang="el-GR" sz="3200" dirty="0"/>
          </a:p>
          <a:p>
            <a:pPr lvl="0" algn="l" rtl="0"/>
            <a:r>
              <a:rPr lang="en-GB" sz="3200" dirty="0"/>
              <a:t>Includere una verdura fresca (non in scatola o congelata) nei pasti quotidiani</a:t>
            </a:r>
          </a:p>
          <a:p>
            <a:pPr algn="l" rtl="0"/>
            <a:r>
              <a:rPr lang="en-GB" sz="3200" dirty="0"/>
              <a:t>Supplementi</a:t>
            </a:r>
            <a:r>
              <a:rPr lang="el-GR" sz="3200" dirty="0"/>
              <a:t>:</a:t>
            </a:r>
            <a:r>
              <a:rPr lang="en-GB" sz="3200" dirty="0"/>
              <a:t>Complesso di vitamina B (50-100 mg) Complesso di vitamina C (1000 mg) ai pasti</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877272"/>
            <a:ext cx="1584176" cy="792088"/>
          </a:xfrm>
          <a:prstGeom prst="rect">
            <a:avLst/>
          </a:prstGeom>
        </p:spPr>
      </p:pic>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rtl="0"/>
            <a:r>
              <a:rPr lang="en-GB" dirty="0"/>
              <a:t>B</a:t>
            </a:r>
            <a:r>
              <a:rPr lang="en-US" dirty="0"/>
              <a:t>E BUONO AL TUO CORPO</a:t>
            </a:r>
            <a:endParaRPr lang="el-GR" dirty="0"/>
          </a:p>
        </p:txBody>
      </p:sp>
      <p:sp>
        <p:nvSpPr>
          <p:cNvPr id="3" name="2 - Θέση περιεχομένου"/>
          <p:cNvSpPr>
            <a:spLocks noGrp="1"/>
          </p:cNvSpPr>
          <p:nvPr>
            <p:ph idx="1"/>
          </p:nvPr>
        </p:nvSpPr>
        <p:spPr>
          <a:xfrm>
            <a:off x="827584" y="2276872"/>
            <a:ext cx="7056784" cy="3530600"/>
          </a:xfrm>
        </p:spPr>
        <p:txBody>
          <a:bodyPr>
            <a:normAutofit/>
          </a:bodyPr>
          <a:lstStyle/>
          <a:p>
            <a:pPr algn="l" rtl="0">
              <a:buNone/>
            </a:pPr>
            <a:r>
              <a:rPr lang="en-US" b="1" dirty="0"/>
              <a:t>Meditazione quotidiana regolare</a:t>
            </a:r>
          </a:p>
          <a:p>
            <a:pPr algn="l" rtl="0">
              <a:buNone/>
            </a:pPr>
            <a:r>
              <a:rPr lang="en-US" dirty="0"/>
              <a:t>Benefici: frequenza cardiaca più bassa, pressione sanguigna più bassa, tensione più bassa, pensiero analitico più basso</a:t>
            </a:r>
            <a:endParaRPr lang="el-GR" dirty="0"/>
          </a:p>
          <a:p>
            <a:pPr lvl="0" algn="l" rtl="0"/>
            <a:r>
              <a:rPr lang="en-US" dirty="0"/>
              <a:t>Cosa fare: regolare esercizio di meditazione profonda per 20-30 minuti al giorno</a:t>
            </a:r>
          </a:p>
          <a:p>
            <a:pPr lvl="0" algn="l" rtl="0"/>
            <a:r>
              <a:rPr lang="en-US" dirty="0"/>
              <a:t>Ciò avrà un effetto sul resto della giornata e di conseguenza: diminuirà l'ansia, preverrà lo stress, aumenterà i livelli di energia, aumenterà la concentrazione e la memoria, diminuirà l'insonnia e l'affaticamento, preverrà mal di testa e dolori muscolari, aumenterà l'autostima</a:t>
            </a:r>
            <a:endParaRPr lang="el-GR" dirty="0"/>
          </a:p>
        </p:txBody>
      </p:sp>
      <p:pic>
        <p:nvPicPr>
          <p:cNvPr id="4" name="Picture 1"/>
          <p:cNvPicPr>
            <a:picLocks noChangeAspect="1" noChangeArrowheads="1"/>
          </p:cNvPicPr>
          <p:nvPr/>
        </p:nvPicPr>
        <p:blipFill>
          <a:blip r:embed="rId3" cstate="print"/>
          <a:srcRect/>
          <a:stretch>
            <a:fillRect/>
          </a:stretch>
        </p:blipFill>
        <p:spPr bwMode="auto">
          <a:xfrm>
            <a:off x="899592" y="606591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606591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6065912"/>
            <a:ext cx="1584176" cy="792088"/>
          </a:xfrm>
          <a:prstGeom prst="rect">
            <a:avLst/>
          </a:prstGeom>
        </p:spPr>
      </p:pic>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rtl="0"/>
            <a:r>
              <a:rPr lang="en-US" sz="3600" b="1" dirty="0"/>
              <a:t>ESSERE BUONO CON IL TUO CORPO</a:t>
            </a:r>
            <a:endParaRPr lang="el-GR" sz="3600" dirty="0"/>
          </a:p>
        </p:txBody>
      </p:sp>
      <p:sp>
        <p:nvSpPr>
          <p:cNvPr id="3" name="2 - Θέση περιεχομένου"/>
          <p:cNvSpPr>
            <a:spLocks noGrp="1"/>
          </p:cNvSpPr>
          <p:nvPr>
            <p:ph idx="1"/>
          </p:nvPr>
        </p:nvSpPr>
        <p:spPr>
          <a:xfrm>
            <a:off x="683568" y="2204864"/>
            <a:ext cx="7704667" cy="3786336"/>
          </a:xfrm>
        </p:spPr>
        <p:txBody>
          <a:bodyPr>
            <a:normAutofit fontScale="92500" lnSpcReduction="10000"/>
          </a:bodyPr>
          <a:lstStyle/>
          <a:p>
            <a:pPr algn="l" rtl="0">
              <a:buNone/>
            </a:pPr>
            <a:r>
              <a:rPr lang="en-US" b="1" dirty="0"/>
              <a:t>Rilassamento muscolare progressivo</a:t>
            </a:r>
            <a:endParaRPr lang="en-GB" b="1" dirty="0"/>
          </a:p>
          <a:p>
            <a:pPr algn="l" rtl="0">
              <a:buNone/>
            </a:pPr>
            <a:r>
              <a:rPr lang="en-US" dirty="0">
                <a:hlinkClick r:id="rId3"/>
              </a:rPr>
              <a:t>https://www.youtube.com/watch?v=p54jmkW0RN0</a:t>
            </a:r>
            <a:endParaRPr lang="en-US" dirty="0"/>
          </a:p>
          <a:p>
            <a:pPr algn="l" rtl="0">
              <a:buNone/>
            </a:pPr>
            <a:endParaRPr lang="el-GR" dirty="0"/>
          </a:p>
          <a:p>
            <a:pPr lvl="0" algn="l" rtl="0"/>
            <a:r>
              <a:rPr lang="en-US" dirty="0"/>
              <a:t>Contrai e rilassa ogni gruppo muscolare del tuo corpo. Per prima cosa tendere il gruppo muscolare per 5 secondi. Quindi rilassati e nota la differenza</a:t>
            </a:r>
            <a:endParaRPr lang="el-GR" dirty="0"/>
          </a:p>
          <a:p>
            <a:pPr lvl="0" algn="l" rtl="0"/>
            <a:r>
              <a:rPr lang="en-US" dirty="0"/>
              <a:t>Inizia con le dita dei piedi e muoviti verso l'alto o con la testa e scendi</a:t>
            </a:r>
            <a:endParaRPr lang="el-GR" dirty="0"/>
          </a:p>
          <a:p>
            <a:pPr lvl="0" algn="l" rtl="0"/>
            <a:r>
              <a:rPr lang="en-US" dirty="0"/>
              <a:t>I soliti gruppi muscolari coinvolgono: dita dei piedi, caviglie, polpacci, cosce, glutei, pancia, spalle, mani, dita, viso</a:t>
            </a:r>
          </a:p>
          <a:p>
            <a:pPr lvl="0" algn="l" rtl="0"/>
            <a:r>
              <a:rPr lang="en-US" dirty="0"/>
              <a:t>Quando hai finito, nota il rilassamento</a:t>
            </a:r>
          </a:p>
          <a:p>
            <a:pPr lvl="0" algn="l" rtl="0"/>
            <a:r>
              <a:rPr lang="en-US" dirty="0"/>
              <a:t>Segui il processo due volte di seguito</a:t>
            </a:r>
          </a:p>
          <a:p>
            <a:pPr lvl="0" algn="l" rtl="0"/>
            <a:r>
              <a:rPr lang="en-US" dirty="0"/>
              <a:t>Considera quali aree potresti fare senza che le persone ti notino</a:t>
            </a:r>
            <a:endParaRPr lang="el-GR" dirty="0"/>
          </a:p>
          <a:p>
            <a:pPr algn="l" rtl="0"/>
            <a:endParaRPr lang="el-GR" dirty="0"/>
          </a:p>
        </p:txBody>
      </p:sp>
      <p:pic>
        <p:nvPicPr>
          <p:cNvPr id="4" name="Picture 1"/>
          <p:cNvPicPr>
            <a:picLocks noChangeAspect="1" noChangeArrowheads="1"/>
          </p:cNvPicPr>
          <p:nvPr/>
        </p:nvPicPr>
        <p:blipFill>
          <a:blip r:embed="rId4" cstate="print"/>
          <a:srcRect/>
          <a:stretch>
            <a:fillRect/>
          </a:stretch>
        </p:blipFill>
        <p:spPr bwMode="auto">
          <a:xfrm>
            <a:off x="755576" y="6065912"/>
            <a:ext cx="2232248" cy="790918"/>
          </a:xfrm>
          <a:prstGeom prst="rect">
            <a:avLst/>
          </a:prstGeom>
          <a:noFill/>
        </p:spPr>
      </p:pic>
      <p:pic>
        <p:nvPicPr>
          <p:cNvPr id="5" name="Picture 15"/>
          <p:cNvPicPr/>
          <p:nvPr/>
        </p:nvPicPr>
        <p:blipFill>
          <a:blip r:embed="rId5" cstate="print">
            <a:extLst>
              <a:ext uri="{28A0092B-C50C-407E-A947-70E740481C1C}">
                <a14:useLocalDpi xmlns:a14="http://schemas.microsoft.com/office/drawing/2010/main" val="0"/>
              </a:ext>
            </a:extLst>
          </a:blip>
          <a:stretch>
            <a:fillRect/>
          </a:stretch>
        </p:blipFill>
        <p:spPr>
          <a:xfrm>
            <a:off x="6012160" y="6065912"/>
            <a:ext cx="1115616" cy="792088"/>
          </a:xfrm>
          <a:prstGeom prst="rect">
            <a:avLst/>
          </a:prstGeom>
        </p:spPr>
      </p:pic>
      <p:pic>
        <p:nvPicPr>
          <p:cNvPr id="6" name="5 - Εικόνα" descr="include logo.jpg"/>
          <p:cNvPicPr>
            <a:picLocks noChangeAspect="1"/>
          </p:cNvPicPr>
          <p:nvPr/>
        </p:nvPicPr>
        <p:blipFill>
          <a:blip r:embed="rId6" cstate="print"/>
          <a:stretch>
            <a:fillRect/>
          </a:stretch>
        </p:blipFill>
        <p:spPr>
          <a:xfrm>
            <a:off x="3707904" y="6065912"/>
            <a:ext cx="1584176" cy="792088"/>
          </a:xfrm>
          <a:prstGeom prst="rect">
            <a:avLst/>
          </a:prstGeom>
        </p:spPr>
      </p:pic>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normAutofit/>
          </a:bodyPr>
          <a:lstStyle/>
          <a:p>
            <a:pPr algn="l" rtl="0"/>
            <a:r>
              <a:rPr lang="en-US" dirty="0"/>
              <a:t>ESSERE BENE CON IL TUO CORPO</a:t>
            </a:r>
            <a:endParaRPr lang="el-GR" dirty="0"/>
          </a:p>
        </p:txBody>
      </p:sp>
      <p:sp>
        <p:nvSpPr>
          <p:cNvPr id="3" name="2 - Θέση περιεχομένου"/>
          <p:cNvSpPr>
            <a:spLocks noGrp="1"/>
          </p:cNvSpPr>
          <p:nvPr>
            <p:ph idx="1"/>
          </p:nvPr>
        </p:nvSpPr>
        <p:spPr>
          <a:xfrm>
            <a:off x="1115616" y="2204864"/>
            <a:ext cx="7488643" cy="3744416"/>
          </a:xfrm>
        </p:spPr>
        <p:txBody>
          <a:bodyPr>
            <a:normAutofit fontScale="70000" lnSpcReduction="20000"/>
          </a:bodyPr>
          <a:lstStyle/>
          <a:p>
            <a:pPr algn="l" rtl="0">
              <a:buNone/>
            </a:pPr>
            <a:r>
              <a:rPr lang="en-US" b="1" dirty="0"/>
              <a:t>Ostacoli comuni</a:t>
            </a:r>
            <a:endParaRPr lang="el-GR" dirty="0"/>
          </a:p>
          <a:p>
            <a:pPr lvl="0" algn="l" rtl="0"/>
            <a:r>
              <a:rPr lang="en-US" dirty="0"/>
              <a:t>Non ho tempo (quindi qual è la priorità?)</a:t>
            </a:r>
          </a:p>
          <a:p>
            <a:pPr lvl="0" algn="l" rtl="0"/>
            <a:r>
              <a:rPr lang="en-US" dirty="0"/>
              <a:t>Non ho uno spazio per rilassarmi (quindi creane uno)</a:t>
            </a:r>
          </a:p>
          <a:p>
            <a:pPr lvl="0" algn="l" rtl="0"/>
            <a:r>
              <a:rPr lang="en-US" dirty="0"/>
              <a:t>Questi esercizi sono troppo lenti (quindi stai andando troppo veloce)</a:t>
            </a:r>
          </a:p>
          <a:p>
            <a:pPr lvl="0" algn="l" rtl="0"/>
            <a:r>
              <a:rPr lang="en-US" dirty="0"/>
              <a:t>Mi sento più stressato quando mi rilasso (usa un rilassamento più breve o un rilassamento muscolare progressivo</a:t>
            </a:r>
            <a:endParaRPr lang="el-GR" dirty="0"/>
          </a:p>
          <a:p>
            <a:pPr algn="l" rtl="0">
              <a:buNone/>
            </a:pPr>
            <a:r>
              <a:rPr lang="en-US" b="1" dirty="0"/>
              <a:t>Tempo morto e gestione del tempo</a:t>
            </a:r>
          </a:p>
          <a:p>
            <a:pPr lvl="0" algn="l" rtl="0"/>
            <a:r>
              <a:rPr lang="en-US" dirty="0"/>
              <a:t>Tempo di relax o tempo libero: almeno 1 ora al giorno, 1 giorno alla settimana, 1 settimana ogni 4 mesi</a:t>
            </a:r>
            <a:endParaRPr lang="el-GR" dirty="0"/>
          </a:p>
          <a:p>
            <a:pPr lvl="0" algn="l" rtl="0"/>
            <a:r>
              <a:rPr lang="en-US" dirty="0"/>
              <a:t>Tempo di relax, tempo libero, tempo di relazione</a:t>
            </a:r>
          </a:p>
          <a:p>
            <a:pPr lvl="0" algn="l" rtl="0"/>
            <a:r>
              <a:rPr lang="en-US" dirty="0"/>
              <a:t>Dare priorità</a:t>
            </a:r>
          </a:p>
          <a:p>
            <a:pPr lvl="0" algn="l" rtl="0"/>
            <a:r>
              <a:rPr lang="en-US" dirty="0"/>
              <a:t>Delegare</a:t>
            </a:r>
          </a:p>
          <a:p>
            <a:pPr lvl="0" algn="l" rtl="0"/>
            <a:r>
              <a:rPr lang="en-US" dirty="0"/>
              <a:t>Concediti del tempo extra</a:t>
            </a:r>
          </a:p>
          <a:p>
            <a:pPr lvl="0" algn="l" rtl="0"/>
            <a:r>
              <a:rPr lang="en-US" dirty="0"/>
              <a:t>Supera la procrastinazione</a:t>
            </a:r>
            <a:endParaRPr lang="el-GR" dirty="0"/>
          </a:p>
          <a:p>
            <a:pPr lvl="0" algn="l" rtl="0"/>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1187624"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444208"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139952" y="6065912"/>
            <a:ext cx="1584176" cy="792088"/>
          </a:xfrm>
          <a:prstGeom prst="rect">
            <a:avLst/>
          </a:prstGeom>
        </p:spPr>
      </p:pic>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rtl="0"/>
            <a:r>
              <a:rPr lang="en-US" dirty="0"/>
              <a:t>Distorsioni cognitive</a:t>
            </a:r>
          </a:p>
        </p:txBody>
      </p:sp>
      <p:sp>
        <p:nvSpPr>
          <p:cNvPr id="3" name="Θέση περιεχομένου 2"/>
          <p:cNvSpPr>
            <a:spLocks noGrp="1"/>
          </p:cNvSpPr>
          <p:nvPr>
            <p:ph idx="1"/>
          </p:nvPr>
        </p:nvSpPr>
        <p:spPr/>
        <p:txBody>
          <a:bodyPr/>
          <a:lstStyle/>
          <a:p>
            <a:pPr algn="l" rtl="0"/>
            <a:r>
              <a:rPr lang="en-US" dirty="0">
                <a:hlinkClick r:id="rId2"/>
              </a:rPr>
              <a:t>https://www.youtube.com/watch?v=_XLY_XXBQWE</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59013338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4664"/>
            <a:ext cx="8229600" cy="1008112"/>
          </a:xfrm>
        </p:spPr>
        <p:txBody>
          <a:bodyPr>
            <a:normAutofit fontScale="90000"/>
          </a:bodyPr>
          <a:lstStyle/>
          <a:p>
            <a:pPr algn="l" rtl="0"/>
            <a:br>
              <a:rPr lang="en-US" sz="3100" b="1" dirty="0"/>
            </a:br>
            <a:r>
              <a:rPr lang="en-US" sz="3100" b="1" dirty="0"/>
              <a:t>RIDUCE L'ANSIA E IL MAL UMORE CAMBIANDO I TUOI PENSIERI</a:t>
            </a:r>
            <a:endParaRPr lang="el-GR" dirty="0"/>
          </a:p>
        </p:txBody>
      </p:sp>
      <p:sp>
        <p:nvSpPr>
          <p:cNvPr id="3" name="2 - Θέση περιεχομένου"/>
          <p:cNvSpPr>
            <a:spLocks noGrp="1"/>
          </p:cNvSpPr>
          <p:nvPr>
            <p:ph idx="1"/>
          </p:nvPr>
        </p:nvSpPr>
        <p:spPr>
          <a:xfrm>
            <a:off x="457200" y="2276872"/>
            <a:ext cx="8229600" cy="4177936"/>
          </a:xfrm>
        </p:spPr>
        <p:txBody>
          <a:bodyPr>
            <a:normAutofit/>
          </a:bodyPr>
          <a:lstStyle/>
          <a:p>
            <a:pPr algn="l" rtl="0">
              <a:buNone/>
            </a:pPr>
            <a:r>
              <a:rPr lang="en-US" b="1" dirty="0"/>
              <a:t>Il modello cognitivo:</a:t>
            </a:r>
            <a:endParaRPr lang="el-GR" dirty="0"/>
          </a:p>
          <a:p>
            <a:pPr algn="l" rtl="0"/>
            <a:r>
              <a:rPr lang="en-US" dirty="0"/>
              <a:t>Innanzitutto, è importante rendersi conto che il tuo umore dipende dai tuoi pensieri. Potremmo vivere lo stesso evento, ma il modo in cui ci pensiamo determinerà come ci sentiamo al riguardo.</a:t>
            </a:r>
            <a:endParaRPr lang="el-GR" dirty="0"/>
          </a:p>
          <a:p>
            <a:pPr algn="l" rtl="0"/>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589240"/>
            <a:ext cx="1584176" cy="792088"/>
          </a:xfrm>
          <a:prstGeom prst="rect">
            <a:avLst/>
          </a:prstGeom>
        </p:spPr>
      </p:pic>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67494"/>
            <a:ext cx="8229600" cy="1505322"/>
          </a:xfrm>
        </p:spPr>
        <p:txBody>
          <a:bodyPr>
            <a:normAutofit/>
          </a:bodyPr>
          <a:lstStyle/>
          <a:p>
            <a:pPr algn="l" rtl="0"/>
            <a:r>
              <a:rPr lang="en-US" sz="3100" b="1" dirty="0"/>
              <a:t>RIDUCE L'ANSIA E IL MAL UMORE CAMBIANDO I TUOI PENSIERI</a:t>
            </a:r>
            <a:endParaRPr lang="el-GR" dirty="0"/>
          </a:p>
        </p:txBody>
      </p:sp>
      <p:sp>
        <p:nvSpPr>
          <p:cNvPr id="3" name="2 - Θέση περιεχομένου"/>
          <p:cNvSpPr>
            <a:spLocks noGrp="1"/>
          </p:cNvSpPr>
          <p:nvPr>
            <p:ph idx="1"/>
          </p:nvPr>
        </p:nvSpPr>
        <p:spPr>
          <a:xfrm>
            <a:off x="457200" y="2204864"/>
            <a:ext cx="8229600" cy="4249944"/>
          </a:xfrm>
        </p:spPr>
        <p:txBody>
          <a:bodyPr/>
          <a:lstStyle/>
          <a:p>
            <a:pPr algn="l" rtl="0">
              <a:buNone/>
            </a:pPr>
            <a:r>
              <a:rPr lang="en-US" b="1" dirty="0"/>
              <a:t>La tecnica</a:t>
            </a:r>
            <a:r>
              <a:rPr lang="el-GR" b="1" dirty="0"/>
              <a:t>:</a:t>
            </a:r>
            <a:endParaRPr lang="el-GR" dirty="0"/>
          </a:p>
          <a:p>
            <a:pPr algn="l" rtl="0"/>
            <a:r>
              <a:rPr lang="en-US" dirty="0"/>
              <a:t>Ci sono tre passaggi per cambiare i tuoi pensieri.</a:t>
            </a:r>
          </a:p>
          <a:p>
            <a:pPr lvl="1" algn="l" rtl="0"/>
            <a:r>
              <a:rPr lang="en-US" dirty="0"/>
              <a:t>Identificare</a:t>
            </a:r>
          </a:p>
          <a:p>
            <a:pPr lvl="1" algn="l" rtl="0"/>
            <a:r>
              <a:rPr lang="en-US" dirty="0"/>
              <a:t>Valutare</a:t>
            </a:r>
          </a:p>
          <a:p>
            <a:pPr lvl="1" algn="l" rtl="0"/>
            <a:r>
              <a:rPr lang="en-US" dirty="0"/>
              <a:t>Rispondere</a:t>
            </a:r>
          </a:p>
          <a:p>
            <a:pPr lvl="1" algn="l" rtl="0"/>
            <a:endParaRPr lang="el-GR" dirty="0"/>
          </a:p>
          <a:p>
            <a:pPr algn="l" rtl="0"/>
            <a:endParaRPr lang="el-GR" dirty="0"/>
          </a:p>
        </p:txBody>
      </p:sp>
      <p:pic>
        <p:nvPicPr>
          <p:cNvPr id="4" name="Picture 1"/>
          <p:cNvPicPr>
            <a:picLocks noChangeAspect="1" noChangeArrowheads="1"/>
          </p:cNvPicPr>
          <p:nvPr/>
        </p:nvPicPr>
        <p:blipFill>
          <a:blip r:embed="rId3" cstate="print"/>
          <a:srcRect/>
          <a:stretch>
            <a:fillRect/>
          </a:stretch>
        </p:blipFill>
        <p:spPr bwMode="auto">
          <a:xfrm>
            <a:off x="971600" y="5661248"/>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228184" y="5661248"/>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23928" y="5661248"/>
            <a:ext cx="1584176" cy="792088"/>
          </a:xfrm>
          <a:prstGeom prst="rect">
            <a:avLst/>
          </a:prstGeom>
        </p:spPr>
      </p:pic>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l" rtl="0"/>
            <a:r>
              <a:rPr lang="en-US" dirty="0"/>
              <a:t>Identificazione</a:t>
            </a:r>
            <a:endParaRPr lang="el-GR" dirty="0"/>
          </a:p>
        </p:txBody>
      </p:sp>
      <p:sp>
        <p:nvSpPr>
          <p:cNvPr id="3" name="2 - Θέση περιεχομένου"/>
          <p:cNvSpPr>
            <a:spLocks noGrp="1"/>
          </p:cNvSpPr>
          <p:nvPr>
            <p:ph idx="1"/>
          </p:nvPr>
        </p:nvSpPr>
        <p:spPr/>
        <p:txBody>
          <a:bodyPr>
            <a:normAutofit/>
          </a:bodyPr>
          <a:lstStyle/>
          <a:p>
            <a:pPr lvl="0" algn="l" rtl="0"/>
            <a:r>
              <a:rPr lang="en-US" dirty="0"/>
              <a:t>Per prima cosa devi identificare i pensieri che attraversano la tua mente prima dei tuoi sentimenti negativi. Quindi, quando ti senti male, chiediti "cosa mi è appena passato per la mente?" Scrivi i tuoi pensieri negativi, in particolare i pensieri che hai su te stesso. Ad esempio "Sono molto stupido"</a:t>
            </a:r>
          </a:p>
          <a:p>
            <a:pPr lvl="0" algn="l" rtl="0"/>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89240"/>
            <a:ext cx="1584176" cy="792088"/>
          </a:xfrm>
          <a:prstGeom prst="rect">
            <a:avLst/>
          </a:prstGeom>
        </p:spPr>
      </p:pic>
    </p:spTree>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l" rtl="0"/>
            <a:r>
              <a:rPr lang="en-US" dirty="0"/>
              <a:t>Valutazione</a:t>
            </a:r>
            <a:endParaRPr lang="el-GR" dirty="0"/>
          </a:p>
        </p:txBody>
      </p:sp>
      <p:sp>
        <p:nvSpPr>
          <p:cNvPr id="3" name="2 - Θέση περιεχομένου"/>
          <p:cNvSpPr>
            <a:spLocks noGrp="1"/>
          </p:cNvSpPr>
          <p:nvPr>
            <p:ph idx="1"/>
          </p:nvPr>
        </p:nvSpPr>
        <p:spPr>
          <a:xfrm>
            <a:off x="899592" y="2276872"/>
            <a:ext cx="6345260" cy="3530600"/>
          </a:xfrm>
        </p:spPr>
        <p:txBody>
          <a:bodyPr>
            <a:normAutofit/>
          </a:bodyPr>
          <a:lstStyle/>
          <a:p>
            <a:pPr algn="l" rtl="0"/>
            <a:r>
              <a:rPr lang="en-US" dirty="0"/>
              <a:t>Ora vedi se il pensiero è corretto. Non siamo perfetti e spesso tendiamo a pensare in modo negativo, soprattutto quando siamo ansiosi o tristi. Valutare</a:t>
            </a:r>
            <a:r>
              <a:rPr lang="en-GB" dirty="0"/>
              <a:t>se il pensiero è corretto confrontandolo con alcune distorsioni cognitive elencate nella pagina successiva. Inoltre, chiediti "ci sono prove che questo non sia vero?" Potresti anche considerare cosa diresti a un amico come è stato avere lo stesso pensiero. In realtà, stai "attaccando" il pensiero negativo e discutendo con te stesso perché è distorto.</a:t>
            </a:r>
            <a:endParaRPr lang="en-US" dirty="0"/>
          </a:p>
        </p:txBody>
      </p:sp>
      <p:pic>
        <p:nvPicPr>
          <p:cNvPr id="4" name="Picture 1"/>
          <p:cNvPicPr>
            <a:picLocks noChangeAspect="1" noChangeArrowheads="1"/>
          </p:cNvPicPr>
          <p:nvPr/>
        </p:nvPicPr>
        <p:blipFill>
          <a:blip r:embed="rId2" cstate="print"/>
          <a:srcRect/>
          <a:stretch>
            <a:fillRect/>
          </a:stretch>
        </p:blipFill>
        <p:spPr bwMode="auto">
          <a:xfrm>
            <a:off x="611560"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868144"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563888" y="5661248"/>
            <a:ext cx="1584176" cy="792088"/>
          </a:xfrm>
          <a:prstGeom prst="rect">
            <a:avLst/>
          </a:prstGeom>
        </p:spPr>
      </p:pic>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pPr algn="l" rtl="0"/>
            <a:r>
              <a:rPr lang="en-US" dirty="0"/>
              <a:t>Risposta</a:t>
            </a:r>
            <a:endParaRPr lang="el-GR" dirty="0"/>
          </a:p>
        </p:txBody>
      </p:sp>
      <p:sp>
        <p:nvSpPr>
          <p:cNvPr id="3" name="2 - Θέση περιεχομένου"/>
          <p:cNvSpPr>
            <a:spLocks noGrp="1"/>
          </p:cNvSpPr>
          <p:nvPr>
            <p:ph idx="1"/>
          </p:nvPr>
        </p:nvSpPr>
        <p:spPr/>
        <p:txBody>
          <a:bodyPr/>
          <a:lstStyle/>
          <a:p>
            <a:pPr algn="l" rtl="0"/>
            <a:r>
              <a:rPr lang="en-US" dirty="0"/>
              <a:t>Infine, quando hai identificato come il pensiero è distorto, errato, non è supportato da fatti, o semplicemente non è utile, rispondi al pensiero con un pensiero migliore, che non è distorto, è reale, basato su prove o è più utile.</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517232"/>
            <a:ext cx="1584176" cy="792088"/>
          </a:xfrm>
          <a:prstGeom prst="rect">
            <a:avLst/>
          </a:prstGeom>
        </p:spPr>
      </p:pic>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22FDD7-0B7D-452B-B939-60AD742B0A88}"/>
              </a:ext>
            </a:extLst>
          </p:cNvPr>
          <p:cNvSpPr>
            <a:spLocks noGrp="1"/>
          </p:cNvSpPr>
          <p:nvPr>
            <p:ph type="title"/>
          </p:nvPr>
        </p:nvSpPr>
        <p:spPr/>
        <p:txBody>
          <a:bodyPr/>
          <a:lstStyle/>
          <a:p>
            <a:pPr algn="l" rtl="0"/>
            <a:r>
              <a:rPr lang="en-GB" dirty="0"/>
              <a:t>Fattori di stress </a:t>
            </a:r>
            <a:r>
              <a:rPr lang="en-GB" dirty="0" err="1"/>
              <a:t>nei</a:t>
            </a:r>
            <a:r>
              <a:rPr lang="en-GB" dirty="0"/>
              <a:t> genitori con bisogni speciali bambini</a:t>
            </a:r>
            <a:endParaRPr lang="el-GR" dirty="0"/>
          </a:p>
        </p:txBody>
      </p:sp>
      <p:sp>
        <p:nvSpPr>
          <p:cNvPr id="3" name="Θέση περιεχομένου 2">
            <a:extLst>
              <a:ext uri="{FF2B5EF4-FFF2-40B4-BE49-F238E27FC236}">
                <a16:creationId xmlns:a16="http://schemas.microsoft.com/office/drawing/2014/main" id="{58FCE0BD-30BE-4596-B920-6822EB78E5D0}"/>
              </a:ext>
            </a:extLst>
          </p:cNvPr>
          <p:cNvSpPr>
            <a:spLocks noGrp="1"/>
          </p:cNvSpPr>
          <p:nvPr>
            <p:ph idx="1"/>
          </p:nvPr>
        </p:nvSpPr>
        <p:spPr/>
        <p:txBody>
          <a:bodyPr/>
          <a:lstStyle/>
          <a:p>
            <a:pPr algn="l" rtl="0"/>
            <a:r>
              <a:rPr lang="en-GB" b="0" i="0" dirty="0">
                <a:solidFill>
                  <a:srgbClr val="333333"/>
                </a:solidFill>
                <a:effectLst/>
                <a:latin typeface="Chronicle SSm A"/>
              </a:rPr>
              <a:t>Secondo una nuova ricerca, le madri di adolescenti e adulti con autismo sperimentano uno stress cronico paragonabile a quello dei soldati da combattimento e lottano con frequenti stanchezze e interruzioni del lavoro. Queste mamme trascorrono anche molto più tempo nell'assistenza rispetto alle mamme di persone senza disabilità.</a:t>
            </a:r>
          </a:p>
          <a:p>
            <a:pPr algn="l" rtl="0"/>
            <a:r>
              <a:rPr lang="en-GB" b="0" i="0" dirty="0">
                <a:solidFill>
                  <a:srgbClr val="555555"/>
                </a:solidFill>
                <a:effectLst/>
                <a:latin typeface="Capita"/>
              </a:rPr>
              <a:t>Le finanze sono spesso una fonte di stress. Spesso un genitore, solitamente la madre, sacrifica la propria carriera per provvedere ai bisogni del figlio con conseguente perdita di reddito per la famiglia.</a:t>
            </a:r>
          </a:p>
        </p:txBody>
      </p:sp>
      <p:pic>
        <p:nvPicPr>
          <p:cNvPr id="4" name="Picture 1"/>
          <p:cNvPicPr>
            <a:picLocks noChangeAspect="1" noChangeArrowheads="1"/>
          </p:cNvPicPr>
          <p:nvPr/>
        </p:nvPicPr>
        <p:blipFill>
          <a:blip r:embed="rId2" cstate="print"/>
          <a:srcRect/>
          <a:stretch>
            <a:fillRect/>
          </a:stretch>
        </p:blipFill>
        <p:spPr bwMode="auto">
          <a:xfrm>
            <a:off x="1115616"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372200"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4067944" y="5733256"/>
            <a:ext cx="1584176" cy="792088"/>
          </a:xfrm>
          <a:prstGeom prst="rect">
            <a:avLst/>
          </a:prstGeom>
        </p:spPr>
      </p:pic>
    </p:spTree>
    <p:extLst>
      <p:ext uri="{BB962C8B-B14F-4D97-AF65-F5344CB8AC3E}">
        <p14:creationId xmlns:p14="http://schemas.microsoft.com/office/powerpoint/2010/main" val="198926954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403192"/>
            <a:ext cx="8229600" cy="1225608"/>
          </a:xfrm>
        </p:spPr>
        <p:txBody>
          <a:bodyPr>
            <a:normAutofit/>
          </a:bodyPr>
          <a:lstStyle/>
          <a:p>
            <a:pPr algn="l" rtl="0"/>
            <a:r>
              <a:rPr lang="en-US" b="1" dirty="0"/>
              <a:t>QUANDO E COME</a:t>
            </a:r>
            <a:endParaRPr lang="el-GR" dirty="0"/>
          </a:p>
        </p:txBody>
      </p:sp>
      <p:sp>
        <p:nvSpPr>
          <p:cNvPr id="3" name="2 - Θέση περιεχομένου"/>
          <p:cNvSpPr>
            <a:spLocks noGrp="1"/>
          </p:cNvSpPr>
          <p:nvPr>
            <p:ph idx="1"/>
          </p:nvPr>
        </p:nvSpPr>
        <p:spPr>
          <a:xfrm>
            <a:off x="539552" y="2492896"/>
            <a:ext cx="8229600" cy="3745888"/>
          </a:xfrm>
        </p:spPr>
        <p:txBody>
          <a:bodyPr>
            <a:normAutofit/>
          </a:bodyPr>
          <a:lstStyle/>
          <a:p>
            <a:pPr algn="l" rtl="0"/>
            <a:r>
              <a:rPr lang="en-US" dirty="0"/>
              <a:t>Questa tecnica si impara meglio se inizialmente scrivi tutto: i tuoi pensieri inutili, la tua valutazione (comprese le distorsioni) e le risposte. La scrittura può essere eseguita sul posto, se possibile, o più tardi durante il giorno o la settimana. Prima lo scrivi, più chiaramente ricorderai i tuoi pensieri e prima ti sentirai meglio. Dopo averlo fatto abbastanza volte per iscritto, inizierai a farlo nella tua mente. Col tempo diventerà un processo automatico e i tuoi pensieri non ti porteranno più alla tristezza o all'ansia.</a:t>
            </a:r>
            <a:endParaRPr lang="el-GR" dirty="0"/>
          </a:p>
          <a:p>
            <a:pPr algn="l" rtl="0">
              <a:buNone/>
            </a:pPr>
            <a:endParaRPr lang="el-GR"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589240"/>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589240"/>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589240"/>
            <a:ext cx="1584176" cy="792088"/>
          </a:xfrm>
          <a:prstGeom prst="rect">
            <a:avLst/>
          </a:prstGeom>
        </p:spPr>
      </p:pic>
    </p:spTree>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rtl="0"/>
            <a:r>
              <a:rPr lang="en-US" dirty="0"/>
              <a:t>DISTORSIONI COGNITIVE</a:t>
            </a:r>
          </a:p>
        </p:txBody>
      </p:sp>
      <p:sp>
        <p:nvSpPr>
          <p:cNvPr id="3" name="Θέση περιεχομένου 2"/>
          <p:cNvSpPr>
            <a:spLocks noGrp="1"/>
          </p:cNvSpPr>
          <p:nvPr>
            <p:ph idx="1"/>
          </p:nvPr>
        </p:nvSpPr>
        <p:spPr/>
        <p:txBody>
          <a:bodyPr/>
          <a:lstStyle/>
          <a:p>
            <a:pPr algn="l" rtl="0"/>
            <a:r>
              <a:rPr lang="en-US" dirty="0">
                <a:hlinkClick r:id="rId2"/>
              </a:rPr>
              <a:t>https://www.youtube.com/watch?v=VI3DgbZc7_o</a:t>
            </a:r>
            <a:endParaRPr lang="en-US" dirty="0"/>
          </a:p>
          <a:p>
            <a:pPr algn="l" rtl="0"/>
            <a:endParaRPr lang="en-US" dirty="0"/>
          </a:p>
          <a:p>
            <a:pPr algn="l" rtl="0"/>
            <a:r>
              <a:rPr lang="en-US" dirty="0"/>
              <a:t>https://www.healthline.com/health/cognitive-distortions</a:t>
            </a:r>
          </a:p>
          <a:p>
            <a:pPr algn="l" rtl="0"/>
            <a:endParaRPr lang="en-US" dirty="0"/>
          </a:p>
          <a:p>
            <a:pPr algn="l" rtl="0"/>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043608" y="5589240"/>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300192" y="5589240"/>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995936" y="5589240"/>
            <a:ext cx="1584176" cy="792088"/>
          </a:xfrm>
          <a:prstGeom prst="rect">
            <a:avLst/>
          </a:prstGeom>
        </p:spPr>
      </p:pic>
    </p:spTree>
    <p:extLst>
      <p:ext uri="{BB962C8B-B14F-4D97-AF65-F5344CB8AC3E}">
        <p14:creationId xmlns:p14="http://schemas.microsoft.com/office/powerpoint/2010/main" val="320563452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116632"/>
            <a:ext cx="8229600" cy="1143000"/>
          </a:xfrm>
        </p:spPr>
        <p:txBody>
          <a:bodyPr/>
          <a:lstStyle/>
          <a:p>
            <a:pPr algn="l" rtl="0"/>
            <a:r>
              <a:rPr lang="en-US" dirty="0" err="1"/>
              <a:t>Ristrutturazione</a:t>
            </a:r>
            <a:r>
              <a:rPr lang="en-US" dirty="0"/>
              <a:t> </a:t>
            </a:r>
            <a:r>
              <a:rPr lang="en-US" dirty="0" err="1"/>
              <a:t>cognitiva</a:t>
            </a:r>
            <a:endParaRPr lang="el-GR" dirty="0"/>
          </a:p>
        </p:txBody>
      </p:sp>
      <p:graphicFrame>
        <p:nvGraphicFramePr>
          <p:cNvPr id="4" name="3 - Θέση περιεχομένου"/>
          <p:cNvGraphicFramePr>
            <a:graphicFrameLocks noGrp="1"/>
          </p:cNvGraphicFramePr>
          <p:nvPr>
            <p:ph idx="1"/>
            <p:extLst>
              <p:ext uri="{D42A27DB-BD31-4B8C-83A1-F6EECF244321}">
                <p14:modId xmlns:p14="http://schemas.microsoft.com/office/powerpoint/2010/main" val="2001108993"/>
              </p:ext>
            </p:extLst>
          </p:nvPr>
        </p:nvGraphicFramePr>
        <p:xfrm>
          <a:off x="457200" y="2150894"/>
          <a:ext cx="8075241" cy="3456385"/>
        </p:xfrm>
        <a:graphic>
          <a:graphicData uri="http://schemas.openxmlformats.org/drawingml/2006/table">
            <a:tbl>
              <a:tblPr firstRow="1" bandRow="1">
                <a:tableStyleId>{5C22544A-7EE6-4342-B048-85BDC9FD1C3A}</a:tableStyleId>
              </a:tblPr>
              <a:tblGrid>
                <a:gridCol w="2691747">
                  <a:extLst>
                    <a:ext uri="{9D8B030D-6E8A-4147-A177-3AD203B41FA5}">
                      <a16:colId xmlns:a16="http://schemas.microsoft.com/office/drawing/2014/main" val="20000"/>
                    </a:ext>
                  </a:extLst>
                </a:gridCol>
                <a:gridCol w="2691747">
                  <a:extLst>
                    <a:ext uri="{9D8B030D-6E8A-4147-A177-3AD203B41FA5}">
                      <a16:colId xmlns:a16="http://schemas.microsoft.com/office/drawing/2014/main" val="20001"/>
                    </a:ext>
                  </a:extLst>
                </a:gridCol>
                <a:gridCol w="2691747">
                  <a:extLst>
                    <a:ext uri="{9D8B030D-6E8A-4147-A177-3AD203B41FA5}">
                      <a16:colId xmlns:a16="http://schemas.microsoft.com/office/drawing/2014/main" val="20002"/>
                    </a:ext>
                  </a:extLst>
                </a:gridCol>
              </a:tblGrid>
              <a:tr h="327914">
                <a:tc>
                  <a:txBody>
                    <a:bodyPr/>
                    <a:lstStyle/>
                    <a:p>
                      <a:pPr algn="ctr" rtl="0">
                        <a:spcAft>
                          <a:spcPts val="0"/>
                        </a:spcAft>
                        <a:tabLst>
                          <a:tab pos="3420745" algn="l"/>
                        </a:tabLst>
                      </a:pPr>
                      <a:r>
                        <a:rPr lang="en-US" sz="2000" b="1" dirty="0">
                          <a:latin typeface="Calibri"/>
                          <a:ea typeface="Times New Roman"/>
                          <a:cs typeface="Calibri"/>
                        </a:rPr>
                        <a:t>PENSIERI AUTOMATICI</a:t>
                      </a:r>
                      <a:endParaRPr lang="el-GR" sz="2000" dirty="0">
                        <a:latin typeface="Times New Roman"/>
                        <a:ea typeface="Times New Roman"/>
                        <a:cs typeface="Times New Roman"/>
                      </a:endParaRPr>
                    </a:p>
                  </a:txBody>
                  <a:tcPr marL="68580" marR="68580" marT="0" marB="0"/>
                </a:tc>
                <a:tc>
                  <a:txBody>
                    <a:bodyPr/>
                    <a:lstStyle/>
                    <a:p>
                      <a:pPr algn="ctr" rtl="0">
                        <a:spcAft>
                          <a:spcPts val="0"/>
                        </a:spcAft>
                        <a:tabLst>
                          <a:tab pos="3420745" algn="l"/>
                        </a:tabLst>
                      </a:pPr>
                      <a:r>
                        <a:rPr lang="en-US" sz="2000" b="1" dirty="0">
                          <a:latin typeface="Calibri"/>
                          <a:ea typeface="Times New Roman"/>
                          <a:cs typeface="Calibri"/>
                        </a:rPr>
                        <a:t>DISTORSIONI</a:t>
                      </a:r>
                      <a:endParaRPr lang="el-GR" sz="2000" dirty="0">
                        <a:latin typeface="Times New Roman"/>
                        <a:ea typeface="Times New Roman"/>
                        <a:cs typeface="Times New Roman"/>
                      </a:endParaRPr>
                    </a:p>
                  </a:txBody>
                  <a:tcPr marL="68580" marR="68580" marT="0" marB="0"/>
                </a:tc>
                <a:tc>
                  <a:txBody>
                    <a:bodyPr/>
                    <a:lstStyle/>
                    <a:p>
                      <a:pPr algn="ctr" rtl="0">
                        <a:spcAft>
                          <a:spcPts val="0"/>
                        </a:spcAft>
                        <a:tabLst>
                          <a:tab pos="3420745" algn="l"/>
                        </a:tabLst>
                      </a:pPr>
                      <a:r>
                        <a:rPr lang="en-US" sz="2000" b="1" dirty="0">
                          <a:latin typeface="Calibri"/>
                          <a:ea typeface="Times New Roman"/>
                          <a:cs typeface="Calibri"/>
                        </a:rPr>
                        <a:t>RISPOSTE RAGIONEVOLI</a:t>
                      </a:r>
                      <a:endParaRPr lang="el-GR" sz="2000" dirty="0">
                        <a:latin typeface="Times New Roman"/>
                        <a:ea typeface="Times New Roman"/>
                        <a:cs typeface="Times New Roman"/>
                      </a:endParaRPr>
                    </a:p>
                  </a:txBody>
                  <a:tcPr marL="68580" marR="68580" marT="0" marB="0"/>
                </a:tc>
                <a:extLst>
                  <a:ext uri="{0D108BD9-81ED-4DB2-BD59-A6C34878D82A}">
                    <a16:rowId xmlns:a16="http://schemas.microsoft.com/office/drawing/2014/main" val="10000"/>
                  </a:ext>
                </a:extLst>
              </a:tr>
              <a:tr h="983742">
                <a:tc>
                  <a:txBody>
                    <a:bodyPr/>
                    <a:lstStyle/>
                    <a:p>
                      <a:pPr algn="l" rtl="0">
                        <a:spcAft>
                          <a:spcPts val="0"/>
                        </a:spcAft>
                        <a:tabLst>
                          <a:tab pos="3420745" algn="l"/>
                        </a:tabLst>
                      </a:pPr>
                      <a:r>
                        <a:rPr lang="en-US" sz="2000" dirty="0">
                          <a:latin typeface="Calibri"/>
                          <a:ea typeface="Times New Roman"/>
                          <a:cs typeface="Calibri"/>
                        </a:rPr>
                        <a:t>Scrivi tutti i tuoi pensieri negativi</a:t>
                      </a:r>
                      <a:endParaRPr lang="el-GR" sz="2000" dirty="0">
                        <a:latin typeface="Times New Roman"/>
                        <a:ea typeface="Times New Roman"/>
                        <a:cs typeface="Times New Roman"/>
                      </a:endParaRPr>
                    </a:p>
                  </a:txBody>
                  <a:tcPr marL="68580" marR="68580" marT="0" marB="0"/>
                </a:tc>
                <a:tc>
                  <a:txBody>
                    <a:bodyPr/>
                    <a:lstStyle/>
                    <a:p>
                      <a:pPr algn="l" rtl="0">
                        <a:spcAft>
                          <a:spcPts val="0"/>
                        </a:spcAft>
                        <a:tabLst>
                          <a:tab pos="3420745" algn="l"/>
                        </a:tabLst>
                      </a:pPr>
                      <a:r>
                        <a:rPr lang="en-US" sz="2000" dirty="0">
                          <a:latin typeface="Calibri"/>
                          <a:ea typeface="Times New Roman"/>
                          <a:cs typeface="Calibri"/>
                        </a:rPr>
                        <a:t>Riconosci le distorsioni in ogni pensiero automatico</a:t>
                      </a:r>
                      <a:endParaRPr lang="el-GR" sz="2000" dirty="0">
                        <a:latin typeface="Times New Roman"/>
                        <a:ea typeface="Times New Roman"/>
                        <a:cs typeface="Times New Roman"/>
                      </a:endParaRPr>
                    </a:p>
                  </a:txBody>
                  <a:tcPr marL="68580" marR="68580" marT="0" marB="0"/>
                </a:tc>
                <a:tc>
                  <a:txBody>
                    <a:bodyPr/>
                    <a:lstStyle/>
                    <a:p>
                      <a:pPr algn="l" rtl="0">
                        <a:spcAft>
                          <a:spcPts val="0"/>
                        </a:spcAft>
                        <a:tabLst>
                          <a:tab pos="3420745" algn="l"/>
                        </a:tabLst>
                      </a:pPr>
                      <a:r>
                        <a:rPr lang="en-US" sz="2000" dirty="0">
                          <a:latin typeface="Calibri"/>
                          <a:ea typeface="Times New Roman"/>
                          <a:cs typeface="Calibri"/>
                        </a:rPr>
                        <a:t>Sostituisci ogni pensiero con un pensiero più positivo e realistico</a:t>
                      </a:r>
                      <a:endParaRPr lang="el-GR" sz="2000" dirty="0">
                        <a:latin typeface="Times New Roman"/>
                        <a:ea typeface="Times New Roman"/>
                        <a:cs typeface="Times New Roman"/>
                      </a:endParaRPr>
                    </a:p>
                  </a:txBody>
                  <a:tcPr marL="68580" marR="68580" marT="0" marB="0"/>
                </a:tc>
                <a:extLst>
                  <a:ext uri="{0D108BD9-81ED-4DB2-BD59-A6C34878D82A}">
                    <a16:rowId xmlns:a16="http://schemas.microsoft.com/office/drawing/2014/main" val="10001"/>
                  </a:ext>
                </a:extLst>
              </a:tr>
              <a:tr h="2144729">
                <a:tc>
                  <a:txBody>
                    <a:bodyPr/>
                    <a:lstStyle/>
                    <a:p>
                      <a:pPr algn="l" rtl="0"/>
                      <a:endParaRPr lang="el-GR" dirty="0"/>
                    </a:p>
                    <a:p>
                      <a:pPr algn="l" rtl="0"/>
                      <a:endParaRPr lang="el-GR" dirty="0"/>
                    </a:p>
                    <a:p>
                      <a:pPr algn="l" rtl="0"/>
                      <a:endParaRPr lang="el-GR" dirty="0"/>
                    </a:p>
                    <a:p>
                      <a:pPr algn="l" rtl="0"/>
                      <a:endParaRPr lang="el-GR" dirty="0"/>
                    </a:p>
                  </a:txBody>
                  <a:tcPr/>
                </a:tc>
                <a:tc>
                  <a:txBody>
                    <a:bodyPr/>
                    <a:lstStyle/>
                    <a:p>
                      <a:pPr algn="l" rtl="0"/>
                      <a:endParaRPr lang="el-GR" dirty="0"/>
                    </a:p>
                  </a:txBody>
                  <a:tcPr/>
                </a:tc>
                <a:tc>
                  <a:txBody>
                    <a:bodyPr/>
                    <a:lstStyle/>
                    <a:p>
                      <a:pPr algn="l" rtl="0"/>
                      <a:endParaRPr lang="el-GR" dirty="0"/>
                    </a:p>
                  </a:txBody>
                  <a:tcPr/>
                </a:tc>
                <a:extLst>
                  <a:ext uri="{0D108BD9-81ED-4DB2-BD59-A6C34878D82A}">
                    <a16:rowId xmlns:a16="http://schemas.microsoft.com/office/drawing/2014/main" val="10002"/>
                  </a:ext>
                </a:extLst>
              </a:tr>
            </a:tbl>
          </a:graphicData>
        </a:graphic>
      </p:graphicFrame>
      <p:pic>
        <p:nvPicPr>
          <p:cNvPr id="5" name="Picture 1"/>
          <p:cNvPicPr>
            <a:picLocks noChangeAspect="1" noChangeArrowheads="1"/>
          </p:cNvPicPr>
          <p:nvPr/>
        </p:nvPicPr>
        <p:blipFill>
          <a:blip r:embed="rId2" cstate="print"/>
          <a:srcRect/>
          <a:stretch>
            <a:fillRect/>
          </a:stretch>
        </p:blipFill>
        <p:spPr bwMode="auto">
          <a:xfrm>
            <a:off x="971600" y="5589240"/>
            <a:ext cx="2232248" cy="790918"/>
          </a:xfrm>
          <a:prstGeom prst="rect">
            <a:avLst/>
          </a:prstGeom>
          <a:noFill/>
        </p:spPr>
      </p:pic>
      <p:pic>
        <p:nvPicPr>
          <p:cNvPr id="6"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589240"/>
            <a:ext cx="1115616" cy="792088"/>
          </a:xfrm>
          <a:prstGeom prst="rect">
            <a:avLst/>
          </a:prstGeom>
        </p:spPr>
      </p:pic>
      <p:pic>
        <p:nvPicPr>
          <p:cNvPr id="7" name="6 - Εικόνα" descr="include logo.jpg"/>
          <p:cNvPicPr>
            <a:picLocks noChangeAspect="1"/>
          </p:cNvPicPr>
          <p:nvPr/>
        </p:nvPicPr>
        <p:blipFill>
          <a:blip r:embed="rId4" cstate="print"/>
          <a:stretch>
            <a:fillRect/>
          </a:stretch>
        </p:blipFill>
        <p:spPr>
          <a:xfrm>
            <a:off x="3923928" y="5589240"/>
            <a:ext cx="1584176" cy="792088"/>
          </a:xfrm>
          <a:prstGeom prst="rect">
            <a:avLst/>
          </a:prstGeom>
        </p:spPr>
      </p:pic>
    </p:spTree>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982133" y="457201"/>
            <a:ext cx="7704667" cy="1027583"/>
          </a:xfrm>
        </p:spPr>
        <p:txBody>
          <a:bodyPr>
            <a:normAutofit fontScale="90000"/>
          </a:bodyPr>
          <a:lstStyle/>
          <a:p>
            <a:pPr algn="l" rtl="0"/>
            <a:r>
              <a:rPr lang="en-US" dirty="0"/>
              <a:t>SFIDA I TUOI PENSIERI ANSIOSI</a:t>
            </a:r>
            <a:endParaRPr lang="el-GR" dirty="0"/>
          </a:p>
        </p:txBody>
      </p:sp>
      <p:sp>
        <p:nvSpPr>
          <p:cNvPr id="3" name="2 - Θέση περιεχομένου"/>
          <p:cNvSpPr>
            <a:spLocks noGrp="1"/>
          </p:cNvSpPr>
          <p:nvPr>
            <p:ph idx="1"/>
          </p:nvPr>
        </p:nvSpPr>
        <p:spPr>
          <a:xfrm>
            <a:off x="572183" y="2276872"/>
            <a:ext cx="8229600" cy="3673622"/>
          </a:xfrm>
        </p:spPr>
        <p:txBody>
          <a:bodyPr>
            <a:normAutofit/>
          </a:bodyPr>
          <a:lstStyle/>
          <a:p>
            <a:pPr lvl="0" algn="l" rtl="0"/>
            <a:r>
              <a:rPr lang="en-US" sz="1500" dirty="0"/>
              <a:t>Ci sono ragioni per cui hai questo pensiero ansioso?</a:t>
            </a:r>
          </a:p>
          <a:p>
            <a:pPr algn="l" rtl="0"/>
            <a:r>
              <a:rPr lang="en-US" sz="1500" dirty="0"/>
              <a:t>Valuta i fatti e le prove su cui si basa il tuo pensiero</a:t>
            </a:r>
          </a:p>
          <a:p>
            <a:pPr lvl="0" algn="l" rtl="0"/>
            <a:r>
              <a:rPr lang="en-US" sz="1500" dirty="0"/>
              <a:t>Controlla i tuoi sentimenti e pensieri con altre persone che si trovano in circostanze simili</a:t>
            </a:r>
          </a:p>
          <a:p>
            <a:pPr lvl="0" algn="l" rtl="0"/>
            <a:r>
              <a:rPr lang="en-US" sz="1500" dirty="0"/>
              <a:t>Qual è il peggio che potrebbe succedere? Ci sono fatti che contraddicono questo pensiero? Sfida ciò che pensi o hai paura che accada</a:t>
            </a:r>
            <a:endParaRPr lang="el-GR" sz="1500" dirty="0"/>
          </a:p>
          <a:p>
            <a:pPr lvl="0" algn="l" rtl="0"/>
            <a:r>
              <a:rPr lang="en-US" sz="1500" dirty="0"/>
              <a:t>Cerca altri modi per interpretare la situazione</a:t>
            </a:r>
          </a:p>
          <a:p>
            <a:pPr lvl="0" algn="l" rtl="0"/>
            <a:r>
              <a:rPr lang="en-US" sz="1500" dirty="0"/>
              <a:t>Come posso affrontare e gestire questa situazione?</a:t>
            </a:r>
            <a:endParaRPr lang="el-GR" sz="1500" dirty="0"/>
          </a:p>
          <a:p>
            <a:pPr algn="l" rtl="0"/>
            <a:r>
              <a:rPr lang="en-US" sz="1500" dirty="0"/>
              <a:t>Le tue aspettative sono realistiche?</a:t>
            </a:r>
          </a:p>
          <a:p>
            <a:pPr algn="l" rtl="0"/>
            <a:r>
              <a:rPr lang="en-US" sz="1500" dirty="0" err="1"/>
              <a:t>Scrivi</a:t>
            </a:r>
            <a:r>
              <a:rPr lang="en-US" sz="1500" dirty="0"/>
              <a:t> i tuoi </a:t>
            </a:r>
            <a:r>
              <a:rPr lang="en-US" sz="1500" dirty="0" err="1"/>
              <a:t>pensieri</a:t>
            </a:r>
            <a:r>
              <a:rPr lang="en-US" sz="1500" dirty="0"/>
              <a:t> </a:t>
            </a:r>
            <a:r>
              <a:rPr lang="en-US" sz="1500" dirty="0" err="1"/>
              <a:t>realistici</a:t>
            </a:r>
            <a:endParaRPr lang="el-GR" sz="1500" dirty="0"/>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539552"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796136"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491880" y="5877272"/>
            <a:ext cx="1584176" cy="792088"/>
          </a:xfrm>
          <a:prstGeom prst="rect">
            <a:avLst/>
          </a:prstGeom>
        </p:spPr>
      </p:pic>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rtl="0"/>
            <a:r>
              <a:rPr lang="en-GB" dirty="0"/>
              <a:t>Consapevolezza</a:t>
            </a:r>
            <a:endParaRPr lang="en-US" dirty="0"/>
          </a:p>
        </p:txBody>
      </p:sp>
      <p:sp>
        <p:nvSpPr>
          <p:cNvPr id="3" name="Θέση περιεχομένου 2"/>
          <p:cNvSpPr>
            <a:spLocks noGrp="1"/>
          </p:cNvSpPr>
          <p:nvPr>
            <p:ph idx="1"/>
          </p:nvPr>
        </p:nvSpPr>
        <p:spPr/>
        <p:txBody>
          <a:bodyPr/>
          <a:lstStyle/>
          <a:p>
            <a:pPr algn="l" rtl="0"/>
            <a:r>
              <a:rPr lang="en-US" dirty="0">
                <a:hlinkClick r:id="rId2"/>
              </a:rPr>
              <a:t>https://www.youtube.com/watch?v=1kntcC9nICo&amp;t=3s&amp;has_verified=1</a:t>
            </a: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51723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51723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517232"/>
            <a:ext cx="1584176" cy="792088"/>
          </a:xfrm>
          <a:prstGeom prst="rect">
            <a:avLst/>
          </a:prstGeom>
        </p:spPr>
      </p:pic>
    </p:spTree>
    <p:extLst>
      <p:ext uri="{BB962C8B-B14F-4D97-AF65-F5344CB8AC3E}">
        <p14:creationId xmlns:p14="http://schemas.microsoft.com/office/powerpoint/2010/main" val="1936519722"/>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9908C789-6061-44A9-90C8-E9C73EC77631}"/>
              </a:ext>
            </a:extLst>
          </p:cNvPr>
          <p:cNvSpPr>
            <a:spLocks noGrp="1"/>
          </p:cNvSpPr>
          <p:nvPr>
            <p:ph type="title"/>
          </p:nvPr>
        </p:nvSpPr>
        <p:spPr>
          <a:xfrm>
            <a:off x="865970" y="476672"/>
            <a:ext cx="6874382" cy="1160291"/>
          </a:xfrm>
        </p:spPr>
        <p:txBody>
          <a:bodyPr/>
          <a:lstStyle/>
          <a:p>
            <a:pPr algn="l" rtl="0"/>
            <a:br>
              <a:rPr lang="el-GR" sz="3200" dirty="0">
                <a:solidFill>
                  <a:schemeClr val="bg2"/>
                </a:solidFill>
                <a:effectLst/>
                <a:latin typeface="Times New Roman" panose="02020603050405020304" pitchFamily="18" charset="0"/>
                <a:ea typeface="Times New Roman" panose="02020603050405020304" pitchFamily="18" charset="0"/>
              </a:rPr>
            </a:br>
            <a:r>
              <a:rPr lang="en-US" sz="3200" dirty="0">
                <a:solidFill>
                  <a:schemeClr val="bg2"/>
                </a:solidFill>
                <a:effectLst/>
                <a:latin typeface="Times New Roman" panose="02020603050405020304" pitchFamily="18" charset="0"/>
                <a:ea typeface="Times New Roman" panose="02020603050405020304" pitchFamily="18" charset="0"/>
              </a:rPr>
              <a:t>Che cosa provano i fratelli dei bambini con bisogni speciali?</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id="{DB96B7DC-DBA8-49C1-9AD9-9BB0A0D1875E}"/>
              </a:ext>
            </a:extLst>
          </p:cNvPr>
          <p:cNvSpPr>
            <a:spLocks noGrp="1"/>
          </p:cNvSpPr>
          <p:nvPr>
            <p:ph idx="1"/>
          </p:nvPr>
        </p:nvSpPr>
        <p:spPr>
          <a:xfrm>
            <a:off x="432048" y="2548821"/>
            <a:ext cx="7992888" cy="3530600"/>
          </a:xfrm>
        </p:spPr>
        <p:txBody>
          <a:bodyPr>
            <a:normAutofit fontScale="77500" lnSpcReduction="20000"/>
          </a:bodyPr>
          <a:lstStyle/>
          <a:p>
            <a:pPr algn="l" rtl="0"/>
            <a:r>
              <a:rPr lang="en-GB" sz="1600" b="0" i="0" dirty="0">
                <a:solidFill>
                  <a:srgbClr val="000000"/>
                </a:solidFill>
                <a:effectLst/>
                <a:latin typeface="Helvetica Neue"/>
              </a:rPr>
              <a:t>Tuo figlio, a volte, potrebbe avere difficoltà a far fronte all'essere il fratello di un bambino con bisogni speciali. Possono avere molti sentimenti diversi e persino contrastanti. Ad esempio, possono sentire:</a:t>
            </a:r>
          </a:p>
          <a:p>
            <a:pPr lvl="1" algn="l" rtl="0">
              <a:buFont typeface="Arial" panose="020B0604020202020204" pitchFamily="34" charset="0"/>
              <a:buChar char="•"/>
            </a:pPr>
            <a:r>
              <a:rPr lang="en-GB" b="0" i="0" dirty="0">
                <a:solidFill>
                  <a:srgbClr val="000000"/>
                </a:solidFill>
                <a:effectLst/>
                <a:latin typeface="Helvetica Neue"/>
              </a:rPr>
              <a:t>preoccupato per il loro fratello</a:t>
            </a:r>
          </a:p>
          <a:p>
            <a:pPr lvl="1" algn="l" rtl="0">
              <a:buFont typeface="Arial" panose="020B0604020202020204" pitchFamily="34" charset="0"/>
              <a:buChar char="•"/>
            </a:pPr>
            <a:r>
              <a:rPr lang="en-GB" b="0" i="0" dirty="0">
                <a:solidFill>
                  <a:srgbClr val="000000"/>
                </a:solidFill>
                <a:effectLst/>
                <a:latin typeface="Helvetica Neue"/>
              </a:rPr>
              <a:t>geloso delle attenzioni che riceve il loro fratello/sorella</a:t>
            </a:r>
          </a:p>
          <a:p>
            <a:pPr lvl="1" algn="l" rtl="0">
              <a:buFont typeface="Arial" panose="020B0604020202020204" pitchFamily="34" charset="0"/>
              <a:buChar char="•"/>
            </a:pPr>
            <a:r>
              <a:rPr lang="en-GB" b="0" i="0" dirty="0">
                <a:solidFill>
                  <a:srgbClr val="000000"/>
                </a:solidFill>
                <a:effectLst/>
                <a:latin typeface="Helvetica Neue"/>
              </a:rPr>
              <a:t>paura di perdere il fratello</a:t>
            </a:r>
          </a:p>
          <a:p>
            <a:pPr lvl="1" algn="l" rtl="0">
              <a:buFont typeface="Arial" panose="020B0604020202020204" pitchFamily="34" charset="0"/>
              <a:buChar char="•"/>
            </a:pPr>
            <a:r>
              <a:rPr lang="en-GB" b="0" i="0" dirty="0">
                <a:solidFill>
                  <a:srgbClr val="000000"/>
                </a:solidFill>
                <a:effectLst/>
                <a:latin typeface="Helvetica Neue"/>
              </a:rPr>
              <a:t>arrabbiato perché nessuno presta loro attenzione</a:t>
            </a:r>
          </a:p>
          <a:p>
            <a:pPr lvl="1" algn="l" rtl="0">
              <a:buFont typeface="Arial" panose="020B0604020202020204" pitchFamily="34" charset="0"/>
              <a:buChar char="•"/>
            </a:pPr>
            <a:r>
              <a:rPr lang="en-GB" b="0" i="0" dirty="0">
                <a:solidFill>
                  <a:srgbClr val="000000"/>
                </a:solidFill>
                <a:effectLst/>
                <a:latin typeface="Helvetica Neue"/>
              </a:rPr>
              <a:t>risentito di dover spiegare, sostenere e/o prendersi cura del proprio fratello/sorella</a:t>
            </a:r>
          </a:p>
          <a:p>
            <a:pPr lvl="1" algn="l" rtl="0">
              <a:buFont typeface="Arial" panose="020B0604020202020204" pitchFamily="34" charset="0"/>
              <a:buChar char="•"/>
            </a:pPr>
            <a:r>
              <a:rPr lang="en-GB" b="0" i="0" dirty="0">
                <a:solidFill>
                  <a:srgbClr val="000000"/>
                </a:solidFill>
                <a:effectLst/>
                <a:latin typeface="Helvetica Neue"/>
              </a:rPr>
              <a:t>risentiti per il fatto che non sono in grado di fare cose o andare in posti a causa del loro fratello</a:t>
            </a:r>
          </a:p>
          <a:p>
            <a:pPr lvl="1" algn="l" rtl="0">
              <a:buFont typeface="Arial" panose="020B0604020202020204" pitchFamily="34" charset="0"/>
              <a:buChar char="•"/>
            </a:pPr>
            <a:r>
              <a:rPr lang="en-GB" b="0" i="0" dirty="0">
                <a:solidFill>
                  <a:srgbClr val="000000"/>
                </a:solidFill>
                <a:effectLst/>
                <a:latin typeface="Helvetica Neue"/>
              </a:rPr>
              <a:t>imbarazzato per le differenze dei loro fratelli</a:t>
            </a:r>
          </a:p>
          <a:p>
            <a:pPr lvl="1" algn="l" rtl="0">
              <a:buFont typeface="Arial" panose="020B0604020202020204" pitchFamily="34" charset="0"/>
              <a:buChar char="•"/>
            </a:pPr>
            <a:r>
              <a:rPr lang="en-GB" b="0" i="0" dirty="0">
                <a:solidFill>
                  <a:srgbClr val="000000"/>
                </a:solidFill>
                <a:effectLst/>
                <a:latin typeface="Helvetica Neue"/>
              </a:rPr>
              <a:t>pressione per essere o fare ciò che il loro fratello non può</a:t>
            </a:r>
          </a:p>
          <a:p>
            <a:pPr lvl="1" algn="l" rtl="0">
              <a:buFont typeface="Arial" panose="020B0604020202020204" pitchFamily="34" charset="0"/>
              <a:buChar char="•"/>
            </a:pPr>
            <a:r>
              <a:rPr lang="en-GB" b="0" i="0" dirty="0">
                <a:solidFill>
                  <a:srgbClr val="000000"/>
                </a:solidFill>
                <a:effectLst/>
                <a:latin typeface="Helvetica Neue"/>
              </a:rPr>
              <a:t>colpevoli per i sentimenti negativi che provano nei confronti del fratello o colpevoli per non avere lo stesso problema</a:t>
            </a: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412" y="6016215"/>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7596336" y="6079421"/>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6018248"/>
            <a:ext cx="1584176" cy="792088"/>
          </a:xfrm>
          <a:prstGeom prst="rect">
            <a:avLst/>
          </a:prstGeom>
        </p:spPr>
      </p:pic>
    </p:spTree>
    <p:extLst>
      <p:ext uri="{BB962C8B-B14F-4D97-AF65-F5344CB8AC3E}">
        <p14:creationId xmlns:p14="http://schemas.microsoft.com/office/powerpoint/2010/main" val="332982699"/>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A02799-C81B-47ED-B513-07FE188B99A8}"/>
              </a:ext>
            </a:extLst>
          </p:cNvPr>
          <p:cNvSpPr>
            <a:spLocks noGrp="1"/>
          </p:cNvSpPr>
          <p:nvPr>
            <p:ph type="title"/>
          </p:nvPr>
        </p:nvSpPr>
        <p:spPr>
          <a:xfrm>
            <a:off x="869768" y="838200"/>
            <a:ext cx="6343672" cy="798763"/>
          </a:xfrm>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id="{DD784325-0B01-450D-8E3B-94C9D21B8185}"/>
              </a:ext>
            </a:extLst>
          </p:cNvPr>
          <p:cNvSpPr>
            <a:spLocks noGrp="1"/>
          </p:cNvSpPr>
          <p:nvPr>
            <p:ph idx="1"/>
          </p:nvPr>
        </p:nvSpPr>
        <p:spPr/>
        <p:txBody>
          <a:bodyPr/>
          <a:lstStyle/>
          <a:p>
            <a:pPr algn="l" rtl="0"/>
            <a:r>
              <a:rPr lang="en-US" sz="1800" dirty="0">
                <a:solidFill>
                  <a:srgbClr val="403152"/>
                </a:solidFill>
                <a:effectLst/>
                <a:latin typeface="Calibri" panose="020F0502020204030204" pitchFamily="34" charset="0"/>
                <a:ea typeface="Times New Roman" panose="02020603050405020304" pitchFamily="18" charset="0"/>
              </a:rPr>
              <a:t>Prendersi cura dei bisogni di un bambino con sviluppo tipico insieme a quelli di un bambino con bisogni speciali è sicuramente una sfida. Avere alcune informazioni per aiutare a gestire questa situazione e la necessaria sensibilità potrebbe aiutare a ridurre le difficoltà in famiglia</a:t>
            </a:r>
            <a:endParaRPr lang="el-GR" sz="1800" dirty="0">
              <a:effectLst/>
              <a:latin typeface="Times New Roman" panose="02020603050405020304" pitchFamily="18" charset="0"/>
              <a:ea typeface="Times New Roman" panose="02020603050405020304" pitchFamily="18" charset="0"/>
            </a:endParaRP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37321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37321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373216"/>
            <a:ext cx="1584176" cy="792088"/>
          </a:xfrm>
          <a:prstGeom prst="rect">
            <a:avLst/>
          </a:prstGeom>
        </p:spPr>
      </p:pic>
    </p:spTree>
    <p:extLst>
      <p:ext uri="{BB962C8B-B14F-4D97-AF65-F5344CB8AC3E}">
        <p14:creationId xmlns:p14="http://schemas.microsoft.com/office/powerpoint/2010/main" val="1397956118"/>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3A02799-C81B-47ED-B513-07FE188B99A8}"/>
              </a:ext>
            </a:extLst>
          </p:cNvPr>
          <p:cNvSpPr>
            <a:spLocks noGrp="1"/>
          </p:cNvSpPr>
          <p:nvPr>
            <p:ph type="title"/>
          </p:nvPr>
        </p:nvSpPr>
        <p:spPr>
          <a:xfrm>
            <a:off x="865970" y="1340768"/>
            <a:ext cx="6343672" cy="296195"/>
          </a:xfrm>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endParaRPr lang="el-GR" dirty="0">
              <a:solidFill>
                <a:schemeClr val="bg2"/>
              </a:solidFill>
            </a:endParaRPr>
          </a:p>
        </p:txBody>
      </p:sp>
      <p:sp>
        <p:nvSpPr>
          <p:cNvPr id="3" name="Θέση περιεχομένου 2">
            <a:extLst>
              <a:ext uri="{FF2B5EF4-FFF2-40B4-BE49-F238E27FC236}">
                <a16:creationId xmlns:a16="http://schemas.microsoft.com/office/drawing/2014/main" id="{DD784325-0B01-450D-8E3B-94C9D21B8185}"/>
              </a:ext>
            </a:extLst>
          </p:cNvPr>
          <p:cNvSpPr>
            <a:spLocks noGrp="1"/>
          </p:cNvSpPr>
          <p:nvPr>
            <p:ph idx="1"/>
          </p:nvPr>
        </p:nvSpPr>
        <p:spPr>
          <a:xfrm>
            <a:off x="683568" y="2276872"/>
            <a:ext cx="7632848" cy="3530600"/>
          </a:xfrm>
        </p:spPr>
        <p:txBody>
          <a:bodyPr>
            <a:normAutofit fontScale="92500"/>
          </a:bodyPr>
          <a:lstStyle/>
          <a:p>
            <a:pPr algn="l" rtl="0"/>
            <a:r>
              <a:rPr lang="it-IT" sz="1800" b="1" dirty="0">
                <a:solidFill>
                  <a:srgbClr val="403152"/>
                </a:solidFill>
                <a:effectLst/>
                <a:latin typeface="Calibri" panose="020F0502020204030204" pitchFamily="34" charset="0"/>
                <a:ea typeface="Times New Roman" panose="02020603050405020304" pitchFamily="18" charset="0"/>
              </a:rPr>
              <a:t>Il </a:t>
            </a:r>
            <a:r>
              <a:rPr lang="en-US" b="1" dirty="0" err="1">
                <a:solidFill>
                  <a:srgbClr val="403152"/>
                </a:solidFill>
                <a:latin typeface="Calibri" panose="020F0502020204030204" pitchFamily="34" charset="0"/>
                <a:ea typeface="Times New Roman" panose="02020603050405020304" pitchFamily="18" charset="0"/>
              </a:rPr>
              <a:t>diritto</a:t>
            </a:r>
            <a:r>
              <a:rPr lang="en-US" b="1" dirty="0">
                <a:solidFill>
                  <a:srgbClr val="403152"/>
                </a:solidFill>
                <a:latin typeface="Calibri" panose="020F0502020204030204" pitchFamily="34" charset="0"/>
                <a:ea typeface="Times New Roman" panose="02020603050405020304" pitchFamily="18" charset="0"/>
              </a:rPr>
              <a:t> alla propria vita</a:t>
            </a:r>
            <a:endParaRPr lang="en-US" b="1" dirty="0">
              <a:solidFill>
                <a:srgbClr val="403152"/>
              </a:solidFill>
              <a:latin typeface="Times New Roman" panose="02020603050405020304" pitchFamily="18" charset="0"/>
              <a:ea typeface="Times New Roman" panose="02020603050405020304" pitchFamily="18" charset="0"/>
            </a:endParaRPr>
          </a:p>
          <a:p>
            <a:pPr lvl="1" algn="l" rtl="0"/>
            <a:r>
              <a:rPr lang="en-US" dirty="0">
                <a:solidFill>
                  <a:srgbClr val="403152"/>
                </a:solidFill>
                <a:latin typeface="Times New Roman" panose="02020603050405020304" pitchFamily="18" charset="0"/>
              </a:rPr>
              <a:t>Durante tutta la loro vita i fratelli tipici svolgono ruoli diversi nella vita dei fratelli con bisogni speciali. Nonostante il loro sostegno, i genitori devono sempre ricordare che hanno diritto alla loro vita vinta. I genitori non devono mai decidere sulle responsabilità che i fratelli tipici si assumeranno senza discuterne con loro apertamente e onestamente.</a:t>
            </a:r>
          </a:p>
          <a:p>
            <a:pPr marL="457200" algn="l" rtl="0"/>
            <a:r>
              <a:rPr lang="en-US" sz="1800" b="1" dirty="0" err="1">
                <a:solidFill>
                  <a:srgbClr val="403152"/>
                </a:solidFill>
                <a:effectLst/>
                <a:latin typeface="Calibri" panose="020F0502020204030204" pitchFamily="34" charset="0"/>
                <a:ea typeface="Times New Roman" panose="02020603050405020304" pitchFamily="18" charset="0"/>
              </a:rPr>
              <a:t>Riconoscendo</a:t>
            </a:r>
            <a:r>
              <a:rPr lang="en-US" sz="1800" b="1" dirty="0">
                <a:solidFill>
                  <a:srgbClr val="403152"/>
                </a:solidFill>
                <a:effectLst/>
                <a:latin typeface="Calibri" panose="020F0502020204030204" pitchFamily="34" charset="0"/>
                <a:ea typeface="Times New Roman" panose="02020603050405020304" pitchFamily="18" charset="0"/>
              </a:rPr>
              <a:t> il </a:t>
            </a:r>
            <a:r>
              <a:rPr lang="en-US" sz="1800" b="1" dirty="0" err="1">
                <a:solidFill>
                  <a:srgbClr val="403152"/>
                </a:solidFill>
                <a:effectLst/>
                <a:latin typeface="Calibri" panose="020F0502020204030204" pitchFamily="34" charset="0"/>
                <a:ea typeface="Times New Roman" panose="02020603050405020304" pitchFamily="18" charset="0"/>
              </a:rPr>
              <a:t>tipicobambinipreoccupazioni</a:t>
            </a:r>
            <a:endParaRPr lang="en-US" sz="1800" b="1" dirty="0">
              <a:solidFill>
                <a:srgbClr val="403152"/>
              </a:solidFill>
              <a:effectLst/>
              <a:latin typeface="Calibri" panose="020F0502020204030204" pitchFamily="34" charset="0"/>
              <a:ea typeface="Times New Roman" panose="02020603050405020304" pitchFamily="18" charset="0"/>
            </a:endParaRPr>
          </a:p>
          <a:p>
            <a:pPr marL="800100" lvl="1" algn="l" rtl="0"/>
            <a:r>
              <a:rPr lang="en-US" dirty="0">
                <a:solidFill>
                  <a:srgbClr val="403152"/>
                </a:solidFill>
                <a:effectLst/>
                <a:latin typeface="Times New Roman" panose="02020603050405020304" pitchFamily="18" charset="0"/>
                <a:ea typeface="Times New Roman" panose="02020603050405020304" pitchFamily="18" charset="0"/>
              </a:rPr>
              <a:t>Proprio come i genitori, anche i bambini provano una serie di sentimenti spesso contraddittori, riguardo all'impatto che la loro famiglia con bisogni speciali ha su di loro e su tutta la famiglia. Questi sentimenti sono prevedibili e dovrebbero essere convalidati dal</a:t>
            </a:r>
            <a:r>
              <a:rPr lang="en-US" dirty="0" err="1">
                <a:solidFill>
                  <a:srgbClr val="403152"/>
                </a:solidFill>
                <a:effectLst/>
                <a:latin typeface="Times New Roman" panose="02020603050405020304" pitchFamily="18" charset="0"/>
                <a:ea typeface="Times New Roman" panose="02020603050405020304" pitchFamily="18" charset="0"/>
              </a:rPr>
              <a:t>bambini</a:t>
            </a:r>
            <a:r>
              <a:rPr lang="en-US" dirty="0">
                <a:solidFill>
                  <a:srgbClr val="403152"/>
                </a:solidFill>
                <a:effectLst/>
                <a:latin typeface="Times New Roman" panose="02020603050405020304" pitchFamily="18" charset="0"/>
                <a:ea typeface="Times New Roman" panose="02020603050405020304" pitchFamily="18" charset="0"/>
              </a:rPr>
              <a:t>ambiente. Dal momento che la maggior parte dei fratelli wil</a:t>
            </a:r>
            <a:r>
              <a:rPr lang="en-US" dirty="0">
                <a:solidFill>
                  <a:srgbClr val="403152"/>
                </a:solidFill>
                <a:latin typeface="Times New Roman" panose="02020603050405020304" pitchFamily="18" charset="0"/>
                <a:ea typeface="Times New Roman" panose="02020603050405020304" pitchFamily="18" charset="0"/>
              </a:rPr>
              <a:t>Ho la relazione più lunga con il bambino disabile, le sue preoccupazioni cambieranno nel tempo. È importante che i genitori siano consapevoli di questi problemi in modo che possano gestirli nel miglior modo possibile.</a:t>
            </a:r>
            <a:endParaRPr lang="el-GR" sz="1800" dirty="0">
              <a:effectLst/>
              <a:latin typeface="Times New Roman" panose="02020603050405020304" pitchFamily="18" charset="0"/>
              <a:ea typeface="Times New Roman" panose="02020603050405020304" pitchFamily="18" charset="0"/>
            </a:endParaRP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204644434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3AC3A5B-6388-4F30-846F-D1B0F1AC99EF}"/>
              </a:ext>
            </a:extLst>
          </p:cNvPr>
          <p:cNvSpPr>
            <a:spLocks noGrp="1"/>
          </p:cNvSpPr>
          <p:nvPr>
            <p:ph type="title"/>
          </p:nvPr>
        </p:nvSpPr>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B12EC396-618B-4F67-9064-5D46158408FB}"/>
              </a:ext>
            </a:extLst>
          </p:cNvPr>
          <p:cNvSpPr>
            <a:spLocks noGrp="1"/>
          </p:cNvSpPr>
          <p:nvPr>
            <p:ph idx="1"/>
          </p:nvPr>
        </p:nvSpPr>
        <p:spPr>
          <a:xfrm>
            <a:off x="899592" y="2204864"/>
            <a:ext cx="6345260" cy="3530600"/>
          </a:xfrm>
        </p:spPr>
        <p:txBody>
          <a:bodyPr>
            <a:normAutofit fontScale="92500" lnSpcReduction="20000"/>
          </a:bodyPr>
          <a:lstStyle/>
          <a:p>
            <a:pPr marL="342900" lvl="0" indent="-342900" algn="l" rtl="0">
              <a:buFont typeface="Symbol" panose="05050102010706020507" pitchFamily="18" charset="2"/>
              <a:buChar char=""/>
            </a:pPr>
            <a:r>
              <a:rPr lang="en-US" sz="1800" b="1" dirty="0">
                <a:solidFill>
                  <a:srgbClr val="403152"/>
                </a:solidFill>
                <a:effectLst/>
                <a:latin typeface="Calibri" panose="020F0502020204030204" pitchFamily="34" charset="0"/>
                <a:ea typeface="Times New Roman" panose="02020603050405020304" pitchFamily="18" charset="0"/>
              </a:rPr>
              <a:t>Aspettative dai fratelli tipici</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lgn="l" rtl="0"/>
            <a:r>
              <a:rPr lang="en-US" sz="1800" dirty="0">
                <a:solidFill>
                  <a:srgbClr val="403152"/>
                </a:solidFill>
                <a:effectLst/>
                <a:latin typeface="Calibri" panose="020F0502020204030204" pitchFamily="34" charset="0"/>
                <a:ea typeface="Times New Roman" panose="02020603050405020304" pitchFamily="18" charset="0"/>
              </a:rPr>
              <a:t>Le famiglie devono avere grandi aspettative da tutti i loro figli. Alcuni bambini tipici reagiscono alla disabilità dei loro fratelli e hanno standard non realisticamente elevati per se stessi. Alcuni sentono di aver bisogno di compensare i loro fratelli con bisogni speciali. I genitori possono aiutare i bambini con sviluppo tipico esprimendo aspettative chiare e fornendo supporto e accettazione incondizionati.</a:t>
            </a:r>
            <a:r>
              <a:rPr lang="el-GR" sz="1800" dirty="0">
                <a:solidFill>
                  <a:srgbClr val="403152"/>
                </a:solidFill>
                <a:effectLst/>
                <a:latin typeface="Calibri" panose="020F0502020204030204" pitchFamily="34" charset="0"/>
                <a:ea typeface="Times New Roman" panose="02020603050405020304" pitchFamily="18" charset="0"/>
              </a:rPr>
              <a:t>.</a:t>
            </a:r>
            <a:endParaRPr lang="el-GR" sz="1800" dirty="0">
              <a:effectLst/>
              <a:latin typeface="Times New Roman" panose="02020603050405020304" pitchFamily="18" charset="0"/>
              <a:ea typeface="Times New Roman" panose="02020603050405020304" pitchFamily="18" charset="0"/>
            </a:endParaRPr>
          </a:p>
          <a:p>
            <a:pPr marL="342900" lvl="0" indent="-342900" algn="l" rtl="0">
              <a:buFont typeface="Symbol" panose="05050102010706020507" pitchFamily="18" charset="2"/>
              <a:buChar char=""/>
            </a:pPr>
            <a:r>
              <a:rPr lang="en-US" sz="1800" b="1" dirty="0">
                <a:solidFill>
                  <a:srgbClr val="403152"/>
                </a:solidFill>
                <a:effectLst/>
                <a:latin typeface="Calibri" panose="020F0502020204030204" pitchFamily="34" charset="0"/>
                <a:ea typeface="Times New Roman" panose="02020603050405020304" pitchFamily="18" charset="0"/>
              </a:rPr>
              <a:t>Aspettati un comportamento tipico per i fratelli tipici</a:t>
            </a:r>
            <a:endParaRPr lang="el-GR" sz="1800" dirty="0">
              <a:solidFill>
                <a:srgbClr val="403152"/>
              </a:solidFill>
              <a:effectLst/>
              <a:latin typeface="Times New Roman" panose="02020603050405020304" pitchFamily="18" charset="0"/>
              <a:ea typeface="Times New Roman" panose="02020603050405020304" pitchFamily="18" charset="0"/>
            </a:endParaRPr>
          </a:p>
          <a:p>
            <a:pPr algn="l" rtl="0"/>
            <a:r>
              <a:rPr lang="en-US" sz="1800" dirty="0">
                <a:solidFill>
                  <a:srgbClr val="403152"/>
                </a:solidFill>
                <a:effectLst/>
                <a:latin typeface="Calibri" panose="020F0502020204030204" pitchFamily="34" charset="0"/>
                <a:ea typeface="Times New Roman" panose="02020603050405020304" pitchFamily="18" charset="0"/>
              </a:rPr>
              <a:t>Sebbene sia difficile per un genitore guardare i propri figli prendere in giro, litigare o confrontarsi, questi sono comportamenti frequenti e normali, anche quando uno dei fratelli ha bisogni speciali. Sebbene i genitori siano spesso scioccati dalla durezza che un fratello può mostrare a un altro, questa tensione potrebbe essere una fase utile e normale dello sviluppo sociale</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606591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606591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6065912"/>
            <a:ext cx="1584176" cy="792088"/>
          </a:xfrm>
          <a:prstGeom prst="rect">
            <a:avLst/>
          </a:prstGeom>
        </p:spPr>
      </p:pic>
    </p:spTree>
    <p:extLst>
      <p:ext uri="{BB962C8B-B14F-4D97-AF65-F5344CB8AC3E}">
        <p14:creationId xmlns:p14="http://schemas.microsoft.com/office/powerpoint/2010/main" val="280753753"/>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30CC3AF2-0A6F-4F84-A783-19931DAB1B54}"/>
              </a:ext>
            </a:extLst>
          </p:cNvPr>
          <p:cNvSpPr>
            <a:spLocks noGrp="1"/>
          </p:cNvSpPr>
          <p:nvPr>
            <p:ph type="title"/>
          </p:nvPr>
        </p:nvSpPr>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FA9AC760-67DD-49E6-9964-212530195FE8}"/>
              </a:ext>
            </a:extLst>
          </p:cNvPr>
          <p:cNvSpPr>
            <a:spLocks noGrp="1"/>
          </p:cNvSpPr>
          <p:nvPr>
            <p:ph idx="1"/>
          </p:nvPr>
        </p:nvSpPr>
        <p:spPr>
          <a:xfrm>
            <a:off x="971600" y="2134130"/>
            <a:ext cx="7704856" cy="3886944"/>
          </a:xfrm>
        </p:spPr>
        <p:txBody>
          <a:bodyPr>
            <a:normAutofit fontScale="92500" lnSpcReduction="20000"/>
          </a:bodyPr>
          <a:lstStyle/>
          <a:p>
            <a:pPr marL="0" lvl="0" indent="0" algn="l" rtl="0">
              <a:buNone/>
            </a:pPr>
            <a:r>
              <a:rPr lang="en-GB" sz="1800" b="1" dirty="0">
                <a:solidFill>
                  <a:srgbClr val="403152"/>
                </a:solidFill>
                <a:effectLst/>
                <a:latin typeface="Calibri" panose="020F0502020204030204" pitchFamily="34" charset="0"/>
                <a:ea typeface="Times New Roman" panose="02020603050405020304" pitchFamily="18" charset="0"/>
              </a:rPr>
              <a:t>Le aspettative dei familiari</a:t>
            </a:r>
          </a:p>
          <a:p>
            <a:pPr marL="342900" lvl="0" indent="-342900" algn="l" rtl="0">
              <a:buFont typeface="Symbol" panose="05050102010706020507" pitchFamily="18" charset="2"/>
              <a:buChar char=""/>
            </a:pPr>
            <a:r>
              <a:rPr lang="en-GB" dirty="0">
                <a:solidFill>
                  <a:srgbClr val="403152"/>
                </a:solidFill>
                <a:latin typeface="Calibri" panose="020F0502020204030204" pitchFamily="34" charset="0"/>
                <a:ea typeface="Times New Roman" panose="02020603050405020304" pitchFamily="18" charset="0"/>
              </a:rPr>
              <a:t>Quando le famiglie hanno grandi aspettative nei confronti dei propri figli con bisogni speciali, tutti ne traggono vantaggio. Da adulti, i fratelli tipici svolgono un ruolo importante nella vita dei loro fratelli. I genitori possono aiutare i fratelli tipici aiutando i loro bambini con bisogni speciali a sviluppare abilità che consentiranno loro di essere il più autonomi possibile come adulti. Per quanto possibile, i genitori dovrebbero avere nei confronti del loro bambino con bisogni speciali le stesse aspettative dei loro bambini tipo. In questo modo, il loro sviluppo non è solo favorito dall'insoddisfazione espressa dai fratelli quando in casa ci sono altre regole per bambini diversi diminuisce</a:t>
            </a:r>
            <a:endParaRPr lang="el-GR" sz="1800" dirty="0">
              <a:effectLst/>
              <a:latin typeface="Times New Roman" panose="02020603050405020304" pitchFamily="18" charset="0"/>
              <a:ea typeface="Times New Roman" panose="02020603050405020304" pitchFamily="18" charset="0"/>
            </a:endParaRPr>
          </a:p>
          <a:p>
            <a:pPr marL="342900" lvl="0" indent="-342900" algn="l" rtl="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Il diritto ad un ambiente sicuro</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lgn="l" rtl="0"/>
            <a:r>
              <a:rPr lang="en-GB" sz="1800" dirty="0">
                <a:solidFill>
                  <a:srgbClr val="403152"/>
                </a:solidFill>
                <a:effectLst/>
                <a:latin typeface="Calibri" panose="020F0502020204030204" pitchFamily="34" charset="0"/>
                <a:ea typeface="Times New Roman" panose="02020603050405020304" pitchFamily="18" charset="0"/>
              </a:rPr>
              <a:t>Alcuni bambini vivono con fratelli che hanno comportamenti difficili. Altri si assumono responsabilità che vanno oltre la loro età, e questo li mette in uno stato vulnerabile. I fratelli meritano di avere uguale attenzione sulla loro cassaforte</a:t>
            </a:r>
            <a:r>
              <a:rPr lang="en-US" sz="1800" dirty="0">
                <a:solidFill>
                  <a:srgbClr val="403152"/>
                </a:solidFill>
                <a:effectLst/>
                <a:latin typeface="Calibri" panose="020F0502020204030204" pitchFamily="34" charset="0"/>
                <a:ea typeface="Times New Roman" panose="02020603050405020304" pitchFamily="18" charset="0"/>
              </a:rPr>
              <a:t>come è posto su quelli dei bambini con bisogni speciali. È importante garantire la sicurezza di tutti i membri della famiglia</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6021074"/>
            <a:ext cx="2232248" cy="647115"/>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6021288"/>
            <a:ext cx="1115616" cy="648072"/>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6021288"/>
            <a:ext cx="1584176" cy="648072"/>
          </a:xfrm>
          <a:prstGeom prst="rect">
            <a:avLst/>
          </a:prstGeom>
        </p:spPr>
      </p:pic>
    </p:spTree>
    <p:extLst>
      <p:ext uri="{BB962C8B-B14F-4D97-AF65-F5344CB8AC3E}">
        <p14:creationId xmlns:p14="http://schemas.microsoft.com/office/powerpoint/2010/main" val="7205180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a:xfrm>
            <a:off x="865970" y="838200"/>
            <a:ext cx="6343672" cy="798763"/>
          </a:xfrm>
        </p:spPr>
        <p:txBody>
          <a:bodyPr/>
          <a:lstStyle/>
          <a:p>
            <a:pPr algn="l" rtl="0"/>
            <a:br>
              <a:rPr lang="en-US" dirty="0"/>
            </a:br>
            <a:r>
              <a:rPr lang="en-US" dirty="0"/>
              <a:t>Un giorno nella vita di una madre e del figlio disabile</a:t>
            </a:r>
            <a:br>
              <a:rPr lang="el-GR" dirty="0"/>
            </a:br>
            <a:endParaRPr lang="en-US" dirty="0"/>
          </a:p>
        </p:txBody>
      </p:sp>
      <p:sp>
        <p:nvSpPr>
          <p:cNvPr id="3" name="Θέση περιεχομένου 2"/>
          <p:cNvSpPr>
            <a:spLocks noGrp="1"/>
          </p:cNvSpPr>
          <p:nvPr>
            <p:ph idx="1"/>
          </p:nvPr>
        </p:nvSpPr>
        <p:spPr/>
        <p:txBody>
          <a:bodyPr/>
          <a:lstStyle/>
          <a:p>
            <a:pPr lvl="0" algn="l" rtl="0">
              <a:buNone/>
            </a:pPr>
            <a:r>
              <a:rPr lang="en-US" dirty="0">
                <a:hlinkClick r:id="rId2"/>
              </a:rPr>
              <a:t>https://www.youtube.com/watch?v=YWrSn-fnRtc</a:t>
            </a:r>
            <a:endParaRPr lang="el-GR" dirty="0"/>
          </a:p>
          <a:p>
            <a:pPr algn="l" rtl="0"/>
            <a:endParaRPr lang="en-US" dirty="0"/>
          </a:p>
        </p:txBody>
      </p:sp>
      <p:pic>
        <p:nvPicPr>
          <p:cNvPr id="4" name="Picture 1"/>
          <p:cNvPicPr>
            <a:picLocks noChangeAspect="1" noChangeArrowheads="1"/>
          </p:cNvPicPr>
          <p:nvPr/>
        </p:nvPicPr>
        <p:blipFill>
          <a:blip r:embed="rId3" cstate="print"/>
          <a:srcRect/>
          <a:stretch>
            <a:fillRect/>
          </a:stretch>
        </p:blipFill>
        <p:spPr bwMode="auto">
          <a:xfrm>
            <a:off x="1259632" y="5157192"/>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516216" y="5157192"/>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4211960" y="5157192"/>
            <a:ext cx="1584176" cy="792088"/>
          </a:xfrm>
          <a:prstGeom prst="rect">
            <a:avLst/>
          </a:prstGeom>
        </p:spPr>
      </p:pic>
    </p:spTree>
    <p:extLst>
      <p:ext uri="{BB962C8B-B14F-4D97-AF65-F5344CB8AC3E}">
        <p14:creationId xmlns:p14="http://schemas.microsoft.com/office/powerpoint/2010/main" val="384407935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D5E0C60-4E75-4615-BD29-B0403B4296E4}"/>
              </a:ext>
            </a:extLst>
          </p:cNvPr>
          <p:cNvSpPr>
            <a:spLocks noGrp="1"/>
          </p:cNvSpPr>
          <p:nvPr>
            <p:ph type="title"/>
          </p:nvPr>
        </p:nvSpPr>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3FF5F29E-4C96-40CA-90EA-89353E37C0ED}"/>
              </a:ext>
            </a:extLst>
          </p:cNvPr>
          <p:cNvSpPr>
            <a:spLocks noGrp="1"/>
          </p:cNvSpPr>
          <p:nvPr>
            <p:ph idx="1"/>
          </p:nvPr>
        </p:nvSpPr>
        <p:spPr>
          <a:xfrm>
            <a:off x="864382" y="2132856"/>
            <a:ext cx="6345260" cy="3886944"/>
          </a:xfrm>
        </p:spPr>
        <p:txBody>
          <a:bodyPr>
            <a:normAutofit fontScale="92500" lnSpcReduction="20000"/>
          </a:bodyPr>
          <a:lstStyle/>
          <a:p>
            <a:pPr marL="342900" lvl="0" indent="-342900" algn="l" rtl="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Possibilità di incontrare coetanei in situazioni simili</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lgn="l" rtl="0"/>
            <a:r>
              <a:rPr lang="en-GB" sz="1800" dirty="0">
                <a:solidFill>
                  <a:srgbClr val="403152"/>
                </a:solidFill>
                <a:effectLst/>
                <a:latin typeface="Calibri" panose="020F0502020204030204" pitchFamily="34" charset="0"/>
                <a:ea typeface="Times New Roman" panose="02020603050405020304" pitchFamily="18" charset="0"/>
              </a:rPr>
              <a:t>Poiché è importante che i genitori si incontrino e comunichino con altri genitori che affrontano problemi simili, i bambini possono trarre vantaggio dall'incontro con altri bambini tipici che hanno fratelli con bisogni speciali. È importante per i bambini, come lo è per gli adulti, sapere che non sono gli unici ad avere queste gioie e preoccupazioni speciali.</a:t>
            </a:r>
            <a:endParaRPr lang="el-GR" sz="1800" dirty="0">
              <a:effectLst/>
              <a:latin typeface="Times New Roman" panose="02020603050405020304" pitchFamily="18" charset="0"/>
              <a:ea typeface="Times New Roman" panose="02020603050405020304" pitchFamily="18" charset="0"/>
            </a:endParaRPr>
          </a:p>
          <a:p>
            <a:pPr marL="342900" lvl="0" indent="-342900" algn="l" rtl="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Accesso alle informazioni</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lgn="l" rtl="0"/>
            <a:r>
              <a:rPr lang="en-GB" sz="1800" dirty="0">
                <a:solidFill>
                  <a:srgbClr val="403152"/>
                </a:solidFill>
                <a:effectLst/>
                <a:latin typeface="Calibri" panose="020F0502020204030204" pitchFamily="34" charset="0"/>
                <a:ea typeface="Times New Roman" panose="02020603050405020304" pitchFamily="18" charset="0"/>
              </a:rPr>
              <a:t>Durante la loro vita i fratelli hanno bisogno di informazioni sulla disabilità, sui trattamenti e sui risultati dei loro fratelli. I genitori dovrebbero fornire attivamente informazioni utili ai bambini. Le conversazioni devono essere ripetute man mano che la capacità di comprendere e ricordare le informazioni aumenta ei genitori dovrebbero iniziare queste conversazioni. Spesso i bambini non esprimono le loro preoccupazioni o lamentele temendo che lo faranno</a:t>
            </a:r>
            <a:r>
              <a:rPr lang="en-GB" dirty="0">
                <a:solidFill>
                  <a:srgbClr val="403152"/>
                </a:solidFill>
                <a:latin typeface="Calibri" panose="020F0502020204030204" pitchFamily="34" charset="0"/>
                <a:ea typeface="Times New Roman" panose="02020603050405020304" pitchFamily="18" charset="0"/>
              </a:rPr>
              <a:t>Ho sconvolto i loro genitori o perché provano vergogna per le loro emozioni.</a:t>
            </a:r>
            <a:endParaRPr lang="el-GR" sz="1800" dirty="0">
              <a:effectLst/>
              <a:latin typeface="Times New Roman" panose="02020603050405020304" pitchFamily="18" charset="0"/>
              <a:ea typeface="Times New Roman" panose="02020603050405020304" pitchFamily="18" charset="0"/>
            </a:endParaRP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6165156"/>
            <a:ext cx="2232248" cy="691673"/>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6165304"/>
            <a:ext cx="1115616" cy="692696"/>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6165304"/>
            <a:ext cx="1584176" cy="692696"/>
          </a:xfrm>
          <a:prstGeom prst="rect">
            <a:avLst/>
          </a:prstGeom>
        </p:spPr>
      </p:pic>
    </p:spTree>
    <p:extLst>
      <p:ext uri="{BB962C8B-B14F-4D97-AF65-F5344CB8AC3E}">
        <p14:creationId xmlns:p14="http://schemas.microsoft.com/office/powerpoint/2010/main" val="204070957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B9A43BE6-7CC3-4C11-B5D2-FE98CFE6A4DC}"/>
              </a:ext>
            </a:extLst>
          </p:cNvPr>
          <p:cNvSpPr>
            <a:spLocks noGrp="1"/>
          </p:cNvSpPr>
          <p:nvPr>
            <p:ph type="title"/>
          </p:nvPr>
        </p:nvSpPr>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65333C26-EA60-4637-A0A4-85D96626E745}"/>
              </a:ext>
            </a:extLst>
          </p:cNvPr>
          <p:cNvSpPr>
            <a:spLocks noGrp="1"/>
          </p:cNvSpPr>
          <p:nvPr>
            <p:ph idx="1"/>
          </p:nvPr>
        </p:nvSpPr>
        <p:spPr>
          <a:xfrm>
            <a:off x="827584" y="2204864"/>
            <a:ext cx="6345260" cy="3530600"/>
          </a:xfrm>
        </p:spPr>
        <p:txBody>
          <a:bodyPr>
            <a:normAutofit/>
          </a:bodyPr>
          <a:lstStyle/>
          <a:p>
            <a:pPr marL="457200" algn="l" rtl="0"/>
            <a:r>
              <a:rPr lang="en-US" sz="1800" dirty="0">
                <a:solidFill>
                  <a:srgbClr val="403152"/>
                </a:solidFill>
                <a:effectLst/>
                <a:latin typeface="Calibri" panose="020F0502020204030204" pitchFamily="34" charset="0"/>
                <a:ea typeface="Times New Roman" panose="02020603050405020304" pitchFamily="18" charset="0"/>
              </a:rPr>
              <a:t>Fin da piccoli i fratelli si preoccupano delle responsabilità che avranno nei confronti del fratello disabile in futuro. I genitori potrebbero rassicurare i loro figli tipo facendo progetti per il futuro del loro bambino disabile, ascoltando i loro suggerimenti mentre fanno questi progetti, pensare a progetti alternativi e rendendosi conto che la disponibilità dei loro figli potrebbe cambiare in diverse fasi della loro vita.</a:t>
            </a:r>
            <a:endParaRPr lang="el-GR" dirty="0">
              <a:solidFill>
                <a:srgbClr val="403152"/>
              </a:solidFill>
              <a:latin typeface="Calibri" panose="020F0502020204030204" pitchFamily="34" charset="0"/>
              <a:ea typeface="Times New Roman" panose="02020603050405020304" pitchFamily="18" charset="0"/>
            </a:endParaRPr>
          </a:p>
          <a:p>
            <a:pPr marL="457200" algn="l" rtl="0"/>
            <a:r>
              <a:rPr lang="en-US" sz="1800" dirty="0">
                <a:solidFill>
                  <a:srgbClr val="403152"/>
                </a:solidFill>
                <a:effectLst/>
                <a:latin typeface="Calibri" panose="020F0502020204030204" pitchFamily="34" charset="0"/>
                <a:ea typeface="Times New Roman" panose="02020603050405020304" pitchFamily="18" charset="0"/>
              </a:rPr>
              <a:t>Le figlie sono solitamente i membri della famiglia che si prendono cura dei genitori anziani. Allo stesso modo, le figlie adulte di solito si prendono cura del fratello disabile whe</a:t>
            </a:r>
            <a:r>
              <a:rPr lang="en-US" dirty="0">
                <a:solidFill>
                  <a:srgbClr val="403152"/>
                </a:solidFill>
                <a:latin typeface="Calibri" panose="020F0502020204030204" pitchFamily="34" charset="0"/>
                <a:ea typeface="Times New Roman" panose="02020603050405020304" pitchFamily="18" charset="0"/>
              </a:rPr>
              <a:t>n genitori non possono più farlo. È importante esplorare la condivisione equa delle responsabilità tra fratelli, indipendentemente dal sesso</a:t>
            </a: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77272"/>
            <a:ext cx="1584176" cy="792088"/>
          </a:xfrm>
          <a:prstGeom prst="rect">
            <a:avLst/>
          </a:prstGeom>
        </p:spPr>
      </p:pic>
    </p:spTree>
    <p:extLst>
      <p:ext uri="{BB962C8B-B14F-4D97-AF65-F5344CB8AC3E}">
        <p14:creationId xmlns:p14="http://schemas.microsoft.com/office/powerpoint/2010/main" val="3784580268"/>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2380262-6851-4A86-AA2F-81ECF49C2072}"/>
              </a:ext>
            </a:extLst>
          </p:cNvPr>
          <p:cNvSpPr>
            <a:spLocks noGrp="1"/>
          </p:cNvSpPr>
          <p:nvPr>
            <p:ph type="title"/>
          </p:nvPr>
        </p:nvSpPr>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077CEE20-CD73-474B-B8D3-01AF68674960}"/>
              </a:ext>
            </a:extLst>
          </p:cNvPr>
          <p:cNvSpPr>
            <a:spLocks noGrp="1"/>
          </p:cNvSpPr>
          <p:nvPr>
            <p:ph idx="1"/>
          </p:nvPr>
        </p:nvSpPr>
        <p:spPr>
          <a:xfrm>
            <a:off x="713466" y="2400302"/>
            <a:ext cx="7890982" cy="3530600"/>
          </a:xfrm>
        </p:spPr>
        <p:txBody>
          <a:bodyPr>
            <a:normAutofit/>
          </a:bodyPr>
          <a:lstStyle/>
          <a:p>
            <a:pPr marL="0" lvl="0" indent="0" algn="l" rtl="0">
              <a:buNone/>
            </a:pPr>
            <a:r>
              <a:rPr lang="en-GB" b="1" dirty="0">
                <a:solidFill>
                  <a:srgbClr val="403152"/>
                </a:solidFill>
                <a:latin typeface="Calibri" panose="020F0502020204030204" pitchFamily="34" charset="0"/>
                <a:ea typeface="Times New Roman" panose="02020603050405020304" pitchFamily="18" charset="0"/>
              </a:rPr>
              <a:t>Uno contro uno per i bambini tipici</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lgn="l" rtl="0"/>
            <a:r>
              <a:rPr lang="en-GB" sz="1800" dirty="0">
                <a:solidFill>
                  <a:srgbClr val="403152"/>
                </a:solidFill>
                <a:effectLst/>
                <a:latin typeface="Calibri" panose="020F0502020204030204" pitchFamily="34" charset="0"/>
                <a:ea typeface="Times New Roman" panose="02020603050405020304" pitchFamily="18" charset="0"/>
              </a:rPr>
              <a:t>È importante che i bambini sappiano dalle parole e dalle azioni dei loro genitori che si prendono cura di loro come individui. Quando i genitori trovano un po' di tempo dal loro fitto programma per fare una passeggiata o impegnarsi in piccole attività con i loro fratelli tipici, trasmettono il messaggio che saranno lì per loro e creano un'ottima opportunità per un'esperienza di comunicazione su varie questioni che potrebbe riguardare il bambino.</a:t>
            </a:r>
            <a:endParaRPr lang="el-GR" sz="1800" dirty="0">
              <a:effectLst/>
              <a:latin typeface="Times New Roman" panose="02020603050405020304" pitchFamily="18" charset="0"/>
              <a:ea typeface="Times New Roman" panose="02020603050405020304" pitchFamily="18" charset="0"/>
            </a:endParaRPr>
          </a:p>
          <a:p>
            <a:pPr marL="0" lvl="0" indent="0" algn="l" rtl="0">
              <a:buNone/>
            </a:pPr>
            <a:r>
              <a:rPr lang="en-GB" sz="1800" b="1" dirty="0">
                <a:solidFill>
                  <a:srgbClr val="403152"/>
                </a:solidFill>
                <a:effectLst/>
                <a:latin typeface="Calibri" panose="020F0502020204030204" pitchFamily="34" charset="0"/>
                <a:ea typeface="Times New Roman" panose="02020603050405020304" pitchFamily="18" charset="0"/>
              </a:rPr>
              <a:t>Festeggia i successi di ogni bambino</a:t>
            </a:r>
          </a:p>
          <a:p>
            <a:pPr marL="457200" algn="l" rtl="0"/>
            <a:r>
              <a:rPr lang="en-GB" sz="1800" dirty="0">
                <a:solidFill>
                  <a:srgbClr val="403152"/>
                </a:solidFill>
                <a:effectLst/>
                <a:latin typeface="Calibri" panose="020F0502020204030204" pitchFamily="34" charset="0"/>
                <a:ea typeface="Times New Roman" panose="02020603050405020304" pitchFamily="18" charset="0"/>
              </a:rPr>
              <a:t>I bisogni del bambino disabile non devono mettere in ombra quelli dei bambini tipo. È importante avere la pianificazione necessaria in modo che tutta la famiglia possa partecipare e celebrare i successi dei suoi membri</a:t>
            </a:r>
            <a:endParaRPr lang="el-GR" sz="1800" dirty="0">
              <a:effectLst/>
              <a:latin typeface="Times New Roman" panose="02020603050405020304" pitchFamily="18" charset="0"/>
              <a:ea typeface="Times New Roman" panose="02020603050405020304" pitchFamily="18" charset="0"/>
            </a:endParaRPr>
          </a:p>
          <a:p>
            <a:pPr marL="457200" algn="l" rtl="0"/>
            <a:endParaRPr lang="el-GR" sz="1800" dirty="0">
              <a:effectLst/>
              <a:latin typeface="Times New Roman" panose="02020603050405020304" pitchFamily="18" charset="0"/>
              <a:ea typeface="Times New Roman" panose="02020603050405020304" pitchFamily="18" charset="0"/>
            </a:endParaRP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27584" y="5805264"/>
            <a:ext cx="2032318" cy="720080"/>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84168" y="5805264"/>
            <a:ext cx="935678" cy="721145"/>
          </a:xfrm>
          <a:prstGeom prst="rect">
            <a:avLst/>
          </a:prstGeom>
        </p:spPr>
      </p:pic>
      <p:pic>
        <p:nvPicPr>
          <p:cNvPr id="6" name="5 - Εικόνα" descr="include logo.jpg"/>
          <p:cNvPicPr>
            <a:picLocks noChangeAspect="1"/>
          </p:cNvPicPr>
          <p:nvPr/>
        </p:nvPicPr>
        <p:blipFill>
          <a:blip r:embed="rId4" cstate="print"/>
          <a:stretch>
            <a:fillRect/>
          </a:stretch>
        </p:blipFill>
        <p:spPr>
          <a:xfrm>
            <a:off x="3779912" y="5805264"/>
            <a:ext cx="1442290" cy="721145"/>
          </a:xfrm>
          <a:prstGeom prst="rect">
            <a:avLst/>
          </a:prstGeom>
        </p:spPr>
      </p:pic>
    </p:spTree>
    <p:extLst>
      <p:ext uri="{BB962C8B-B14F-4D97-AF65-F5344CB8AC3E}">
        <p14:creationId xmlns:p14="http://schemas.microsoft.com/office/powerpoint/2010/main" val="1490020198"/>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608BF16-C152-473B-B43C-77F1A51F2D3A}"/>
              </a:ext>
            </a:extLst>
          </p:cNvPr>
          <p:cNvSpPr>
            <a:spLocks noGrp="1"/>
          </p:cNvSpPr>
          <p:nvPr>
            <p:ph type="title"/>
          </p:nvPr>
        </p:nvSpPr>
        <p:spPr/>
        <p:txBody>
          <a:bodyPr/>
          <a:lstStyle/>
          <a:p>
            <a:pPr algn="l" rtl="0"/>
            <a:r>
              <a:rPr lang="en-US" dirty="0">
                <a:solidFill>
                  <a:schemeClr val="bg2"/>
                </a:solidFill>
                <a:latin typeface="Calibri" panose="020F0502020204030204" pitchFamily="34" charset="0"/>
                <a:ea typeface="Times New Roman" panose="02020603050405020304" pitchFamily="18" charset="0"/>
              </a:rPr>
              <a:t>Di cosa hanno bisogno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926FD2CB-893F-4CE4-AFC1-B1A6DDB69775}"/>
              </a:ext>
            </a:extLst>
          </p:cNvPr>
          <p:cNvSpPr>
            <a:spLocks noGrp="1"/>
          </p:cNvSpPr>
          <p:nvPr>
            <p:ph idx="1"/>
          </p:nvPr>
        </p:nvSpPr>
        <p:spPr>
          <a:xfrm>
            <a:off x="971600" y="2348880"/>
            <a:ext cx="6345260" cy="3240360"/>
          </a:xfrm>
        </p:spPr>
        <p:txBody>
          <a:bodyPr>
            <a:normAutofit/>
          </a:bodyPr>
          <a:lstStyle/>
          <a:p>
            <a:pPr marL="342900" lvl="0" indent="-342900" algn="l" rtl="0">
              <a:buFont typeface="Symbol" panose="05050102010706020507" pitchFamily="18" charset="2"/>
              <a:buChar char=""/>
            </a:pPr>
            <a:r>
              <a:rPr lang="en-GB" sz="1800" b="1" dirty="0">
                <a:solidFill>
                  <a:srgbClr val="403152"/>
                </a:solidFill>
                <a:effectLst/>
                <a:latin typeface="Calibri" panose="020F0502020204030204" pitchFamily="34" charset="0"/>
                <a:ea typeface="Times New Roman" panose="02020603050405020304" pitchFamily="18" charset="0"/>
              </a:rPr>
              <a:t>La percezione dei genitori è spesso altrettanto importante della disabilità stessa</a:t>
            </a:r>
            <a:endParaRPr lang="el-GR" sz="1800" dirty="0">
              <a:solidFill>
                <a:srgbClr val="403152"/>
              </a:solidFill>
              <a:effectLst/>
              <a:latin typeface="Times New Roman" panose="02020603050405020304" pitchFamily="18" charset="0"/>
              <a:ea typeface="Times New Roman" panose="02020603050405020304" pitchFamily="18" charset="0"/>
            </a:endParaRPr>
          </a:p>
          <a:p>
            <a:pPr marL="457200" algn="l" rtl="0"/>
            <a:r>
              <a:rPr lang="en-GB" sz="1800" dirty="0">
                <a:solidFill>
                  <a:srgbClr val="403152"/>
                </a:solidFill>
                <a:effectLst/>
                <a:latin typeface="Calibri" panose="020F0502020204030204" pitchFamily="34" charset="0"/>
                <a:ea typeface="Times New Roman" panose="02020603050405020304" pitchFamily="18" charset="0"/>
              </a:rPr>
              <a:t>È importante che i genitori ricordino che l'interpretazione che danno alla disabilità del bambino ha un impatto maggiore sull'adattamento dei fratelli tipici rispetto alla disabilità stessa. Quando i genitori cercano sostegno, informazioni e pause per se stessi, danno il buon esempio</a:t>
            </a:r>
            <a:r>
              <a:rPr lang="en-GB" dirty="0">
                <a:solidFill>
                  <a:srgbClr val="403152"/>
                </a:solidFill>
                <a:latin typeface="Calibri" panose="020F0502020204030204" pitchFamily="34" charset="0"/>
                <a:ea typeface="Times New Roman" panose="02020603050405020304" pitchFamily="18" charset="0"/>
              </a:rPr>
              <a:t>i loro figli di resilienza e di atteggiamenti e comportamenti sani nei confronti dei loro figli tipici, favorendo indirettamente il rapporto tra i bambini e i loro fratelli</a:t>
            </a:r>
            <a:endParaRPr lang="el-GR" sz="1800" dirty="0">
              <a:effectLst/>
              <a:latin typeface="Times New Roman" panose="02020603050405020304" pitchFamily="18" charset="0"/>
              <a:ea typeface="Times New Roman" panose="02020603050405020304" pitchFamily="18" charset="0"/>
            </a:endParaRPr>
          </a:p>
          <a:p>
            <a:pPr marL="457200" algn="l" rtl="0"/>
            <a:endParaRPr lang="el-GR" sz="1800" dirty="0">
              <a:effectLst/>
              <a:latin typeface="Times New Roman" panose="02020603050405020304" pitchFamily="18" charset="0"/>
              <a:ea typeface="Times New Roman" panose="02020603050405020304" pitchFamily="18" charset="0"/>
            </a:endParaRP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167836906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A1271553-78F0-4AA4-9000-B3189F08A18B}"/>
              </a:ext>
            </a:extLst>
          </p:cNvPr>
          <p:cNvSpPr>
            <a:spLocks noGrp="1"/>
          </p:cNvSpPr>
          <p:nvPr>
            <p:ph type="title"/>
          </p:nvPr>
        </p:nvSpPr>
        <p:spPr>
          <a:xfrm>
            <a:off x="865970" y="838200"/>
            <a:ext cx="6343672" cy="1078632"/>
          </a:xfrm>
        </p:spPr>
        <p:txBody>
          <a:bodyPr/>
          <a:lstStyle/>
          <a:p>
            <a:pPr algn="l" rtl="0"/>
            <a:r>
              <a:rPr lang="en-US" dirty="0">
                <a:solidFill>
                  <a:schemeClr val="bg2"/>
                </a:solidFill>
                <a:latin typeface="Calibri" panose="020F0502020204030204" pitchFamily="34" charset="0"/>
                <a:ea typeface="Times New Roman" panose="02020603050405020304" pitchFamily="18" charset="0"/>
              </a:rPr>
              <a:t>Cosa guadagnano i fratelli dei bambini disabili</a:t>
            </a:r>
            <a:br>
              <a:rPr lang="el-GR" dirty="0">
                <a:solidFill>
                  <a:schemeClr val="bg2"/>
                </a:solidFill>
                <a:latin typeface="Times New Roman" panose="02020603050405020304" pitchFamily="18" charset="0"/>
                <a:ea typeface="Times New Roman" panose="02020603050405020304" pitchFamily="18" charset="0"/>
              </a:rPr>
            </a:br>
            <a:endParaRPr lang="el-GR" dirty="0"/>
          </a:p>
        </p:txBody>
      </p:sp>
      <p:sp>
        <p:nvSpPr>
          <p:cNvPr id="3" name="Θέση περιεχομένου 2">
            <a:extLst>
              <a:ext uri="{FF2B5EF4-FFF2-40B4-BE49-F238E27FC236}">
                <a16:creationId xmlns:a16="http://schemas.microsoft.com/office/drawing/2014/main" id="{2C93B238-296D-489D-B4C3-27F6326D4720}"/>
              </a:ext>
            </a:extLst>
          </p:cNvPr>
          <p:cNvSpPr>
            <a:spLocks noGrp="1"/>
          </p:cNvSpPr>
          <p:nvPr>
            <p:ph idx="1"/>
          </p:nvPr>
        </p:nvSpPr>
        <p:spPr>
          <a:xfrm>
            <a:off x="865970" y="2131752"/>
            <a:ext cx="7632848" cy="3530600"/>
          </a:xfrm>
        </p:spPr>
        <p:txBody>
          <a:bodyPr>
            <a:normAutofit fontScale="92500" lnSpcReduction="10000"/>
          </a:bodyPr>
          <a:lstStyle/>
          <a:p>
            <a:pPr algn="l" rtl="0"/>
            <a:r>
              <a:rPr lang="en-GB" b="0" i="0" dirty="0">
                <a:solidFill>
                  <a:srgbClr val="000000"/>
                </a:solidFill>
                <a:effectLst/>
                <a:latin typeface="Helvetica Neue"/>
              </a:rPr>
              <a:t>I fratelli di bambini con bisogni speciali hanno loro stessi bisogni speciali. La loro sorella o fratello con bisogni speciali</a:t>
            </a:r>
            <a:r>
              <a:rPr lang="en-GB" b="0" i="1" dirty="0">
                <a:solidFill>
                  <a:srgbClr val="000000"/>
                </a:solidFill>
                <a:effectLst/>
                <a:latin typeface="Helvetica Neue"/>
              </a:rPr>
              <a:t>volere</a:t>
            </a:r>
            <a:r>
              <a:rPr lang="en-GB" b="0" i="0" dirty="0">
                <a:solidFill>
                  <a:srgbClr val="000000"/>
                </a:solidFill>
                <a:effectLst/>
                <a:latin typeface="Helvetica Neue"/>
              </a:rPr>
              <a:t>ottenere una quota maggiore di attenzione. Anche se avere un fratello con bisogni speciali presenta sfide, offre anche opportunità. I bambini che crescono con un fratello con bisogni speciali di salute o di sviluppo possono avere più possibilità di sviluppare molte buone qualità, tra cui:</a:t>
            </a:r>
          </a:p>
          <a:p>
            <a:pPr lvl="1">
              <a:buFont typeface="Arial" panose="020B0604020202020204" pitchFamily="34" charset="0"/>
              <a:buChar char="•"/>
            </a:pPr>
            <a:r>
              <a:rPr lang="en-GB" b="0" i="0" dirty="0">
                <a:solidFill>
                  <a:srgbClr val="000000"/>
                </a:solidFill>
                <a:effectLst/>
                <a:latin typeface="Helvetica Neue"/>
              </a:rPr>
              <a:t>pazienza</a:t>
            </a:r>
          </a:p>
          <a:p>
            <a:pPr lvl="1">
              <a:buFont typeface="Arial" panose="020B0604020202020204" pitchFamily="34" charset="0"/>
              <a:buChar char="•"/>
            </a:pPr>
            <a:r>
              <a:rPr lang="en-GB" b="0" i="0" dirty="0">
                <a:solidFill>
                  <a:srgbClr val="000000"/>
                </a:solidFill>
                <a:effectLst/>
                <a:latin typeface="Helvetica Neue"/>
              </a:rPr>
              <a:t>gentilezza e sostegno</a:t>
            </a:r>
          </a:p>
          <a:p>
            <a:pPr lvl="1">
              <a:buFont typeface="Arial" panose="020B0604020202020204" pitchFamily="34" charset="0"/>
              <a:buChar char="•"/>
            </a:pPr>
            <a:r>
              <a:rPr lang="en-GB" b="0" i="0" dirty="0">
                <a:solidFill>
                  <a:srgbClr val="000000"/>
                </a:solidFill>
                <a:effectLst/>
                <a:latin typeface="Helvetica Neue"/>
              </a:rPr>
              <a:t>accettazione delle differenze</a:t>
            </a:r>
          </a:p>
          <a:p>
            <a:pPr lvl="1">
              <a:buFont typeface="Arial" panose="020B0604020202020204" pitchFamily="34" charset="0"/>
              <a:buChar char="•"/>
            </a:pPr>
            <a:r>
              <a:rPr lang="en-GB" b="0" i="0" dirty="0">
                <a:solidFill>
                  <a:srgbClr val="000000"/>
                </a:solidFill>
                <a:effectLst/>
                <a:latin typeface="Helvetica Neue"/>
              </a:rPr>
              <a:t>compassione e disponibilità</a:t>
            </a:r>
          </a:p>
          <a:p>
            <a:pPr lvl="1">
              <a:buFont typeface="Arial" panose="020B0604020202020204" pitchFamily="34" charset="0"/>
              <a:buChar char="•"/>
            </a:pPr>
            <a:r>
              <a:rPr lang="en-GB" b="0" i="0" dirty="0">
                <a:solidFill>
                  <a:srgbClr val="000000"/>
                </a:solidFill>
                <a:effectLst/>
                <a:latin typeface="Helvetica Neue"/>
              </a:rPr>
              <a:t>empatia per gli altri e comprensione di come affrontare le sfide</a:t>
            </a:r>
          </a:p>
          <a:p>
            <a:pPr lvl="1">
              <a:buFont typeface="Arial" panose="020B0604020202020204" pitchFamily="34" charset="0"/>
              <a:buChar char="•"/>
            </a:pPr>
            <a:r>
              <a:rPr lang="en-GB" b="0" i="0" dirty="0">
                <a:solidFill>
                  <a:srgbClr val="000000"/>
                </a:solidFill>
                <a:effectLst/>
                <a:latin typeface="Helvetica Neue"/>
              </a:rPr>
              <a:t>affidabilità e lealtà che possono derivare dalla difesa del fratello o della sorella.</a:t>
            </a: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683568" y="5877272"/>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5940152" y="5877272"/>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635896" y="5877272"/>
            <a:ext cx="1584176" cy="792088"/>
          </a:xfrm>
          <a:prstGeom prst="rect">
            <a:avLst/>
          </a:prstGeom>
        </p:spPr>
      </p:pic>
    </p:spTree>
    <p:extLst>
      <p:ext uri="{BB962C8B-B14F-4D97-AF65-F5344CB8AC3E}">
        <p14:creationId xmlns:p14="http://schemas.microsoft.com/office/powerpoint/2010/main" val="1417349941"/>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xfrm>
            <a:off x="755576" y="260648"/>
            <a:ext cx="6552728" cy="2882179"/>
          </a:xfrm>
        </p:spPr>
        <p:txBody>
          <a:bodyPr>
            <a:noAutofit/>
          </a:bodyPr>
          <a:lstStyle/>
          <a:p>
            <a:pPr lvl="0" algn="l" rtl="0"/>
            <a:br>
              <a:rPr lang="en-US" b="1" dirty="0">
                <a:solidFill>
                  <a:schemeClr val="accent2">
                    <a:lumMod val="20000"/>
                    <a:lumOff val="80000"/>
                  </a:schemeClr>
                </a:solidFill>
                <a:ea typeface="Times New Roman" pitchFamily="18" charset="0"/>
                <a:cs typeface="Arial" pitchFamily="34" charset="0"/>
              </a:rPr>
            </a:br>
            <a:r>
              <a:rPr lang="pl-PL" b="1" dirty="0">
                <a:solidFill>
                  <a:schemeClr val="accent2">
                    <a:lumMod val="20000"/>
                    <a:lumOff val="80000"/>
                  </a:schemeClr>
                </a:solidFill>
                <a:ea typeface="Times New Roman" pitchFamily="18" charset="0"/>
                <a:cs typeface="Arial" pitchFamily="34" charset="0"/>
              </a:rPr>
              <a:t>Eliminazione socialeEsclusione</a:t>
            </a:r>
            <a:r>
              <a:rPr lang="en-US" b="1" dirty="0">
                <a:solidFill>
                  <a:schemeClr val="accent2">
                    <a:lumMod val="20000"/>
                    <a:lumOff val="80000"/>
                  </a:schemeClr>
                </a:solidFill>
                <a:ea typeface="Times New Roman" pitchFamily="18" charset="0"/>
                <a:cs typeface="Arial" pitchFamily="34" charset="0"/>
              </a:rPr>
              <a:t> </a:t>
            </a:r>
            <a:br>
              <a:rPr lang="en-US" b="1" dirty="0">
                <a:solidFill>
                  <a:schemeClr val="accent2">
                    <a:lumMod val="20000"/>
                    <a:lumOff val="80000"/>
                  </a:schemeClr>
                </a:solidFill>
                <a:ea typeface="Times New Roman" pitchFamily="18" charset="0"/>
                <a:cs typeface="Arial" pitchFamily="34" charset="0"/>
              </a:rPr>
            </a:br>
            <a:r>
              <a:rPr lang="pl-PL" b="1" dirty="0">
                <a:solidFill>
                  <a:schemeClr val="accent2">
                    <a:lumMod val="20000"/>
                    <a:lumOff val="80000"/>
                  </a:schemeClr>
                </a:solidFill>
                <a:ea typeface="Times New Roman" pitchFamily="18" charset="0"/>
                <a:cs typeface="Arial" pitchFamily="34" charset="0"/>
              </a:rPr>
              <a:t>EliSE</a:t>
            </a:r>
            <a:r>
              <a:rPr lang="en-US" b="1" dirty="0">
                <a:solidFill>
                  <a:schemeClr val="accent2">
                    <a:lumMod val="20000"/>
                    <a:lumOff val="80000"/>
                  </a:schemeClr>
                </a:solidFill>
                <a:ea typeface="Times New Roman" pitchFamily="18" charset="0"/>
                <a:cs typeface="Arial" pitchFamily="34" charset="0"/>
              </a:rPr>
              <a:t>Erasmo+</a:t>
            </a:r>
            <a:br>
              <a:rPr lang="en-US" b="1" dirty="0">
                <a:solidFill>
                  <a:schemeClr val="accent2">
                    <a:lumMod val="20000"/>
                    <a:lumOff val="80000"/>
                  </a:schemeClr>
                </a:solidFill>
                <a:ea typeface="Times New Roman" pitchFamily="18" charset="0"/>
                <a:cs typeface="Arial" pitchFamily="34" charset="0"/>
              </a:rPr>
            </a:br>
            <a:endParaRPr lang="el-GR" dirty="0">
              <a:latin typeface="Bookman Old Style" pitchFamily="18" charset="0"/>
              <a:cs typeface="Khmer UI" pitchFamily="34" charset="0"/>
            </a:endParaRPr>
          </a:p>
        </p:txBody>
      </p:sp>
      <p:sp>
        <p:nvSpPr>
          <p:cNvPr id="3" name="2 - Υπότιτλος"/>
          <p:cNvSpPr>
            <a:spLocks noGrp="1"/>
          </p:cNvSpPr>
          <p:nvPr>
            <p:ph type="body" sz="half" idx="2"/>
          </p:nvPr>
        </p:nvSpPr>
        <p:spPr>
          <a:xfrm>
            <a:off x="539552" y="5055293"/>
            <a:ext cx="7380312" cy="1010619"/>
          </a:xfrm>
        </p:spPr>
        <p:txBody>
          <a:bodyPr>
            <a:noAutofit/>
          </a:bodyPr>
          <a:lstStyle/>
          <a:p>
            <a:pPr algn="l" rtl="0"/>
            <a:endParaRPr lang="el-GR" sz="1600" dirty="0"/>
          </a:p>
          <a:p>
            <a:pPr algn="l" rtl="0"/>
            <a:endParaRPr lang="en-US" sz="1600" dirty="0"/>
          </a:p>
          <a:p>
            <a:pPr algn="l" rtl="0"/>
            <a:r>
              <a:rPr lang="en-US" sz="1600" b="1" dirty="0" err="1"/>
              <a:t>Referente</a:t>
            </a:r>
            <a:r>
              <a:rPr lang="en-US" sz="1600" b="1" dirty="0"/>
              <a:t> </a:t>
            </a:r>
            <a:r>
              <a:rPr lang="en-US" sz="1600" b="1" dirty="0" err="1"/>
              <a:t>scientifico</a:t>
            </a:r>
            <a:r>
              <a:rPr lang="en-US" sz="1600" b="1" dirty="0"/>
              <a:t> di EliSe</a:t>
            </a:r>
            <a:r>
              <a:rPr lang="el-GR" sz="1600" b="1" dirty="0"/>
              <a:t> </a:t>
            </a:r>
            <a:r>
              <a:rPr lang="en-US" sz="1600" b="1" dirty="0"/>
              <a:t>Erasmus+inGrecia</a:t>
            </a:r>
          </a:p>
          <a:p>
            <a:pPr algn="l" rtl="0"/>
            <a:r>
              <a:rPr lang="en-US" sz="1600" b="1" dirty="0"/>
              <a:t>AndromachiNanou, PhD</a:t>
            </a:r>
            <a:endParaRPr lang="el-GR" sz="1600" b="1" dirty="0"/>
          </a:p>
          <a:p>
            <a:pPr algn="l" rtl="0"/>
            <a:r>
              <a:rPr lang="en-US" sz="1600" b="1" dirty="0"/>
              <a:t>Presidente di Include</a:t>
            </a:r>
            <a:endParaRPr lang="el-GR" sz="1600" b="1" dirty="0"/>
          </a:p>
          <a:p>
            <a:pPr algn="l" rtl="0"/>
            <a:endParaRPr lang="en-US" sz="1600" dirty="0"/>
          </a:p>
          <a:p>
            <a:pPr algn="l" rtl="0"/>
            <a:r>
              <a:rPr lang="en-US" sz="1600" dirty="0"/>
              <a:t> </a:t>
            </a:r>
            <a:r>
              <a:rPr lang="el-GR" sz="1600" dirty="0"/>
              <a:t> </a:t>
            </a:r>
          </a:p>
          <a:p>
            <a:pPr algn="l" rtl="0"/>
            <a:endParaRPr lang="en-US" sz="1600" dirty="0"/>
          </a:p>
        </p:txBody>
      </p:sp>
      <p:pic>
        <p:nvPicPr>
          <p:cNvPr id="8" name="Picture 1"/>
          <p:cNvPicPr>
            <a:picLocks noChangeAspect="1" noChangeArrowheads="1"/>
          </p:cNvPicPr>
          <p:nvPr/>
        </p:nvPicPr>
        <p:blipFill>
          <a:blip r:embed="rId2" cstate="print"/>
          <a:srcRect/>
          <a:stretch>
            <a:fillRect/>
          </a:stretch>
        </p:blipFill>
        <p:spPr bwMode="auto">
          <a:xfrm>
            <a:off x="539552" y="6067082"/>
            <a:ext cx="2232248" cy="790918"/>
          </a:xfrm>
          <a:prstGeom prst="rect">
            <a:avLst/>
          </a:prstGeom>
          <a:noFill/>
        </p:spPr>
      </p:pic>
      <p:pic>
        <p:nvPicPr>
          <p:cNvPr id="9" name="Picture 15"/>
          <p:cNvPicPr/>
          <p:nvPr/>
        </p:nvPicPr>
        <p:blipFill>
          <a:blip r:embed="rId3" cstate="print">
            <a:extLst>
              <a:ext uri="{28A0092B-C50C-407E-A947-70E740481C1C}">
                <a14:useLocalDpi xmlns:a14="http://schemas.microsoft.com/office/drawing/2010/main" val="0"/>
              </a:ext>
            </a:extLst>
          </a:blip>
          <a:stretch>
            <a:fillRect/>
          </a:stretch>
        </p:blipFill>
        <p:spPr>
          <a:xfrm>
            <a:off x="6804248" y="6065912"/>
            <a:ext cx="1115616" cy="792088"/>
          </a:xfrm>
          <a:prstGeom prst="rect">
            <a:avLst/>
          </a:prstGeom>
        </p:spPr>
      </p:pic>
      <p:pic>
        <p:nvPicPr>
          <p:cNvPr id="10" name="9 - Εικόνα" descr="include logo.jpg"/>
          <p:cNvPicPr>
            <a:picLocks noChangeAspect="1"/>
          </p:cNvPicPr>
          <p:nvPr/>
        </p:nvPicPr>
        <p:blipFill>
          <a:blip r:embed="rId4" cstate="print"/>
          <a:stretch>
            <a:fillRect/>
          </a:stretch>
        </p:blipFill>
        <p:spPr>
          <a:xfrm>
            <a:off x="3995936" y="6065912"/>
            <a:ext cx="1584176" cy="792088"/>
          </a:xfrm>
          <a:prstGeom prst="rect">
            <a:avLst/>
          </a:prstGeom>
        </p:spPr>
      </p:pic>
      <p:sp>
        <p:nvSpPr>
          <p:cNvPr id="15" name="14 - Ορθογώνιο"/>
          <p:cNvSpPr/>
          <p:nvPr/>
        </p:nvSpPr>
        <p:spPr>
          <a:xfrm>
            <a:off x="2195736" y="3068960"/>
            <a:ext cx="4968552" cy="369332"/>
          </a:xfrm>
          <a:prstGeom prst="rect">
            <a:avLst/>
          </a:prstGeom>
        </p:spPr>
        <p:txBody>
          <a:bodyPr wrap="square">
            <a:spAutoFit/>
          </a:bodyPr>
          <a:lstStyle/>
          <a:p>
            <a:pPr algn="l" rtl="0"/>
            <a:r>
              <a:rPr lang="pl-PL" dirty="0">
                <a:solidFill>
                  <a:schemeClr val="accent3">
                    <a:lumMod val="20000"/>
                    <a:lumOff val="80000"/>
                  </a:schemeClr>
                </a:solidFill>
                <a:latin typeface="Arial" pitchFamily="34" charset="0"/>
                <a:ea typeface="Times New Roman" pitchFamily="18" charset="0"/>
                <a:cs typeface="Arial" pitchFamily="34" charset="0"/>
              </a:rPr>
              <a:t>nr.</a:t>
            </a:r>
            <a:r>
              <a:rPr lang="fr-FR" dirty="0">
                <a:solidFill>
                  <a:schemeClr val="accent3">
                    <a:lumMod val="20000"/>
                    <a:lumOff val="80000"/>
                  </a:schemeClr>
                </a:solidFill>
                <a:latin typeface="Arial" pitchFamily="34" charset="0"/>
                <a:ea typeface="Times New Roman" pitchFamily="18" charset="0"/>
                <a:cs typeface="Arial" pitchFamily="34" charset="0"/>
              </a:rPr>
              <a:t>2019-1-LV01-KA204-060427</a:t>
            </a:r>
            <a:endParaRPr lang="en-US" dirty="0">
              <a:solidFill>
                <a:schemeClr val="accent3">
                  <a:lumMod val="20000"/>
                  <a:lumOff val="80000"/>
                </a:schemeClr>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1 - Τίτλος"/>
          <p:cNvSpPr>
            <a:spLocks noGrp="1"/>
          </p:cNvSpPr>
          <p:nvPr>
            <p:ph type="title"/>
          </p:nvPr>
        </p:nvSpPr>
        <p:spPr/>
        <p:txBody>
          <a:bodyPr/>
          <a:lstStyle/>
          <a:p>
            <a:pPr algn="ctr" rtl="0"/>
            <a:r>
              <a:rPr lang="en-US" altLang="en-US" dirty="0"/>
              <a:t>Difficoltà nelle famiglie con figli disabili</a:t>
            </a:r>
            <a:endParaRPr lang="el-GR" altLang="en-US" dirty="0"/>
          </a:p>
        </p:txBody>
      </p:sp>
      <p:sp>
        <p:nvSpPr>
          <p:cNvPr id="3" name="2 - Θέση περιεχομένου"/>
          <p:cNvSpPr>
            <a:spLocks noGrp="1"/>
          </p:cNvSpPr>
          <p:nvPr>
            <p:ph idx="1"/>
          </p:nvPr>
        </p:nvSpPr>
        <p:spPr>
          <a:xfrm>
            <a:off x="755576" y="2348880"/>
            <a:ext cx="6345260" cy="3530600"/>
          </a:xfrm>
        </p:spPr>
        <p:txBody>
          <a:bodyPr rtlCol="0">
            <a:normAutofit lnSpcReduction="10000"/>
          </a:bodyPr>
          <a:lstStyle/>
          <a:p>
            <a:pPr marL="274320" indent="-274320" algn="l" defTabSz="457207" rtl="0" fontAlgn="auto">
              <a:spcAft>
                <a:spcPts val="0"/>
              </a:spcAft>
              <a:buClr>
                <a:schemeClr val="bg2">
                  <a:lumMod val="40000"/>
                  <a:lumOff val="60000"/>
                </a:schemeClr>
              </a:buClr>
              <a:buFont typeface="Wingdings 2"/>
              <a:buChar char=""/>
              <a:defRPr/>
            </a:pPr>
            <a:r>
              <a:rPr lang="en-US" dirty="0"/>
              <a:t>I problemi affrontati dalle famiglie con un bambino con disabilità sono di ampia portata e coloro che li affrontano potrebbero anche incontrare difficoltà nella loro integrazione sociale</a:t>
            </a:r>
          </a:p>
          <a:p>
            <a:pPr marL="274320" indent="-274320" algn="l" defTabSz="457207" rtl="0" fontAlgn="auto">
              <a:spcAft>
                <a:spcPts val="0"/>
              </a:spcAft>
              <a:buClr>
                <a:schemeClr val="bg2">
                  <a:lumMod val="40000"/>
                  <a:lumOff val="60000"/>
                </a:schemeClr>
              </a:buClr>
              <a:buFont typeface="Wingdings 2"/>
              <a:buChar char=""/>
              <a:defRPr/>
            </a:pPr>
            <a:r>
              <a:rPr lang="en-US" dirty="0"/>
              <a:t>La presenza di problemi e il loro impatto sulla salute mentale dei membri della famiglia potrebbero essere fraintesi come problemi interni, senza tener conto delle pressioni che stanno affrontando</a:t>
            </a:r>
            <a:endParaRPr lang="el-GR" dirty="0"/>
          </a:p>
          <a:p>
            <a:pPr marL="274320" indent="-274320" algn="l" defTabSz="457207" rtl="0" fontAlgn="auto">
              <a:spcAft>
                <a:spcPts val="0"/>
              </a:spcAft>
              <a:buClr>
                <a:schemeClr val="bg2">
                  <a:lumMod val="40000"/>
                  <a:lumOff val="60000"/>
                </a:schemeClr>
              </a:buClr>
              <a:buFont typeface="Wingdings 2"/>
              <a:buChar char=""/>
              <a:defRPr/>
            </a:pPr>
            <a:r>
              <a:rPr lang="en-US" dirty="0"/>
              <a:t>Per capire cosa sta vivendo un membro della famiglia non è necessario comprendere la diagnosi o i sintomi del bambino disabile, ma gli ostacoli che ne potrebbero derivare per gli altri membri della famiglia</a:t>
            </a: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899592"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156176"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851920" y="5805264"/>
            <a:ext cx="1584176" cy="792088"/>
          </a:xfrm>
          <a:prstGeom prst="rect">
            <a:avLst/>
          </a:prstGeom>
        </p:spPr>
      </p:pic>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p:cNvSpPr>
            <a:spLocks noGrp="1"/>
          </p:cNvSpPr>
          <p:nvPr>
            <p:ph type="title"/>
          </p:nvPr>
        </p:nvSpPr>
        <p:spPr/>
        <p:txBody>
          <a:bodyPr/>
          <a:lstStyle/>
          <a:p>
            <a:pPr algn="l" rtl="0"/>
            <a:br>
              <a:rPr lang="en-US" dirty="0"/>
            </a:br>
            <a:r>
              <a:rPr lang="en-US" dirty="0"/>
              <a:t>La mamma del bambino autistico cammina per una giornata con suo figlio</a:t>
            </a:r>
            <a:br>
              <a:rPr lang="el-GR" dirty="0"/>
            </a:br>
            <a:endParaRPr lang="en-US" dirty="0"/>
          </a:p>
        </p:txBody>
      </p:sp>
      <p:sp>
        <p:nvSpPr>
          <p:cNvPr id="3" name="Θέση περιεχομένου 2"/>
          <p:cNvSpPr>
            <a:spLocks noGrp="1"/>
          </p:cNvSpPr>
          <p:nvPr>
            <p:ph idx="1"/>
          </p:nvPr>
        </p:nvSpPr>
        <p:spPr/>
        <p:txBody>
          <a:bodyPr/>
          <a:lstStyle/>
          <a:p>
            <a:pPr algn="l" rtl="0">
              <a:buNone/>
            </a:pPr>
            <a:r>
              <a:rPr lang="en-US" dirty="0">
                <a:hlinkClick r:id="rId2"/>
              </a:rPr>
              <a:t>https://www.youtube.com/watch?v=JGhgcaQ2Tvs</a:t>
            </a:r>
            <a:endParaRPr lang="el-GR" dirty="0"/>
          </a:p>
          <a:p>
            <a:pPr marL="0" indent="0" algn="l" rtl="0">
              <a:buNone/>
            </a:pPr>
            <a:endParaRPr lang="en-US" dirty="0"/>
          </a:p>
        </p:txBody>
      </p:sp>
      <p:pic>
        <p:nvPicPr>
          <p:cNvPr id="4" name="Picture 1"/>
          <p:cNvPicPr>
            <a:picLocks noChangeAspect="1" noChangeArrowheads="1"/>
          </p:cNvPicPr>
          <p:nvPr/>
        </p:nvPicPr>
        <p:blipFill>
          <a:blip r:embed="rId3" cstate="print"/>
          <a:srcRect/>
          <a:stretch>
            <a:fillRect/>
          </a:stretch>
        </p:blipFill>
        <p:spPr bwMode="auto">
          <a:xfrm>
            <a:off x="899592" y="5373216"/>
            <a:ext cx="2232248" cy="790918"/>
          </a:xfrm>
          <a:prstGeom prst="rect">
            <a:avLst/>
          </a:prstGeom>
          <a:noFill/>
        </p:spPr>
      </p:pic>
      <p:pic>
        <p:nvPicPr>
          <p:cNvPr id="5" name="Picture 15"/>
          <p:cNvPicPr/>
          <p:nvPr/>
        </p:nvPicPr>
        <p:blipFill>
          <a:blip r:embed="rId4" cstate="print">
            <a:extLst>
              <a:ext uri="{28A0092B-C50C-407E-A947-70E740481C1C}">
                <a14:useLocalDpi xmlns:a14="http://schemas.microsoft.com/office/drawing/2010/main" val="0"/>
              </a:ext>
            </a:extLst>
          </a:blip>
          <a:stretch>
            <a:fillRect/>
          </a:stretch>
        </p:blipFill>
        <p:spPr>
          <a:xfrm>
            <a:off x="6156176" y="5373216"/>
            <a:ext cx="1115616" cy="792088"/>
          </a:xfrm>
          <a:prstGeom prst="rect">
            <a:avLst/>
          </a:prstGeom>
        </p:spPr>
      </p:pic>
      <p:pic>
        <p:nvPicPr>
          <p:cNvPr id="6" name="5 - Εικόνα" descr="include logo.jpg"/>
          <p:cNvPicPr>
            <a:picLocks noChangeAspect="1"/>
          </p:cNvPicPr>
          <p:nvPr/>
        </p:nvPicPr>
        <p:blipFill>
          <a:blip r:embed="rId5" cstate="print"/>
          <a:stretch>
            <a:fillRect/>
          </a:stretch>
        </p:blipFill>
        <p:spPr>
          <a:xfrm>
            <a:off x="3851920" y="5373216"/>
            <a:ext cx="1584176" cy="792088"/>
          </a:xfrm>
          <a:prstGeom prst="rect">
            <a:avLst/>
          </a:prstGeom>
        </p:spPr>
      </p:pic>
    </p:spTree>
    <p:extLst>
      <p:ext uri="{BB962C8B-B14F-4D97-AF65-F5344CB8AC3E}">
        <p14:creationId xmlns:p14="http://schemas.microsoft.com/office/powerpoint/2010/main" val="13783890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F85CA2D1-485B-4835-B5FD-8EF7A0280D9E}"/>
              </a:ext>
            </a:extLst>
          </p:cNvPr>
          <p:cNvSpPr>
            <a:spLocks noGrp="1"/>
          </p:cNvSpPr>
          <p:nvPr>
            <p:ph type="title"/>
          </p:nvPr>
        </p:nvSpPr>
        <p:spPr/>
        <p:txBody>
          <a:bodyPr/>
          <a:lstStyle/>
          <a:p>
            <a:pPr algn="l" rtl="0"/>
            <a:r>
              <a:rPr lang="en-GB" dirty="0"/>
              <a:t>Fattori di stress dei genitori con bisogni speciali bambini. Impatto emotivo</a:t>
            </a:r>
            <a:endParaRPr lang="el-GR" dirty="0"/>
          </a:p>
        </p:txBody>
      </p:sp>
      <p:sp>
        <p:nvSpPr>
          <p:cNvPr id="3" name="Θέση περιεχομένου 2">
            <a:extLst>
              <a:ext uri="{FF2B5EF4-FFF2-40B4-BE49-F238E27FC236}">
                <a16:creationId xmlns:a16="http://schemas.microsoft.com/office/drawing/2014/main" id="{10B18742-D40A-4DA9-A5B6-761F1C769DDB}"/>
              </a:ext>
            </a:extLst>
          </p:cNvPr>
          <p:cNvSpPr>
            <a:spLocks noGrp="1"/>
          </p:cNvSpPr>
          <p:nvPr>
            <p:ph idx="1"/>
          </p:nvPr>
        </p:nvSpPr>
        <p:spPr>
          <a:xfrm>
            <a:off x="1115616" y="2204864"/>
            <a:ext cx="6345260" cy="3670920"/>
          </a:xfrm>
        </p:spPr>
        <p:txBody>
          <a:bodyPr>
            <a:normAutofit fontScale="85000" lnSpcReduction="20000"/>
          </a:bodyPr>
          <a:lstStyle/>
          <a:p>
            <a:pPr algn="l" rtl="0">
              <a:buFont typeface="Arial" panose="020B0604020202020204" pitchFamily="34" charset="0"/>
              <a:buChar char="•"/>
            </a:pPr>
            <a:r>
              <a:rPr lang="en-GB" sz="1900" b="0" i="0" dirty="0">
                <a:solidFill>
                  <a:srgbClr val="555555"/>
                </a:solidFill>
                <a:effectLst/>
                <a:latin typeface="Capita"/>
              </a:rPr>
              <a:t>Paura e preoccupazione per:</a:t>
            </a:r>
          </a:p>
          <a:p>
            <a:pPr marL="742950" lvl="1" indent="-285750" algn="l" rtl="0">
              <a:buFont typeface="Arial" panose="020B0604020202020204" pitchFamily="34" charset="0"/>
              <a:buChar char="•"/>
            </a:pPr>
            <a:r>
              <a:rPr lang="en-GB" sz="1900" b="0" i="0" dirty="0">
                <a:solidFill>
                  <a:srgbClr val="555555"/>
                </a:solidFill>
                <a:effectLst/>
                <a:latin typeface="Capita"/>
              </a:rPr>
              <a:t>Il dolore e la sofferenza del bambino</a:t>
            </a:r>
          </a:p>
          <a:p>
            <a:pPr marL="742950" lvl="1" indent="-285750" algn="l" rtl="0">
              <a:buFont typeface="Arial" panose="020B0604020202020204" pitchFamily="34" charset="0"/>
              <a:buChar char="•"/>
            </a:pPr>
            <a:r>
              <a:rPr lang="en-GB" sz="1900" b="0" i="0" dirty="0">
                <a:solidFill>
                  <a:srgbClr val="555555"/>
                </a:solidFill>
                <a:effectLst/>
                <a:latin typeface="Capita"/>
              </a:rPr>
              <a:t>Il futuro del bambino</a:t>
            </a:r>
          </a:p>
          <a:p>
            <a:pPr marL="742950" lvl="1" indent="-285750" algn="l" rtl="0">
              <a:buFont typeface="Arial" panose="020B0604020202020204" pitchFamily="34" charset="0"/>
              <a:buChar char="•"/>
            </a:pPr>
            <a:r>
              <a:rPr lang="en-GB" sz="1900" b="0" i="0" dirty="0">
                <a:solidFill>
                  <a:srgbClr val="555555"/>
                </a:solidFill>
                <a:effectLst/>
                <a:latin typeface="Capita"/>
              </a:rPr>
              <a:t>La domanda se stai facendo abbastanza o se stai facendo le cose giuste per aiutare il bambino</a:t>
            </a:r>
          </a:p>
          <a:p>
            <a:pPr algn="l" rtl="0">
              <a:buFont typeface="Arial" panose="020B0604020202020204" pitchFamily="34" charset="0"/>
              <a:buChar char="•"/>
            </a:pPr>
            <a:r>
              <a:rPr lang="en-GB" sz="1900" b="0" i="0" dirty="0">
                <a:solidFill>
                  <a:srgbClr val="555555"/>
                </a:solidFill>
                <a:effectLst/>
                <a:latin typeface="Capita"/>
              </a:rPr>
              <a:t>Senso di colpa per:</a:t>
            </a:r>
          </a:p>
          <a:p>
            <a:pPr marL="742950" lvl="1" indent="-285750" algn="l" rtl="0">
              <a:buFont typeface="Arial" panose="020B0604020202020204" pitchFamily="34" charset="0"/>
              <a:buChar char="•"/>
            </a:pPr>
            <a:r>
              <a:rPr lang="en-GB" sz="1900" b="0" i="0" dirty="0">
                <a:solidFill>
                  <a:srgbClr val="555555"/>
                </a:solidFill>
                <a:effectLst/>
                <a:latin typeface="Capita"/>
              </a:rPr>
              <a:t>I limiti della tua capacità di proteggere il bambino</a:t>
            </a:r>
          </a:p>
          <a:p>
            <a:pPr marL="742950" lvl="1" indent="-285750" algn="l" rtl="0">
              <a:buFont typeface="Arial" panose="020B0604020202020204" pitchFamily="34" charset="0"/>
              <a:buChar char="•"/>
            </a:pPr>
            <a:r>
              <a:rPr lang="en-GB" sz="1900" b="0" i="0" dirty="0">
                <a:solidFill>
                  <a:srgbClr val="555555"/>
                </a:solidFill>
                <a:effectLst/>
                <a:latin typeface="Capita"/>
              </a:rPr>
              <a:t>La perdita di attenzione verso gli altri bambini, il coniuge e i genitori anziani</a:t>
            </a:r>
          </a:p>
          <a:p>
            <a:pPr marL="742950" lvl="1" indent="-285750" algn="l" rtl="0">
              <a:buFont typeface="Arial" panose="020B0604020202020204" pitchFamily="34" charset="0"/>
              <a:buChar char="•"/>
            </a:pPr>
            <a:r>
              <a:rPr lang="en-GB" sz="1900" b="0" i="0" dirty="0">
                <a:solidFill>
                  <a:srgbClr val="555555"/>
                </a:solidFill>
                <a:effectLst/>
                <a:latin typeface="Capita"/>
              </a:rPr>
              <a:t>La tua gelosia e risentimento per chi ha figli "normali".</a:t>
            </a:r>
          </a:p>
          <a:p>
            <a:pPr marL="0" indent="0" algn="l" rtl="0">
              <a:buNone/>
            </a:pP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733256"/>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733256"/>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733256"/>
            <a:ext cx="1584176" cy="792088"/>
          </a:xfrm>
          <a:prstGeom prst="rect">
            <a:avLst/>
          </a:prstGeom>
        </p:spPr>
      </p:pic>
    </p:spTree>
    <p:extLst>
      <p:ext uri="{BB962C8B-B14F-4D97-AF65-F5344CB8AC3E}">
        <p14:creationId xmlns:p14="http://schemas.microsoft.com/office/powerpoint/2010/main" val="5174192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D1555FF6-7FDC-4317-9B8C-2A17D2F66D3A}"/>
              </a:ext>
            </a:extLst>
          </p:cNvPr>
          <p:cNvSpPr>
            <a:spLocks noGrp="1"/>
          </p:cNvSpPr>
          <p:nvPr>
            <p:ph type="title"/>
          </p:nvPr>
        </p:nvSpPr>
        <p:spPr/>
        <p:txBody>
          <a:bodyPr/>
          <a:lstStyle/>
          <a:p>
            <a:pPr algn="l" rtl="0"/>
            <a:r>
              <a:rPr lang="en-GB" dirty="0"/>
              <a:t>Fattori di stress dei genitori con bisogni speciali bambini</a:t>
            </a:r>
            <a:endParaRPr lang="el-GR" dirty="0"/>
          </a:p>
        </p:txBody>
      </p:sp>
      <p:sp>
        <p:nvSpPr>
          <p:cNvPr id="3" name="Θέση περιεχομένου 2">
            <a:extLst>
              <a:ext uri="{FF2B5EF4-FFF2-40B4-BE49-F238E27FC236}">
                <a16:creationId xmlns:a16="http://schemas.microsoft.com/office/drawing/2014/main" id="{EDDF827C-3570-4B40-A285-0861CB1403BB}"/>
              </a:ext>
            </a:extLst>
          </p:cNvPr>
          <p:cNvSpPr>
            <a:spLocks noGrp="1"/>
          </p:cNvSpPr>
          <p:nvPr>
            <p:ph idx="1"/>
          </p:nvPr>
        </p:nvSpPr>
        <p:spPr>
          <a:xfrm>
            <a:off x="888950" y="2400302"/>
            <a:ext cx="7283449" cy="3530600"/>
          </a:xfrm>
        </p:spPr>
        <p:txBody>
          <a:bodyPr>
            <a:normAutofit fontScale="92500" lnSpcReduction="20000"/>
          </a:bodyPr>
          <a:lstStyle/>
          <a:p>
            <a:pPr algn="l" rtl="0">
              <a:buFont typeface="Arial" panose="020B0604020202020204" pitchFamily="34" charset="0"/>
              <a:buChar char="•"/>
            </a:pPr>
            <a:r>
              <a:rPr lang="en-GB" b="0" i="0" dirty="0">
                <a:solidFill>
                  <a:srgbClr val="555555"/>
                </a:solidFill>
                <a:effectLst/>
                <a:latin typeface="Capita"/>
              </a:rPr>
              <a:t>Sentimenti di </a:t>
            </a:r>
            <a:r>
              <a:rPr lang="en-GB" b="0" i="0" dirty="0" err="1">
                <a:solidFill>
                  <a:srgbClr val="555555"/>
                </a:solidFill>
                <a:effectLst/>
                <a:latin typeface="Capita"/>
              </a:rPr>
              <a:t>isolamento</a:t>
            </a:r>
            <a:r>
              <a:rPr lang="en-GB" b="0" i="0" dirty="0">
                <a:solidFill>
                  <a:srgbClr val="555555"/>
                </a:solidFill>
                <a:effectLst/>
                <a:latin typeface="Capita"/>
              </a:rPr>
              <a:t> :</a:t>
            </a:r>
          </a:p>
          <a:p>
            <a:pPr marL="742950" lvl="1" indent="-285750" algn="l" rtl="0">
              <a:buFont typeface="Arial" panose="020B0604020202020204" pitchFamily="34" charset="0"/>
              <a:buChar char="•"/>
            </a:pPr>
            <a:r>
              <a:rPr lang="en-GB" b="0" i="0" dirty="0">
                <a:solidFill>
                  <a:srgbClr val="555555"/>
                </a:solidFill>
                <a:effectLst/>
                <a:latin typeface="Capita"/>
              </a:rPr>
              <a:t>Perdi molte attività orientate alla famiglia perché la disabilità di tuo </a:t>
            </a:r>
            <a:r>
              <a:rPr lang="en-GB" b="0" i="0" dirty="0" err="1">
                <a:solidFill>
                  <a:srgbClr val="555555"/>
                </a:solidFill>
                <a:effectLst/>
                <a:latin typeface="Capita"/>
              </a:rPr>
              <a:t>figlio</a:t>
            </a:r>
            <a:r>
              <a:rPr lang="en-GB" b="0" i="0" dirty="0">
                <a:solidFill>
                  <a:srgbClr val="555555"/>
                </a:solidFill>
                <a:effectLst/>
                <a:latin typeface="Capita"/>
              </a:rPr>
              <a:t> </a:t>
            </a:r>
            <a:r>
              <a:rPr lang="en-GB" b="0" i="0" dirty="0" err="1">
                <a:solidFill>
                  <a:srgbClr val="555555"/>
                </a:solidFill>
                <a:effectLst/>
                <a:latin typeface="Capita"/>
              </a:rPr>
              <a:t>gli</a:t>
            </a:r>
            <a:r>
              <a:rPr lang="en-GB" b="0" i="0" dirty="0">
                <a:solidFill>
                  <a:srgbClr val="555555"/>
                </a:solidFill>
                <a:effectLst/>
                <a:latin typeface="Capita"/>
              </a:rPr>
              <a:t> </a:t>
            </a:r>
            <a:r>
              <a:rPr lang="en-GB" b="0" i="0" dirty="0" err="1">
                <a:solidFill>
                  <a:srgbClr val="555555"/>
                </a:solidFill>
                <a:effectLst/>
                <a:latin typeface="Capita"/>
              </a:rPr>
              <a:t>impedisce</a:t>
            </a:r>
            <a:r>
              <a:rPr lang="en-GB" b="0" i="0" dirty="0">
                <a:solidFill>
                  <a:srgbClr val="555555"/>
                </a:solidFill>
                <a:effectLst/>
                <a:latin typeface="Capita"/>
              </a:rPr>
              <a:t> di </a:t>
            </a:r>
            <a:r>
              <a:rPr lang="en-GB" b="0" i="0" dirty="0" err="1">
                <a:solidFill>
                  <a:srgbClr val="555555"/>
                </a:solidFill>
                <a:effectLst/>
                <a:latin typeface="Capita"/>
              </a:rPr>
              <a:t>partecipare</a:t>
            </a:r>
            <a:r>
              <a:rPr lang="en-GB" b="0" i="0" dirty="0">
                <a:solidFill>
                  <a:srgbClr val="555555"/>
                </a:solidFill>
                <a:effectLst/>
                <a:latin typeface="Capita"/>
              </a:rPr>
              <a:t> in modo </a:t>
            </a:r>
            <a:r>
              <a:rPr lang="en-GB" b="0" i="0" dirty="0" err="1">
                <a:solidFill>
                  <a:srgbClr val="555555"/>
                </a:solidFill>
                <a:effectLst/>
                <a:latin typeface="Capita"/>
              </a:rPr>
              <a:t>adeguato</a:t>
            </a:r>
            <a:endParaRPr lang="en-GB" b="0" i="0" dirty="0">
              <a:solidFill>
                <a:srgbClr val="555555"/>
              </a:solidFill>
              <a:effectLst/>
              <a:latin typeface="Capita"/>
            </a:endParaRPr>
          </a:p>
          <a:p>
            <a:pPr marL="742950" lvl="1" indent="-285750" algn="l" rtl="0">
              <a:buFont typeface="Arial" panose="020B0604020202020204" pitchFamily="34" charset="0"/>
              <a:buChar char="•"/>
            </a:pPr>
            <a:r>
              <a:rPr lang="en-GB" b="0" i="0" dirty="0">
                <a:solidFill>
                  <a:srgbClr val="555555"/>
                </a:solidFill>
                <a:effectLst/>
                <a:latin typeface="Capita"/>
              </a:rPr>
              <a:t>Incontra critiche e giudizi sulla tua genitorialità da parte di altri che non capiscono la disabilità di tuo figlio</a:t>
            </a:r>
          </a:p>
          <a:p>
            <a:pPr marL="742950" lvl="1" indent="-285750" algn="l" rtl="0">
              <a:buFont typeface="Arial" panose="020B0604020202020204" pitchFamily="34" charset="0"/>
              <a:buChar char="•"/>
            </a:pPr>
            <a:r>
              <a:rPr lang="en-GB" b="0" i="0" dirty="0" err="1">
                <a:solidFill>
                  <a:srgbClr val="555555"/>
                </a:solidFill>
                <a:effectLst/>
                <a:latin typeface="Capita"/>
              </a:rPr>
              <a:t>Ti</a:t>
            </a:r>
            <a:r>
              <a:rPr lang="en-GB" b="0" i="0" dirty="0">
                <a:solidFill>
                  <a:srgbClr val="555555"/>
                </a:solidFill>
                <a:effectLst/>
                <a:latin typeface="Capita"/>
              </a:rPr>
              <a:t> </a:t>
            </a:r>
            <a:r>
              <a:rPr lang="en-GB" b="0" i="0" dirty="0" err="1">
                <a:solidFill>
                  <a:srgbClr val="555555"/>
                </a:solidFill>
                <a:effectLst/>
                <a:latin typeface="Capita"/>
              </a:rPr>
              <a:t>Senti</a:t>
            </a:r>
            <a:r>
              <a:rPr lang="en-GB" b="0" i="0" dirty="0">
                <a:solidFill>
                  <a:srgbClr val="555555"/>
                </a:solidFill>
                <a:effectLst/>
                <a:latin typeface="Capita"/>
              </a:rPr>
              <a:t> come un estraneo nei confronti dei genitori di bambini con sviluppo tipico</a:t>
            </a:r>
          </a:p>
          <a:p>
            <a:pPr algn="l" rtl="0">
              <a:buFont typeface="Arial" panose="020B0604020202020204" pitchFamily="34" charset="0"/>
              <a:buChar char="•"/>
            </a:pPr>
            <a:r>
              <a:rPr lang="en-GB" b="0" i="0" dirty="0">
                <a:solidFill>
                  <a:srgbClr val="555555"/>
                </a:solidFill>
                <a:effectLst/>
                <a:latin typeface="Capita"/>
              </a:rPr>
              <a:t>Dolore:</a:t>
            </a:r>
          </a:p>
          <a:p>
            <a:pPr lvl="1">
              <a:buFont typeface="Arial" panose="020B0604020202020204" pitchFamily="34" charset="0"/>
              <a:buChar char="•"/>
            </a:pPr>
            <a:r>
              <a:rPr lang="en-GB" b="0" i="0" dirty="0">
                <a:solidFill>
                  <a:srgbClr val="555555"/>
                </a:solidFill>
                <a:effectLst/>
                <a:latin typeface="Capita"/>
              </a:rPr>
              <a:t> La perdita di speranze e sogni che avevi per il bambino</a:t>
            </a:r>
          </a:p>
          <a:p>
            <a:pPr marL="742950" lvl="1" indent="-285750" algn="l" rtl="0">
              <a:buFont typeface="Arial" panose="020B0604020202020204" pitchFamily="34" charset="0"/>
              <a:buChar char="•"/>
            </a:pPr>
            <a:r>
              <a:rPr lang="en-GB" b="0" i="0" dirty="0">
                <a:solidFill>
                  <a:srgbClr val="555555"/>
                </a:solidFill>
                <a:effectLst/>
                <a:latin typeface="Capita"/>
              </a:rPr>
              <a:t>Non avere l'esperienza genitoriale che avevi immaginato</a:t>
            </a:r>
          </a:p>
          <a:p>
            <a:pPr marL="742950" lvl="1" indent="-285750" algn="l" rtl="0">
              <a:buFont typeface="Arial" panose="020B0604020202020204" pitchFamily="34" charset="0"/>
              <a:buChar char="•"/>
            </a:pPr>
            <a:r>
              <a:rPr lang="en-GB" b="0" i="0" dirty="0">
                <a:solidFill>
                  <a:srgbClr val="555555"/>
                </a:solidFill>
                <a:effectLst/>
                <a:latin typeface="Capita"/>
              </a:rPr>
              <a:t>Ricordi ricorrenti di ciò che tuo figlio si perde portando a un dolore cronico</a:t>
            </a:r>
          </a:p>
          <a:p>
            <a:pPr marL="0" indent="0" algn="l" rtl="0">
              <a:buNone/>
            </a:pPr>
            <a:br>
              <a:rPr lang="en-GB" dirty="0"/>
            </a:br>
            <a:endParaRPr lang="el-GR" dirty="0"/>
          </a:p>
        </p:txBody>
      </p:sp>
      <p:pic>
        <p:nvPicPr>
          <p:cNvPr id="4" name="Picture 1"/>
          <p:cNvPicPr>
            <a:picLocks noChangeAspect="1" noChangeArrowheads="1"/>
          </p:cNvPicPr>
          <p:nvPr/>
        </p:nvPicPr>
        <p:blipFill>
          <a:blip r:embed="rId2" cstate="print"/>
          <a:srcRect/>
          <a:stretch>
            <a:fillRect/>
          </a:stretch>
        </p:blipFill>
        <p:spPr bwMode="auto">
          <a:xfrm>
            <a:off x="971600" y="5805264"/>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228184" y="5805264"/>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923928" y="5805264"/>
            <a:ext cx="1584176" cy="792088"/>
          </a:xfrm>
          <a:prstGeom prst="rect">
            <a:avLst/>
          </a:prstGeom>
        </p:spPr>
      </p:pic>
    </p:spTree>
    <p:extLst>
      <p:ext uri="{BB962C8B-B14F-4D97-AF65-F5344CB8AC3E}">
        <p14:creationId xmlns:p14="http://schemas.microsoft.com/office/powerpoint/2010/main" val="235142566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Τίτλος 1">
            <a:extLst>
              <a:ext uri="{FF2B5EF4-FFF2-40B4-BE49-F238E27FC236}">
                <a16:creationId xmlns:a16="http://schemas.microsoft.com/office/drawing/2014/main" id="{73527E0F-C9B9-4C4E-9048-76C27D9D4A2F}"/>
              </a:ext>
            </a:extLst>
          </p:cNvPr>
          <p:cNvSpPr>
            <a:spLocks noGrp="1"/>
          </p:cNvSpPr>
          <p:nvPr>
            <p:ph type="title"/>
          </p:nvPr>
        </p:nvSpPr>
        <p:spPr/>
        <p:txBody>
          <a:bodyPr/>
          <a:lstStyle/>
          <a:p>
            <a:pPr algn="l" rtl="0"/>
            <a:r>
              <a:rPr lang="en-GB" dirty="0"/>
              <a:t>Genitori di bambini con bisogni speciali salute mentale</a:t>
            </a:r>
            <a:endParaRPr lang="el-GR" dirty="0"/>
          </a:p>
        </p:txBody>
      </p:sp>
      <p:sp>
        <p:nvSpPr>
          <p:cNvPr id="3" name="Θέση περιεχομένου 2">
            <a:extLst>
              <a:ext uri="{FF2B5EF4-FFF2-40B4-BE49-F238E27FC236}">
                <a16:creationId xmlns:a16="http://schemas.microsoft.com/office/drawing/2014/main" id="{79722574-5BA4-4025-A185-7573C0BCB381}"/>
              </a:ext>
            </a:extLst>
          </p:cNvPr>
          <p:cNvSpPr>
            <a:spLocks noGrp="1"/>
          </p:cNvSpPr>
          <p:nvPr>
            <p:ph idx="1"/>
          </p:nvPr>
        </p:nvSpPr>
        <p:spPr>
          <a:xfrm>
            <a:off x="864382" y="2489200"/>
            <a:ext cx="7524042" cy="3530600"/>
          </a:xfrm>
        </p:spPr>
        <p:txBody>
          <a:bodyPr/>
          <a:lstStyle/>
          <a:p>
            <a:pPr algn="l" rtl="0"/>
            <a:r>
              <a:rPr lang="en-GB" dirty="0"/>
              <a:t>I genitori di bambini con disabilità fisiche sono a rischio di cattiva salute mentale.</a:t>
            </a:r>
          </a:p>
          <a:p>
            <a:pPr algn="l" rtl="0"/>
            <a:r>
              <a:rPr lang="en-GB" dirty="0"/>
              <a:t>I genitori di bambini che hanno una disabilità dello sviluppo sperimentano maggiori probabilità di depressione o altre diagnosi di salute mentale rispetto ai genitori di bambini che non hanno una disabilità dello sviluppo.</a:t>
            </a:r>
          </a:p>
          <a:p>
            <a:pPr algn="l" rtl="0"/>
            <a:r>
              <a:rPr lang="en-GB" dirty="0"/>
              <a:t>Il disagio genitoriale percepito è il fattore più importante che influenza la salute mentale dei genitori.</a:t>
            </a:r>
          </a:p>
          <a:p>
            <a:pPr algn="l" rtl="0"/>
            <a:endParaRPr lang="el-GR" dirty="0"/>
          </a:p>
        </p:txBody>
      </p:sp>
      <p:pic>
        <p:nvPicPr>
          <p:cNvPr id="4" name="Picture 1"/>
          <p:cNvPicPr>
            <a:picLocks noChangeAspect="1" noChangeArrowheads="1"/>
          </p:cNvPicPr>
          <p:nvPr/>
        </p:nvPicPr>
        <p:blipFill>
          <a:blip r:embed="rId2" cstate="print"/>
          <a:srcRect/>
          <a:stretch>
            <a:fillRect/>
          </a:stretch>
        </p:blipFill>
        <p:spPr bwMode="auto">
          <a:xfrm>
            <a:off x="755576" y="5661248"/>
            <a:ext cx="2232248" cy="790918"/>
          </a:xfrm>
          <a:prstGeom prst="rect">
            <a:avLst/>
          </a:prstGeom>
          <a:noFill/>
        </p:spPr>
      </p:pic>
      <p:pic>
        <p:nvPicPr>
          <p:cNvPr id="5" name="Picture 15"/>
          <p:cNvPicPr/>
          <p:nvPr/>
        </p:nvPicPr>
        <p:blipFill>
          <a:blip r:embed="rId3" cstate="print">
            <a:extLst>
              <a:ext uri="{28A0092B-C50C-407E-A947-70E740481C1C}">
                <a14:useLocalDpi xmlns:a14="http://schemas.microsoft.com/office/drawing/2010/main" val="0"/>
              </a:ext>
            </a:extLst>
          </a:blip>
          <a:stretch>
            <a:fillRect/>
          </a:stretch>
        </p:blipFill>
        <p:spPr>
          <a:xfrm>
            <a:off x="6012160" y="5661248"/>
            <a:ext cx="1115616" cy="792088"/>
          </a:xfrm>
          <a:prstGeom prst="rect">
            <a:avLst/>
          </a:prstGeom>
        </p:spPr>
      </p:pic>
      <p:pic>
        <p:nvPicPr>
          <p:cNvPr id="6" name="5 - Εικόνα" descr="include logo.jpg"/>
          <p:cNvPicPr>
            <a:picLocks noChangeAspect="1"/>
          </p:cNvPicPr>
          <p:nvPr/>
        </p:nvPicPr>
        <p:blipFill>
          <a:blip r:embed="rId4" cstate="print"/>
          <a:stretch>
            <a:fillRect/>
          </a:stretch>
        </p:blipFill>
        <p:spPr>
          <a:xfrm>
            <a:off x="3707904" y="5661248"/>
            <a:ext cx="1584176" cy="792088"/>
          </a:xfrm>
          <a:prstGeom prst="rect">
            <a:avLst/>
          </a:prstGeom>
        </p:spPr>
      </p:pic>
    </p:spTree>
    <p:extLst>
      <p:ext uri="{BB962C8B-B14F-4D97-AF65-F5344CB8AC3E}">
        <p14:creationId xmlns:p14="http://schemas.microsoft.com/office/powerpoint/2010/main" val="1936806898"/>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Αίθουσα συσκέψεων &quot;Ιόν&quot;">
  <a:themeElements>
    <a:clrScheme name="Αίθουσα συσκέψεων &quot;Ιόν&quot;">
      <a:dk1>
        <a:sysClr val="windowText" lastClr="000000"/>
      </a:dk1>
      <a:lt1>
        <a:sysClr val="window" lastClr="FFFFFF"/>
      </a:lt1>
      <a:dk2>
        <a:srgbClr val="3B3059"/>
      </a:dk2>
      <a:lt2>
        <a:srgbClr val="EBEBEB"/>
      </a:lt2>
      <a:accent1>
        <a:srgbClr val="B31166"/>
      </a:accent1>
      <a:accent2>
        <a:srgbClr val="E33D6F"/>
      </a:accent2>
      <a:accent3>
        <a:srgbClr val="E45F3C"/>
      </a:accent3>
      <a:accent4>
        <a:srgbClr val="E9943A"/>
      </a:accent4>
      <a:accent5>
        <a:srgbClr val="9B6BF2"/>
      </a:accent5>
      <a:accent6>
        <a:srgbClr val="D53DD0"/>
      </a:accent6>
      <a:hlink>
        <a:srgbClr val="8F8F8F"/>
      </a:hlink>
      <a:folHlink>
        <a:srgbClr val="A5A5A5"/>
      </a:folHlink>
    </a:clrScheme>
    <a:fontScheme name="Αίθουσα συσκέψεων &quot;Ιόν&quot;">
      <a:majorFont>
        <a:latin typeface="Century Gothic"/>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Αίθουσα συσκέψεων &quot;Ιόν&quot;">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8000"/>
                <a:hueMod val="124000"/>
                <a:satMod val="148000"/>
                <a:lumMod val="124000"/>
              </a:schemeClr>
            </a:gs>
            <a:gs pos="100000">
              <a:schemeClr val="phClr">
                <a:shade val="76000"/>
                <a:hueMod val="89000"/>
                <a:satMod val="164000"/>
                <a:lumMod val="56000"/>
              </a:schemeClr>
            </a:gs>
          </a:gsLst>
          <a:path path="circle">
            <a:fillToRect l="45000" t="65000" r="125000" b="100000"/>
          </a:path>
        </a:gradFill>
        <a:blipFill rotWithShape="1">
          <a:blip xmlns:r="http://schemas.openxmlformats.org/officeDocument/2006/relationships" r:embed="rId1">
            <a:duotone>
              <a:schemeClr val="phClr">
                <a:shade val="69000"/>
                <a:hueMod val="91000"/>
                <a:satMod val="164000"/>
                <a:lumMod val="74000"/>
              </a:schemeClr>
              <a:schemeClr val="phClr">
                <a:hueMod val="124000"/>
                <a:satMod val="140000"/>
                <a:lumMod val="142000"/>
              </a:schemeClr>
            </a:duotone>
          </a:blip>
          <a:stretch/>
        </a:blipFill>
      </a:bgFillStyleLst>
    </a:fmtScheme>
  </a:themeElements>
  <a:objectDefaults/>
  <a:extraClrSchemeLst/>
  <a:extLst>
    <a:ext uri="{05A4C25C-085E-4340-85A3-A5531E510DB2}">
      <thm15:themeFamily xmlns:thm15="http://schemas.microsoft.com/office/thememl/2012/main" name="Ion Boardroom" id="{FC33163D-4339-46B1-8EED-24C834239D99}" vid="{B8502691-933B-45FE-8764-BA278511EF27}"/>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Ion Boardroom</Template>
  <TotalTime>3731</TotalTime>
  <Words>3659</Words>
  <Application>Microsoft Office PowerPoint</Application>
  <PresentationFormat>On-screen Show (4:3)</PresentationFormat>
  <Paragraphs>255</Paragraphs>
  <Slides>45</Slides>
  <Notes>7</Notes>
  <HiddenSlides>0</HiddenSlides>
  <MMClips>0</MMClips>
  <ScaleCrop>false</ScaleCrop>
  <HeadingPairs>
    <vt:vector size="6" baseType="variant">
      <vt:variant>
        <vt:lpstr>Fonts Used</vt:lpstr>
      </vt:variant>
      <vt:variant>
        <vt:i4>12</vt:i4>
      </vt:variant>
      <vt:variant>
        <vt:lpstr>Theme</vt:lpstr>
      </vt:variant>
      <vt:variant>
        <vt:i4>1</vt:i4>
      </vt:variant>
      <vt:variant>
        <vt:lpstr>Slide Titles</vt:lpstr>
      </vt:variant>
      <vt:variant>
        <vt:i4>45</vt:i4>
      </vt:variant>
    </vt:vector>
  </HeadingPairs>
  <TitlesOfParts>
    <vt:vector size="58" baseType="lpstr">
      <vt:lpstr>Arial</vt:lpstr>
      <vt:lpstr>Bookman Old Style</vt:lpstr>
      <vt:lpstr>Calibri</vt:lpstr>
      <vt:lpstr>Calibri Light</vt:lpstr>
      <vt:lpstr>Capita</vt:lpstr>
      <vt:lpstr>Century Gothic</vt:lpstr>
      <vt:lpstr>Chronicle SSm A</vt:lpstr>
      <vt:lpstr>Helvetica Neue</vt:lpstr>
      <vt:lpstr>Symbol</vt:lpstr>
      <vt:lpstr>Times New Roman</vt:lpstr>
      <vt:lpstr>Wingdings 2</vt:lpstr>
      <vt:lpstr>Wingdings 3</vt:lpstr>
      <vt:lpstr>Αίθουσα συσκέψεων "Ιόν"</vt:lpstr>
      <vt:lpstr>Eliminare l'esclusione sociale  EliSEErasmus+ </vt:lpstr>
      <vt:lpstr>Unità di apprendimento 2 Cura di sée strategie familiari </vt:lpstr>
      <vt:lpstr>Fattori di stress nei genitori con bisogni speciali bambini</vt:lpstr>
      <vt:lpstr> Un giorno nella vita di una madre e del figlio disabile </vt:lpstr>
      <vt:lpstr>Difficoltà nelle famiglie con figli disabili</vt:lpstr>
      <vt:lpstr> La mamma del bambino autistico cammina per una giornata con suo figlio </vt:lpstr>
      <vt:lpstr>Fattori di stress dei genitori con bisogni speciali bambini. Impatto emotivo</vt:lpstr>
      <vt:lpstr>Fattori di stress dei genitori con bisogni speciali bambini</vt:lpstr>
      <vt:lpstr>Genitori di bambini con bisogni speciali salute mentale</vt:lpstr>
      <vt:lpstr>Fattori di stress dei genitori con bisogni speciali bambini</vt:lpstr>
      <vt:lpstr>La diagnosi</vt:lpstr>
      <vt:lpstr>Riflettendo sulla tua esperienza</vt:lpstr>
      <vt:lpstr>Come diminuire il tuo umore negativo con esperienze positive? </vt:lpstr>
      <vt:lpstr>TABELLA SETTIMANALE DEL CAMBIAMENTO COMPORTAMENTALE</vt:lpstr>
      <vt:lpstr>COME DIMINUIRE L'UMORE NEGATIVO CON ATTIVITÀ PIACEVOLI</vt:lpstr>
      <vt:lpstr>Idee per attività piacevoli </vt:lpstr>
      <vt:lpstr>COME DIMINUIRE L'UMORE NEGATIVO CON ATTIVITÀ PIACEVOLI</vt:lpstr>
      <vt:lpstr>ESSERE BUONO CON IL TUO CORPO</vt:lpstr>
      <vt:lpstr>ESSERE BUONO CON IL TUO CORPO</vt:lpstr>
      <vt:lpstr>ESSERE BUONO CON IL TUO CORPO</vt:lpstr>
      <vt:lpstr>BE BUONO AL TUO CORPO</vt:lpstr>
      <vt:lpstr>ESSERE BUONO CON IL TUO CORPO</vt:lpstr>
      <vt:lpstr>ESSERE BENE CON IL TUO CORPO</vt:lpstr>
      <vt:lpstr>Distorsioni cognitive</vt:lpstr>
      <vt:lpstr> RIDUCE L'ANSIA E IL MAL UMORE CAMBIANDO I TUOI PENSIERI</vt:lpstr>
      <vt:lpstr>RIDUCE L'ANSIA E IL MAL UMORE CAMBIANDO I TUOI PENSIERI</vt:lpstr>
      <vt:lpstr>Identificazione</vt:lpstr>
      <vt:lpstr>Valutazione</vt:lpstr>
      <vt:lpstr>Risposta</vt:lpstr>
      <vt:lpstr>QUANDO E COME</vt:lpstr>
      <vt:lpstr>DISTORSIONI COGNITIVE</vt:lpstr>
      <vt:lpstr>Ristrutturazione cognitiva</vt:lpstr>
      <vt:lpstr>SFIDA I TUOI PENSIERI ANSIOSI</vt:lpstr>
      <vt:lpstr>Consapevolezza</vt:lpstr>
      <vt:lpstr> Che cosa provano i fratelli dei bambini con bisogni speciali?</vt:lpstr>
      <vt:lpstr>Di cosa hanno bisogno i fratelli dei bambini disabili</vt:lpstr>
      <vt:lpstr>Di cosa hanno bisogno i fratelli dei bambini disabili</vt:lpstr>
      <vt:lpstr>Di cosa hanno bisogno i fratelli dei bambini disabili </vt:lpstr>
      <vt:lpstr>Di cosa hanno bisogno i fratelli dei bambini disabili </vt:lpstr>
      <vt:lpstr>Di cosa hanno bisogno i fratelli dei bambini disabili </vt:lpstr>
      <vt:lpstr>Di cosa hanno bisogno i fratelli dei bambini disabili </vt:lpstr>
      <vt:lpstr>Di cosa hanno bisogno i fratelli dei bambini disabili </vt:lpstr>
      <vt:lpstr>Di cosa hanno bisogno i fratelli dei bambini disabili </vt:lpstr>
      <vt:lpstr>Cosa guadagnano i fratelli dei bambini disabili </vt:lpstr>
      <vt:lpstr> Eliminazione socialeEsclusione  EliSEErasmo+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βιωματικό εργαστήρι συναισθηματικής ευεξίας</dc:title>
  <dc:creator>Alta Paneras</dc:creator>
  <cp:lastModifiedBy>gilberto marzano</cp:lastModifiedBy>
  <cp:revision>107</cp:revision>
  <dcterms:created xsi:type="dcterms:W3CDTF">2015-02-05T11:41:14Z</dcterms:created>
  <dcterms:modified xsi:type="dcterms:W3CDTF">2022-03-15T16:51:48Z</dcterms:modified>
</cp:coreProperties>
</file>