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47"/>
  </p:notesMasterIdLst>
  <p:sldIdLst>
    <p:sldId id="330" r:id="rId2"/>
    <p:sldId id="256" r:id="rId3"/>
    <p:sldId id="320" r:id="rId4"/>
    <p:sldId id="328" r:id="rId5"/>
    <p:sldId id="299" r:id="rId6"/>
    <p:sldId id="327" r:id="rId7"/>
    <p:sldId id="321" r:id="rId8"/>
    <p:sldId id="322" r:id="rId9"/>
    <p:sldId id="324" r:id="rId10"/>
    <p:sldId id="323" r:id="rId11"/>
    <p:sldId id="296" r:id="rId12"/>
    <p:sldId id="287" r:id="rId13"/>
    <p:sldId id="259" r:id="rId14"/>
    <p:sldId id="257" r:id="rId15"/>
    <p:sldId id="260" r:id="rId16"/>
    <p:sldId id="261" r:id="rId17"/>
    <p:sldId id="288" r:id="rId18"/>
    <p:sldId id="265" r:id="rId19"/>
    <p:sldId id="266" r:id="rId20"/>
    <p:sldId id="267" r:id="rId21"/>
    <p:sldId id="268" r:id="rId22"/>
    <p:sldId id="269" r:id="rId23"/>
    <p:sldId id="274" r:id="rId24"/>
    <p:sldId id="300" r:id="rId25"/>
    <p:sldId id="277" r:id="rId26"/>
    <p:sldId id="278" r:id="rId27"/>
    <p:sldId id="283" r:id="rId28"/>
    <p:sldId id="280" r:id="rId29"/>
    <p:sldId id="281" r:id="rId30"/>
    <p:sldId id="282" r:id="rId31"/>
    <p:sldId id="301" r:id="rId32"/>
    <p:sldId id="293" r:id="rId33"/>
    <p:sldId id="298" r:id="rId34"/>
    <p:sldId id="302" r:id="rId35"/>
    <p:sldId id="303" r:id="rId36"/>
    <p:sldId id="304" r:id="rId37"/>
    <p:sldId id="306" r:id="rId38"/>
    <p:sldId id="305" r:id="rId39"/>
    <p:sldId id="308" r:id="rId40"/>
    <p:sldId id="310" r:id="rId41"/>
    <p:sldId id="309" r:id="rId42"/>
    <p:sldId id="311" r:id="rId43"/>
    <p:sldId id="312" r:id="rId44"/>
    <p:sldId id="319" r:id="rId45"/>
    <p:sldId id="331" r:id="rId4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208" autoAdjust="0"/>
  </p:normalViewPr>
  <p:slideViewPr>
    <p:cSldViewPr>
      <p:cViewPr varScale="1">
        <p:scale>
          <a:sx n="104" d="100"/>
          <a:sy n="104" d="100"/>
        </p:scale>
        <p:origin x="1818"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7FCC09-D67E-4F82-B61D-B5BF966E9207}" type="datetimeFigureOut">
              <a:rPr lang="en-US" smtClean="0"/>
              <a:pPr/>
              <a:t>3/12/2022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E70F5F-1514-416B-B07B-C90EBBF2097D}" type="slidenum">
              <a:rPr lang="en-US" smtClean="0"/>
              <a:pPr/>
              <a:t>‹#›</a:t>
            </a:fld>
            <a:endParaRPr lang="en-US"/>
          </a:p>
        </p:txBody>
      </p:sp>
    </p:spTree>
    <p:extLst>
      <p:ext uri="{BB962C8B-B14F-4D97-AF65-F5344CB8AC3E}">
        <p14:creationId xmlns:p14="http://schemas.microsoft.com/office/powerpoint/2010/main" val="1054229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t>2</a:t>
            </a:fld>
            <a:endParaRPr lang="en-US"/>
          </a:p>
        </p:txBody>
      </p:sp>
    </p:spTree>
    <p:extLst>
      <p:ext uri="{BB962C8B-B14F-4D97-AF65-F5344CB8AC3E}">
        <p14:creationId xmlns:p14="http://schemas.microsoft.com/office/powerpoint/2010/main" val="420613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10"/>
          </p:nvPr>
        </p:nvSpPr>
        <p:spPr/>
        <p:txBody>
          <a:bodyPr/>
          <a:lstStyle/>
          <a:p>
            <a:fld id="{17E70F5F-1514-416B-B07B-C90EBBF2097D}" type="slidenum">
              <a:rPr lang="en-US" smtClean="0"/>
              <a:pPr/>
              <a:t>14</a:t>
            </a:fld>
            <a:endParaRPr lang="en-US"/>
          </a:p>
        </p:txBody>
      </p:sp>
    </p:spTree>
    <p:extLst>
      <p:ext uri="{BB962C8B-B14F-4D97-AF65-F5344CB8AC3E}">
        <p14:creationId xmlns:p14="http://schemas.microsoft.com/office/powerpoint/2010/main" val="2089942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t>18</a:t>
            </a:fld>
            <a:endParaRPr lang="en-US"/>
          </a:p>
        </p:txBody>
      </p:sp>
    </p:spTree>
    <p:extLst>
      <p:ext uri="{BB962C8B-B14F-4D97-AF65-F5344CB8AC3E}">
        <p14:creationId xmlns:p14="http://schemas.microsoft.com/office/powerpoint/2010/main" val="1865580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10"/>
          </p:nvPr>
        </p:nvSpPr>
        <p:spPr/>
        <p:txBody>
          <a:bodyPr/>
          <a:lstStyle/>
          <a:p>
            <a:fld id="{17E70F5F-1514-416B-B07B-C90EBBF2097D}" type="slidenum">
              <a:rPr lang="en-US" smtClean="0"/>
              <a:pPr/>
              <a:t>21</a:t>
            </a:fld>
            <a:endParaRPr lang="en-US"/>
          </a:p>
        </p:txBody>
      </p:sp>
    </p:spTree>
    <p:extLst>
      <p:ext uri="{BB962C8B-B14F-4D97-AF65-F5344CB8AC3E}">
        <p14:creationId xmlns:p14="http://schemas.microsoft.com/office/powerpoint/2010/main" val="3172654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t>22</a:t>
            </a:fld>
            <a:endParaRPr lang="en-US"/>
          </a:p>
        </p:txBody>
      </p:sp>
    </p:spTree>
    <p:extLst>
      <p:ext uri="{BB962C8B-B14F-4D97-AF65-F5344CB8AC3E}">
        <p14:creationId xmlns:p14="http://schemas.microsoft.com/office/powerpoint/2010/main" val="3916477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t>25</a:t>
            </a:fld>
            <a:endParaRPr lang="en-US"/>
          </a:p>
        </p:txBody>
      </p:sp>
    </p:spTree>
    <p:extLst>
      <p:ext uri="{BB962C8B-B14F-4D97-AF65-F5344CB8AC3E}">
        <p14:creationId xmlns:p14="http://schemas.microsoft.com/office/powerpoint/2010/main" val="273732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t>26</a:t>
            </a:fld>
            <a:endParaRPr lang="en-US"/>
          </a:p>
        </p:txBody>
      </p:sp>
    </p:spTree>
    <p:extLst>
      <p:ext uri="{BB962C8B-B14F-4D97-AF65-F5344CB8AC3E}">
        <p14:creationId xmlns:p14="http://schemas.microsoft.com/office/powerpoint/2010/main" val="3099471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l-GR"/>
              <a:t>Στυλ κύριου τίτλου</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FADB1B65-4088-4B13-AEBD-432E4F26F3F6}" type="datetimeFigureOut">
              <a:rPr lang="el-GR" smtClean="0"/>
              <a:pPr/>
              <a:t>12/3/2022</a:t>
            </a:fld>
            <a:endParaRPr lang="el-GR"/>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l-GR"/>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208225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Πανοραμική 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12/3/2022</a:t>
            </a:fld>
            <a:endParaRPr lang="el-GR"/>
          </a:p>
        </p:txBody>
      </p:sp>
      <p:sp>
        <p:nvSpPr>
          <p:cNvPr id="6" name="Footer Placeholder 5"/>
          <p:cNvSpPr>
            <a:spLocks noGrp="1"/>
          </p:cNvSpPr>
          <p:nvPr>
            <p:ph type="ftr" sz="quarter" idx="11"/>
          </p:nvPr>
        </p:nvSpPr>
        <p:spPr/>
        <p:txBody>
          <a:bodyPr/>
          <a:lstStyle/>
          <a:p>
            <a:endParaRPr lang="el-G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913565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l-GR"/>
              <a:t>Στυλ κύριου τίτλου</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12/3/2022</a:t>
            </a:fld>
            <a:endParaRPr lang="el-GR"/>
          </a:p>
        </p:txBody>
      </p:sp>
      <p:sp>
        <p:nvSpPr>
          <p:cNvPr id="5" name="Footer Placeholder 4"/>
          <p:cNvSpPr>
            <a:spLocks noGrp="1"/>
          </p:cNvSpPr>
          <p:nvPr>
            <p:ph type="ftr" sz="quarter" idx="11"/>
          </p:nvPr>
        </p:nvSpPr>
        <p:spPr/>
        <p:txBody>
          <a:bodyPr/>
          <a:lstStyle/>
          <a:p>
            <a:endParaRPr lang="el-G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503410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l-GR"/>
              <a:t>Στυλ κύριου τίτλου</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12/3/2022</a:t>
            </a:fld>
            <a:endParaRPr lang="el-GR"/>
          </a:p>
        </p:txBody>
      </p:sp>
      <p:sp>
        <p:nvSpPr>
          <p:cNvPr id="5" name="Footer Placeholder 4"/>
          <p:cNvSpPr>
            <a:spLocks noGrp="1"/>
          </p:cNvSpPr>
          <p:nvPr>
            <p:ph type="ftr" sz="quarter" idx="11"/>
          </p:nvPr>
        </p:nvSpPr>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0147870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12/3/2022</a:t>
            </a:fld>
            <a:endParaRPr lang="el-GR"/>
          </a:p>
        </p:txBody>
      </p:sp>
      <p:sp>
        <p:nvSpPr>
          <p:cNvPr id="5" name="Footer Placeholder 4"/>
          <p:cNvSpPr>
            <a:spLocks noGrp="1"/>
          </p:cNvSpPr>
          <p:nvPr>
            <p:ph type="ftr" sz="quarter" idx="11"/>
          </p:nvPr>
        </p:nvSpPr>
        <p:spPr/>
        <p:txBody>
          <a:bodyPr/>
          <a:lstStyle/>
          <a:p>
            <a:endParaRPr lang="el-GR"/>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862096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l-GR"/>
              <a:t>Στυλ κύριου τίτλου</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DB1B65-4088-4B13-AEBD-432E4F26F3F6}" type="datetimeFigureOut">
              <a:rPr lang="el-GR" smtClean="0"/>
              <a:pPr/>
              <a:t>12/3/2022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775968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l-GR"/>
              <a:t>Στυλ κύριου τίτλου</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DB1B65-4088-4B13-AEBD-432E4F26F3F6}" type="datetimeFigureOut">
              <a:rPr lang="el-GR" smtClean="0"/>
              <a:pPr/>
              <a:t>12/3/2022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690980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7621301" y="6387910"/>
            <a:ext cx="990599" cy="228659"/>
          </a:xfrm>
        </p:spPr>
        <p:txBody>
          <a:bodyPr/>
          <a:lstStyle/>
          <a:p>
            <a:fld id="{FADB1B65-4088-4B13-AEBD-432E4F26F3F6}" type="datetimeFigureOut">
              <a:rPr lang="el-GR" smtClean="0"/>
              <a:pPr/>
              <a:t>12/3/2022</a:t>
            </a:fld>
            <a:endParaRPr lang="el-GR"/>
          </a:p>
        </p:txBody>
      </p:sp>
      <p:sp>
        <p:nvSpPr>
          <p:cNvPr id="5" name="Footer Placeholder 4"/>
          <p:cNvSpPr>
            <a:spLocks noGrp="1"/>
          </p:cNvSpPr>
          <p:nvPr>
            <p:ph type="ftr" sz="quarter" idx="11"/>
          </p:nvPr>
        </p:nvSpPr>
        <p:spPr>
          <a:xfrm>
            <a:off x="516133" y="6387910"/>
            <a:ext cx="3859795" cy="228660"/>
          </a:xfrm>
        </p:spPr>
        <p:txBody>
          <a:bodyPr/>
          <a:lstStyle/>
          <a:p>
            <a:endParaRPr lang="el-GR"/>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3004164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l-GR"/>
              <a:t>Στυλ κύριου τίτλου</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ADB1B65-4088-4B13-AEBD-432E4F26F3F6}" type="datetimeFigureOut">
              <a:rPr lang="el-GR" smtClean="0"/>
              <a:pPr/>
              <a:t>12/3/2022</a:t>
            </a:fld>
            <a:endParaRPr lang="el-GR"/>
          </a:p>
        </p:txBody>
      </p:sp>
      <p:sp>
        <p:nvSpPr>
          <p:cNvPr id="5" name="Footer Placeholder 4"/>
          <p:cNvSpPr>
            <a:spLocks noGrp="1"/>
          </p:cNvSpPr>
          <p:nvPr>
            <p:ph type="ftr" sz="quarter" idx="11"/>
          </p:nvPr>
        </p:nvSpPr>
        <p:spPr>
          <a:xfrm>
            <a:off x="538546" y="6365498"/>
            <a:ext cx="3859795" cy="228660"/>
          </a:xfrm>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455360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ADB1B65-4088-4B13-AEBD-432E4F26F3F6}" type="datetimeFigureOut">
              <a:rPr lang="el-GR" smtClean="0"/>
              <a:pPr/>
              <a:t>12/3/2022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420042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l-GR"/>
              <a:t>Στυλ κύριου τίτλου</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12/3/2022</a:t>
            </a:fld>
            <a:endParaRPr lang="el-GR"/>
          </a:p>
        </p:txBody>
      </p:sp>
      <p:sp>
        <p:nvSpPr>
          <p:cNvPr id="5" name="Footer Placeholder 4"/>
          <p:cNvSpPr>
            <a:spLocks noGrp="1"/>
          </p:cNvSpPr>
          <p:nvPr>
            <p:ph type="ftr" sz="quarter" idx="11"/>
          </p:nvPr>
        </p:nvSpPr>
        <p:spPr/>
        <p:txBody>
          <a:bodyPr/>
          <a:lstStyle/>
          <a:p>
            <a:endParaRPr lang="el-G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69130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t>Στυλ κύριου τίτλου</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FADB1B65-4088-4B13-AEBD-432E4F26F3F6}" type="datetimeFigureOut">
              <a:rPr lang="el-GR" smtClean="0"/>
              <a:pPr/>
              <a:t>12/3/2022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259327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FADB1B65-4088-4B13-AEBD-432E4F26F3F6}" type="datetimeFigureOut">
              <a:rPr lang="el-GR" smtClean="0"/>
              <a:pPr/>
              <a:t>12/3/2022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461078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FADB1B65-4088-4B13-AEBD-432E4F26F3F6}" type="datetimeFigureOut">
              <a:rPr lang="el-GR" smtClean="0"/>
              <a:pPr/>
              <a:t>12/3/2022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3598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FADB1B65-4088-4B13-AEBD-432E4F26F3F6}" type="datetimeFigureOut">
              <a:rPr lang="el-GR" smtClean="0"/>
              <a:pPr/>
              <a:t>12/3/2022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75165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l-GR"/>
              <a:t>Στυλ κύριου τίτλου</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12/3/2022</a:t>
            </a:fld>
            <a:endParaRPr lang="el-GR"/>
          </a:p>
        </p:txBody>
      </p:sp>
      <p:sp>
        <p:nvSpPr>
          <p:cNvPr id="6" name="Footer Placeholder 5"/>
          <p:cNvSpPr>
            <a:spLocks noGrp="1"/>
          </p:cNvSpPr>
          <p:nvPr>
            <p:ph type="ftr" sz="quarter" idx="11"/>
          </p:nvPr>
        </p:nvSpPr>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761658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12/3/2022</a:t>
            </a:fld>
            <a:endParaRPr lang="el-GR"/>
          </a:p>
        </p:txBody>
      </p:sp>
      <p:sp>
        <p:nvSpPr>
          <p:cNvPr id="6" name="Footer Placeholder 5"/>
          <p:cNvSpPr>
            <a:spLocks noGrp="1"/>
          </p:cNvSpPr>
          <p:nvPr>
            <p:ph type="ftr" sz="quarter" idx="11"/>
          </p:nvPr>
        </p:nvSpPr>
        <p:spPr/>
        <p:txBody>
          <a:bodyPr/>
          <a:lstStyle/>
          <a:p>
            <a:endParaRPr lang="el-G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47340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l-GR"/>
              <a:t>Στυλ κύριου τίτλου</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FADB1B65-4088-4B13-AEBD-432E4F26F3F6}" type="datetimeFigureOut">
              <a:rPr lang="el-GR" smtClean="0"/>
              <a:pPr/>
              <a:t>12/3/2022</a:t>
            </a:fld>
            <a:endParaRPr lang="el-GR"/>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l-GR"/>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210115855"/>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 id="2147483953" r:id="rId12"/>
    <p:sldLayoutId id="2147483954" r:id="rId13"/>
    <p:sldLayoutId id="2147483955" r:id="rId14"/>
    <p:sldLayoutId id="2147483956" r:id="rId15"/>
    <p:sldLayoutId id="2147483957" r:id="rId16"/>
    <p:sldLayoutId id="2147483958"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Gws_2p3KszU"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Wemm-i6XHr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watch?v=p54jmkW0RN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_XLY_XXBQWE"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VI3DgbZc7_o"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1kntcC9nICo&amp;t=3s&amp;has_verified=1"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YWrSn-fnRtc"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JGhgcaQ2Tvs"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260648" y="1628800"/>
            <a:ext cx="9361040" cy="1224136"/>
          </a:xfrm>
        </p:spPr>
        <p:txBody>
          <a:bodyPr>
            <a:noAutofit/>
          </a:bodyPr>
          <a:lstStyle/>
          <a:p>
            <a:pPr algn="r"/>
            <a:r>
              <a:rPr lang="pl-PL" sz="4000" b="1" dirty="0" smtClean="0">
                <a:solidFill>
                  <a:schemeClr val="accent2">
                    <a:lumMod val="20000"/>
                    <a:lumOff val="80000"/>
                  </a:schemeClr>
                </a:solidFill>
                <a:ea typeface="Times New Roman" pitchFamily="18" charset="0"/>
                <a:cs typeface="Arial" pitchFamily="34" charset="0"/>
              </a:rPr>
              <a:t>Eliminating Social Exclusion</a:t>
            </a:r>
            <a:r>
              <a:rPr lang="en-US" sz="4000" b="1" dirty="0" smtClean="0">
                <a:solidFill>
                  <a:schemeClr val="accent2">
                    <a:lumMod val="20000"/>
                    <a:lumOff val="80000"/>
                  </a:schemeClr>
                </a:solidFill>
                <a:ea typeface="Times New Roman" pitchFamily="18" charset="0"/>
                <a:cs typeface="Arial" pitchFamily="34" charset="0"/>
              </a:rPr>
              <a:t> </a:t>
            </a:r>
            <a:br>
              <a:rPr lang="en-US" sz="4000" b="1" dirty="0" smtClean="0">
                <a:solidFill>
                  <a:schemeClr val="accent2">
                    <a:lumMod val="20000"/>
                    <a:lumOff val="80000"/>
                  </a:schemeClr>
                </a:solidFill>
                <a:ea typeface="Times New Roman" pitchFamily="18" charset="0"/>
                <a:cs typeface="Arial" pitchFamily="34" charset="0"/>
              </a:rPr>
            </a:br>
            <a:r>
              <a:rPr lang="pl-PL" sz="4000" b="1" dirty="0" smtClean="0">
                <a:solidFill>
                  <a:schemeClr val="accent2">
                    <a:lumMod val="20000"/>
                    <a:lumOff val="80000"/>
                  </a:schemeClr>
                </a:solidFill>
                <a:ea typeface="Times New Roman" pitchFamily="18" charset="0"/>
                <a:cs typeface="Arial" pitchFamily="34" charset="0"/>
              </a:rPr>
              <a:t>EliSE</a:t>
            </a:r>
            <a:r>
              <a:rPr lang="en-US" sz="4000" b="1" dirty="0" smtClean="0">
                <a:solidFill>
                  <a:schemeClr val="accent2">
                    <a:lumMod val="20000"/>
                    <a:lumOff val="80000"/>
                  </a:schemeClr>
                </a:solidFill>
                <a:ea typeface="Times New Roman" pitchFamily="18" charset="0"/>
                <a:cs typeface="Arial" pitchFamily="34" charset="0"/>
              </a:rPr>
              <a:t>  Erasmus+</a:t>
            </a:r>
            <a:br>
              <a:rPr lang="en-US" sz="4000" b="1" dirty="0" smtClean="0">
                <a:solidFill>
                  <a:schemeClr val="accent2">
                    <a:lumMod val="20000"/>
                    <a:lumOff val="80000"/>
                  </a:schemeClr>
                </a:solidFill>
                <a:ea typeface="Times New Roman" pitchFamily="18" charset="0"/>
                <a:cs typeface="Arial" pitchFamily="34" charset="0"/>
              </a:rPr>
            </a:br>
            <a:endParaRPr lang="el-GR" sz="4000" dirty="0">
              <a:latin typeface="Bookman Old Style" pitchFamily="18" charset="0"/>
              <a:cs typeface="Khmer UI" pitchFamily="34" charset="0"/>
            </a:endParaRPr>
          </a:p>
        </p:txBody>
      </p:sp>
      <p:sp>
        <p:nvSpPr>
          <p:cNvPr id="3" name="2 - Υπότιτλος"/>
          <p:cNvSpPr>
            <a:spLocks noGrp="1"/>
          </p:cNvSpPr>
          <p:nvPr>
            <p:ph type="subTitle" idx="1"/>
          </p:nvPr>
        </p:nvSpPr>
        <p:spPr>
          <a:xfrm>
            <a:off x="827584" y="2348880"/>
            <a:ext cx="7344816" cy="2304256"/>
          </a:xfrm>
        </p:spPr>
        <p:txBody>
          <a:bodyPr>
            <a:noAutofit/>
          </a:bodyPr>
          <a:lstStyle/>
          <a:p>
            <a:pPr algn="r"/>
            <a:endParaRPr lang="en-US" sz="2000" dirty="0" smtClean="0">
              <a:solidFill>
                <a:schemeClr val="accent2">
                  <a:lumMod val="60000"/>
                  <a:lumOff val="40000"/>
                </a:schemeClr>
              </a:solidFill>
            </a:endParaRPr>
          </a:p>
          <a:p>
            <a:pPr algn="r"/>
            <a:r>
              <a:rPr lang="bg-BG" sz="2800" b="1" smtClean="0">
                <a:solidFill>
                  <a:schemeClr val="accent2">
                    <a:lumMod val="20000"/>
                    <a:lumOff val="80000"/>
                  </a:schemeClr>
                </a:solidFill>
              </a:rPr>
              <a:t>Обучителен курс</a:t>
            </a:r>
            <a:endParaRPr lang="en-US" sz="2800" b="1" dirty="0" smtClean="0">
              <a:solidFill>
                <a:schemeClr val="accent2">
                  <a:lumMod val="20000"/>
                  <a:lumOff val="80000"/>
                </a:schemeClr>
              </a:solidFill>
            </a:endParaRPr>
          </a:p>
          <a:p>
            <a:pPr algn="r"/>
            <a:r>
              <a:rPr lang="en-US" sz="2000" b="1" dirty="0" smtClean="0">
                <a:solidFill>
                  <a:schemeClr val="accent2">
                    <a:lumMod val="60000"/>
                    <a:lumOff val="40000"/>
                  </a:schemeClr>
                </a:solidFill>
              </a:rPr>
              <a:t>Interdisciplinary network for special &amp; intercultural education “Include”</a:t>
            </a:r>
          </a:p>
          <a:p>
            <a:pPr algn="r"/>
            <a:r>
              <a:rPr lang="en-US" sz="2000" b="1" dirty="0" smtClean="0">
                <a:solidFill>
                  <a:schemeClr val="accent2">
                    <a:lumMod val="60000"/>
                    <a:lumOff val="40000"/>
                  </a:schemeClr>
                </a:solidFill>
              </a:rPr>
              <a:t> Thessaloniki, Greece </a:t>
            </a:r>
          </a:p>
          <a:p>
            <a:pPr algn="r"/>
            <a:endParaRPr lang="en-US" sz="2000" dirty="0" smtClean="0">
              <a:solidFill>
                <a:schemeClr val="accent2">
                  <a:lumMod val="60000"/>
                  <a:lumOff val="40000"/>
                </a:schemeClr>
              </a:solidFill>
            </a:endParaRPr>
          </a:p>
          <a:p>
            <a:pPr algn="r"/>
            <a:r>
              <a:rPr lang="en-US" sz="2000" dirty="0" smtClean="0">
                <a:solidFill>
                  <a:schemeClr val="accent2">
                    <a:lumMod val="60000"/>
                    <a:lumOff val="40000"/>
                  </a:schemeClr>
                </a:solidFill>
              </a:rPr>
              <a:t> </a:t>
            </a:r>
            <a:r>
              <a:rPr lang="el-GR" sz="2000" dirty="0" smtClean="0">
                <a:solidFill>
                  <a:schemeClr val="accent2">
                    <a:lumMod val="60000"/>
                    <a:lumOff val="40000"/>
                  </a:schemeClr>
                </a:solidFill>
              </a:rPr>
              <a:t> </a:t>
            </a:r>
          </a:p>
          <a:p>
            <a:pPr algn="r"/>
            <a:endParaRPr lang="en-US" sz="2000" dirty="0" smtClean="0">
              <a:solidFill>
                <a:schemeClr val="accent2">
                  <a:lumMod val="60000"/>
                  <a:lumOff val="40000"/>
                </a:schemeClr>
              </a:solidFill>
            </a:endParaRPr>
          </a:p>
        </p:txBody>
      </p:sp>
      <p:sp>
        <p:nvSpPr>
          <p:cNvPr id="7" name="6 - Ορθογώνιο"/>
          <p:cNvSpPr/>
          <p:nvPr/>
        </p:nvSpPr>
        <p:spPr>
          <a:xfrm>
            <a:off x="3131840" y="2348880"/>
            <a:ext cx="4968552" cy="369332"/>
          </a:xfrm>
          <a:prstGeom prst="rect">
            <a:avLst/>
          </a:prstGeom>
        </p:spPr>
        <p:txBody>
          <a:bodyPr wrap="square">
            <a:spAutoFit/>
          </a:bodyPr>
          <a:lstStyle/>
          <a:p>
            <a:pPr algn="r"/>
            <a:r>
              <a:rPr lang="pl-PL" b="1" dirty="0" smtClean="0">
                <a:solidFill>
                  <a:schemeClr val="accent3">
                    <a:lumMod val="20000"/>
                    <a:lumOff val="80000"/>
                  </a:schemeClr>
                </a:solidFill>
                <a:ea typeface="Times New Roman" pitchFamily="18" charset="0"/>
                <a:cs typeface="Arial" pitchFamily="34" charset="0"/>
              </a:rPr>
              <a:t>Nr.</a:t>
            </a:r>
            <a:r>
              <a:rPr lang="fr-FR" b="1" dirty="0" smtClean="0">
                <a:solidFill>
                  <a:schemeClr val="accent3">
                    <a:lumMod val="20000"/>
                    <a:lumOff val="80000"/>
                  </a:schemeClr>
                </a:solidFill>
                <a:ea typeface="Times New Roman" pitchFamily="18" charset="0"/>
                <a:cs typeface="Arial" pitchFamily="34" charset="0"/>
              </a:rPr>
              <a:t> 2019-1-LV01-KA204-060427</a:t>
            </a:r>
            <a:endParaRPr lang="en-US" b="1" dirty="0" smtClean="0">
              <a:solidFill>
                <a:schemeClr val="accent3">
                  <a:lumMod val="20000"/>
                  <a:lumOff val="80000"/>
                </a:schemeClr>
              </a:solidFill>
            </a:endParaRPr>
          </a:p>
        </p:txBody>
      </p:sp>
      <p:pic>
        <p:nvPicPr>
          <p:cNvPr id="8" name="Picture 1"/>
          <p:cNvPicPr>
            <a:picLocks noChangeAspect="1" noChangeArrowheads="1"/>
          </p:cNvPicPr>
          <p:nvPr/>
        </p:nvPicPr>
        <p:blipFill>
          <a:blip r:embed="rId2" cstate="print"/>
          <a:srcRect/>
          <a:stretch>
            <a:fillRect/>
          </a:stretch>
        </p:blipFill>
        <p:spPr bwMode="auto">
          <a:xfrm>
            <a:off x="1403648" y="5445224"/>
            <a:ext cx="2232248" cy="790918"/>
          </a:xfrm>
          <a:prstGeom prst="rect">
            <a:avLst/>
          </a:prstGeom>
          <a:noFill/>
        </p:spPr>
      </p:pic>
      <p:pic>
        <p:nvPicPr>
          <p:cNvPr id="9" name="Picture 15"/>
          <p:cNvPicPr/>
          <p:nvPr/>
        </p:nvPicPr>
        <p:blipFill>
          <a:blip r:embed="rId3" cstate="print">
            <a:extLst>
              <a:ext uri="{28A0092B-C50C-407E-A947-70E740481C1C}">
                <a14:useLocalDpi xmlns:a14="http://schemas.microsoft.com/office/drawing/2010/main" val="0"/>
              </a:ext>
            </a:extLst>
          </a:blip>
          <a:stretch>
            <a:fillRect/>
          </a:stretch>
        </p:blipFill>
        <p:spPr>
          <a:xfrm>
            <a:off x="6732240" y="5445224"/>
            <a:ext cx="1115616" cy="792088"/>
          </a:xfrm>
          <a:prstGeom prst="rect">
            <a:avLst/>
          </a:prstGeom>
        </p:spPr>
      </p:pic>
      <p:pic>
        <p:nvPicPr>
          <p:cNvPr id="10" name="9 - Εικόνα" descr="include logo.jpg"/>
          <p:cNvPicPr>
            <a:picLocks noChangeAspect="1"/>
          </p:cNvPicPr>
          <p:nvPr/>
        </p:nvPicPr>
        <p:blipFill>
          <a:blip r:embed="rId4" cstate="print"/>
          <a:stretch>
            <a:fillRect/>
          </a:stretch>
        </p:blipFill>
        <p:spPr>
          <a:xfrm>
            <a:off x="4427984" y="5445224"/>
            <a:ext cx="1584176" cy="79208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D73BF1-773B-4227-91BF-8FD5409DFAE8}"/>
              </a:ext>
            </a:extLst>
          </p:cNvPr>
          <p:cNvSpPr>
            <a:spLocks noGrp="1"/>
          </p:cNvSpPr>
          <p:nvPr>
            <p:ph type="title"/>
          </p:nvPr>
        </p:nvSpPr>
        <p:spPr/>
        <p:txBody>
          <a:bodyPr/>
          <a:lstStyle/>
          <a:p>
            <a:r>
              <a:rPr lang="ru-RU" dirty="0"/>
              <a:t>Стресори на родители с деца със специални нужди </a:t>
            </a:r>
            <a:endParaRPr lang="el-GR" dirty="0"/>
          </a:p>
        </p:txBody>
      </p:sp>
      <p:sp>
        <p:nvSpPr>
          <p:cNvPr id="3" name="Θέση περιεχομένου 2">
            <a:extLst>
              <a:ext uri="{FF2B5EF4-FFF2-40B4-BE49-F238E27FC236}">
                <a16:creationId xmlns:a16="http://schemas.microsoft.com/office/drawing/2014/main" id="{DA652830-BF9C-41AC-9AC1-7694CA512B43}"/>
              </a:ext>
            </a:extLst>
          </p:cNvPr>
          <p:cNvSpPr>
            <a:spLocks noGrp="1"/>
          </p:cNvSpPr>
          <p:nvPr>
            <p:ph idx="1"/>
          </p:nvPr>
        </p:nvSpPr>
        <p:spPr/>
        <p:txBody>
          <a:bodyPr/>
          <a:lstStyle/>
          <a:p>
            <a:r>
              <a:rPr lang="ru-RU" dirty="0">
                <a:solidFill>
                  <a:srgbClr val="555555"/>
                </a:solidFill>
                <a:latin typeface="Capita"/>
              </a:rPr>
              <a:t>Родителите на деца със специални нужди често са изтощени и често изпадат в депресия. Техните резерви от време и ресурси за самообслужване са дори по-изчерпани от тези на родителите на типични деца. И все пак нуждата им от зареждане с гориво също е по-голяма. За да бъдат поддържани през маратона на грижите за дете със специални нужди, е важно родителите да се грижат за собствените си нужди.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589240"/>
            <a:ext cx="1584176" cy="792088"/>
          </a:xfrm>
          <a:prstGeom prst="rect">
            <a:avLst/>
          </a:prstGeom>
        </p:spPr>
      </p:pic>
    </p:spTree>
    <p:extLst>
      <p:ext uri="{BB962C8B-B14F-4D97-AF65-F5344CB8AC3E}">
        <p14:creationId xmlns:p14="http://schemas.microsoft.com/office/powerpoint/2010/main" val="1921210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bg-BG" dirty="0"/>
              <a:t>Диагнозата</a:t>
            </a:r>
            <a:endParaRPr lang="en-US" dirty="0"/>
          </a:p>
        </p:txBody>
      </p:sp>
      <p:sp>
        <p:nvSpPr>
          <p:cNvPr id="3" name="Θέση περιεχομένου 2"/>
          <p:cNvSpPr>
            <a:spLocks noGrp="1"/>
          </p:cNvSpPr>
          <p:nvPr>
            <p:ph idx="1"/>
          </p:nvPr>
        </p:nvSpPr>
        <p:spPr/>
        <p:txBody>
          <a:bodyPr/>
          <a:lstStyle/>
          <a:p>
            <a:r>
              <a:rPr lang="en-US" dirty="0">
                <a:hlinkClick r:id="rId2"/>
              </a:rPr>
              <a:t>https://www.youtube.com/watch?v=Gws_2p3KszU</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445224"/>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445224"/>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445224"/>
            <a:ext cx="1584176" cy="792088"/>
          </a:xfrm>
          <a:prstGeom prst="rect">
            <a:avLst/>
          </a:prstGeom>
        </p:spPr>
      </p:pic>
    </p:spTree>
    <p:extLst>
      <p:ext uri="{BB962C8B-B14F-4D97-AF65-F5344CB8AC3E}">
        <p14:creationId xmlns:p14="http://schemas.microsoft.com/office/powerpoint/2010/main" val="1893225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bg-BG" dirty="0"/>
              <a:t>Размишлявайки върху опита си </a:t>
            </a:r>
            <a:endParaRPr lang="el-GR" dirty="0"/>
          </a:p>
        </p:txBody>
      </p:sp>
      <p:sp>
        <p:nvSpPr>
          <p:cNvPr id="3" name="2 - Θέση περιεχομένου"/>
          <p:cNvSpPr>
            <a:spLocks noGrp="1"/>
          </p:cNvSpPr>
          <p:nvPr>
            <p:ph idx="1"/>
          </p:nvPr>
        </p:nvSpPr>
        <p:spPr/>
        <p:txBody>
          <a:bodyPr>
            <a:normAutofit/>
          </a:bodyPr>
          <a:lstStyle/>
          <a:p>
            <a:r>
              <a:rPr lang="ru-RU" dirty="0"/>
              <a:t>Помислете за момент от живота си, когато сте изпитали стрес, затруднения със съня, тъга или депресия</a:t>
            </a:r>
          </a:p>
          <a:p>
            <a:r>
              <a:rPr lang="ru-RU" dirty="0"/>
              <a:t>Например какво ви е задействало, колко време е продължило, просто или сложно ли е, от вътрешен или външен произход</a:t>
            </a:r>
          </a:p>
          <a:p>
            <a:r>
              <a:rPr lang="ru-RU" dirty="0"/>
              <a:t>Какво намерихте за полезно, кое за вредно, как го преодоля;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44522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44522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445224"/>
            <a:ext cx="1584176" cy="79208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ru-RU" sz="3100" b="1" dirty="0"/>
              <a:t>Как да намалите негативното си настроение с положителни преживявания? </a:t>
            </a:r>
            <a:endParaRPr lang="el-GR" dirty="0"/>
          </a:p>
        </p:txBody>
      </p:sp>
      <p:sp>
        <p:nvSpPr>
          <p:cNvPr id="3" name="2 - Θέση περιεχομένου"/>
          <p:cNvSpPr>
            <a:spLocks noGrp="1"/>
          </p:cNvSpPr>
          <p:nvPr>
            <p:ph idx="1"/>
          </p:nvPr>
        </p:nvSpPr>
        <p:spPr/>
        <p:txBody>
          <a:bodyPr/>
          <a:lstStyle/>
          <a:p>
            <a:r>
              <a:rPr lang="ru-RU" dirty="0"/>
              <a:t>Въпреки че има много начини да повишите настроението си, е доказано, че е най-ефективно да увеличите удоволствието, което получавате ежедневно</a:t>
            </a:r>
          </a:p>
          <a:p>
            <a:r>
              <a:rPr lang="ru-RU" dirty="0"/>
              <a:t>Следните стъпки могат да ви помогнат с това: </a:t>
            </a: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37321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37321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373216"/>
            <a:ext cx="1584176" cy="79208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ru-RU" b="1" dirty="0"/>
              <a:t>СЕДМИЧНА ТАБЛИЦА ЗА ПРОМЕНИ НА ПОВЕДЕНИЕТО </a:t>
            </a:r>
            <a:endParaRPr lang="el-GR" dirty="0"/>
          </a:p>
        </p:txBody>
      </p:sp>
      <p:sp>
        <p:nvSpPr>
          <p:cNvPr id="3" name="2 - Θέση περιεχομένου"/>
          <p:cNvSpPr>
            <a:spLocks noGrp="1"/>
          </p:cNvSpPr>
          <p:nvPr>
            <p:ph idx="1"/>
          </p:nvPr>
        </p:nvSpPr>
        <p:spPr>
          <a:xfrm>
            <a:off x="827584" y="2276872"/>
            <a:ext cx="7704667" cy="3600400"/>
          </a:xfrm>
        </p:spPr>
        <p:txBody>
          <a:bodyPr>
            <a:normAutofit fontScale="85000" lnSpcReduction="20000"/>
          </a:bodyPr>
          <a:lstStyle/>
          <a:p>
            <a:pPr>
              <a:buNone/>
            </a:pPr>
            <a:r>
              <a:rPr lang="bg-BG" b="1" dirty="0" smtClean="0"/>
              <a:t>Поведение</a:t>
            </a:r>
            <a:endParaRPr lang="el-GR" b="1" dirty="0" smtClean="0"/>
          </a:p>
          <a:p>
            <a:r>
              <a:rPr lang="bg-BG" dirty="0" smtClean="0"/>
              <a:t>релаксация</a:t>
            </a:r>
            <a:endParaRPr lang="el-GR" dirty="0" smtClean="0"/>
          </a:p>
          <a:p>
            <a:r>
              <a:rPr lang="el-GR" dirty="0" smtClean="0"/>
              <a:t> </a:t>
            </a:r>
            <a:r>
              <a:rPr lang="bg-BG" dirty="0" smtClean="0"/>
              <a:t>упражнение</a:t>
            </a:r>
            <a:r>
              <a:rPr lang="en-US" dirty="0" smtClean="0"/>
              <a:t> </a:t>
            </a:r>
            <a:endParaRPr lang="el-GR" dirty="0" smtClean="0"/>
          </a:p>
          <a:p>
            <a:r>
              <a:rPr lang="el-GR" dirty="0" smtClean="0"/>
              <a:t> </a:t>
            </a:r>
            <a:r>
              <a:rPr lang="bg-BG" dirty="0" smtClean="0"/>
              <a:t>хранене</a:t>
            </a:r>
            <a:endParaRPr lang="el-GR" dirty="0" smtClean="0"/>
          </a:p>
          <a:p>
            <a:r>
              <a:rPr lang="en-US" dirty="0" smtClean="0"/>
              <a:t> </a:t>
            </a:r>
            <a:r>
              <a:rPr lang="bg-BG" dirty="0" smtClean="0"/>
              <a:t>управление на времето</a:t>
            </a:r>
            <a:endParaRPr lang="el-GR" dirty="0" smtClean="0"/>
          </a:p>
          <a:p>
            <a:r>
              <a:rPr lang="el-GR" dirty="0" smtClean="0"/>
              <a:t> </a:t>
            </a:r>
            <a:r>
              <a:rPr lang="bg-BG" dirty="0" smtClean="0"/>
              <a:t>сън</a:t>
            </a:r>
            <a:endParaRPr lang="el-GR" dirty="0" smtClean="0"/>
          </a:p>
          <a:p>
            <a:r>
              <a:rPr lang="bg-BG" dirty="0"/>
              <a:t>п</a:t>
            </a:r>
            <a:r>
              <a:rPr lang="bg-BG" dirty="0" smtClean="0"/>
              <a:t>риятни занимания</a:t>
            </a:r>
            <a:endParaRPr lang="el-GR" dirty="0" smtClean="0"/>
          </a:p>
          <a:p>
            <a:r>
              <a:rPr lang="bg-BG" dirty="0" smtClean="0"/>
              <a:t>взаимоотношения</a:t>
            </a:r>
            <a:endParaRPr lang="el-GR" dirty="0" smtClean="0"/>
          </a:p>
          <a:p>
            <a:r>
              <a:rPr lang="bg-BG" dirty="0"/>
              <a:t>е</a:t>
            </a:r>
            <a:r>
              <a:rPr lang="bg-BG" dirty="0" smtClean="0"/>
              <a:t>жедневен дневник на мислите</a:t>
            </a:r>
            <a:endParaRPr lang="el-GR" dirty="0" smtClean="0"/>
          </a:p>
          <a:p>
            <a:r>
              <a:rPr lang="bg-BG" dirty="0"/>
              <a:t>ч</a:t>
            </a:r>
            <a:r>
              <a:rPr lang="bg-BG" dirty="0" smtClean="0"/>
              <a:t>етене </a:t>
            </a:r>
            <a:endParaRPr lang="el-GR" dirty="0" smtClean="0"/>
          </a:p>
          <a:p>
            <a:pPr lvl="1">
              <a:buNone/>
            </a:pPr>
            <a:r>
              <a:rPr lang="bg-BG" b="1" dirty="0" smtClean="0"/>
              <a:t>Планирането е важно</a:t>
            </a:r>
            <a:r>
              <a:rPr lang="en-US" b="1" dirty="0" smtClean="0"/>
              <a:t>!</a:t>
            </a:r>
            <a:endParaRPr lang="el-GR" b="1" dirty="0"/>
          </a:p>
        </p:txBody>
      </p:sp>
      <p:pic>
        <p:nvPicPr>
          <p:cNvPr id="4" name="Picture 1"/>
          <p:cNvPicPr>
            <a:picLocks noChangeAspect="1" noChangeArrowheads="1"/>
          </p:cNvPicPr>
          <p:nvPr/>
        </p:nvPicPr>
        <p:blipFill>
          <a:blip r:embed="rId3" cstate="print"/>
          <a:srcRect/>
          <a:stretch>
            <a:fillRect/>
          </a:stretch>
        </p:blipFill>
        <p:spPr bwMode="auto">
          <a:xfrm>
            <a:off x="611560" y="587727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5868144" y="587727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563888" y="5877272"/>
            <a:ext cx="1584176" cy="79208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92696"/>
            <a:ext cx="8229600" cy="648072"/>
          </a:xfrm>
        </p:spPr>
        <p:txBody>
          <a:bodyPr>
            <a:normAutofit fontScale="90000"/>
          </a:bodyPr>
          <a:lstStyle/>
          <a:p>
            <a:r>
              <a:rPr lang="ru-RU" sz="2400" b="1" dirty="0"/>
              <a:t>КАК ДА НАМАЛИМ НЕГАТИВНОТО НАСТРОЕНИЕ С ПРИЯТНИ ДЕЙНОСТИ </a:t>
            </a:r>
            <a:endParaRPr lang="el-GR" sz="2400" dirty="0"/>
          </a:p>
        </p:txBody>
      </p:sp>
      <p:sp>
        <p:nvSpPr>
          <p:cNvPr id="3" name="2 - Θέση περιεχομένου"/>
          <p:cNvSpPr>
            <a:spLocks noGrp="1"/>
          </p:cNvSpPr>
          <p:nvPr>
            <p:ph idx="1"/>
          </p:nvPr>
        </p:nvSpPr>
        <p:spPr>
          <a:xfrm>
            <a:off x="457200" y="2780928"/>
            <a:ext cx="8229600" cy="4077072"/>
          </a:xfrm>
        </p:spPr>
        <p:txBody>
          <a:bodyPr>
            <a:normAutofit/>
          </a:bodyPr>
          <a:lstStyle/>
          <a:p>
            <a:pPr lvl="0"/>
            <a:r>
              <a:rPr lang="ru-RU" dirty="0"/>
              <a:t>Направете списък с приятни дейности. Включете по-специално дейности, които сте правили в миналото (и са ви харесали), които вече не правите.</a:t>
            </a:r>
          </a:p>
          <a:p>
            <a:pPr lvl="0"/>
            <a:r>
              <a:rPr lang="ru-RU" dirty="0"/>
              <a:t>Включете само дейности, които можете да правите. Например, можете да включите „градинарство“, но е възможно „отиването до Лондон“ да не е възможно</a:t>
            </a:r>
          </a:p>
          <a:p>
            <a:pPr lvl="0"/>
            <a:r>
              <a:rPr lang="ru-RU" dirty="0"/>
              <a:t>Включете дейности, които никога не сте правили, но искате да направите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589240"/>
            <a:ext cx="1584176" cy="792088"/>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bg-BG" b="1" dirty="0"/>
              <a:t>Идеи за приятни занимания </a:t>
            </a:r>
            <a:endParaRPr lang="el-GR" sz="3200" dirty="0"/>
          </a:p>
        </p:txBody>
      </p:sp>
      <p:sp>
        <p:nvSpPr>
          <p:cNvPr id="3" name="2 - Θέση περιεχομένου"/>
          <p:cNvSpPr>
            <a:spLocks noGrp="1"/>
          </p:cNvSpPr>
          <p:nvPr>
            <p:ph idx="1"/>
          </p:nvPr>
        </p:nvSpPr>
        <p:spPr>
          <a:xfrm>
            <a:off x="467544" y="2060848"/>
            <a:ext cx="8229600" cy="4608512"/>
          </a:xfrm>
        </p:spPr>
        <p:txBody>
          <a:bodyPr>
            <a:normAutofit/>
          </a:bodyPr>
          <a:lstStyle/>
          <a:p>
            <a:r>
              <a:rPr lang="ru-RU" dirty="0"/>
              <a:t>Слушане на музика на живо- упражняване- ходене на плаж- правене на изкуство- свирене на музикален инструмент- гледане на спортно събитие- ръкоделие- градинарство- работа по моята кола- посещение на приятели- писане на имейл до приятел- обаждане на приятел- четене на добра книга-почистване на къщата-постигане на цел- ходене на ресторант- пускане на хвърчило- ходене на туризъм- ходене на разходка- дневник- ходене на място за поклонение- участие в театрална група- ходене на пазар- сядане в слънцето- ходене на събитие в квартала- ходене в музей- ходене в книжарница- правене на снимки- медитация- правене на упражнения за релаксация- готвене- прекарване на време с членове на моето семейство- игра на игри с карти- упражнения</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661248"/>
            <a:ext cx="1584176" cy="792088"/>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ru-RU" sz="2400" b="1" dirty="0"/>
              <a:t>КАК ДА НАМАЛИМ НЕГАТИВНОТО НАСТРОЕНИЕ С ПРИЯТНИ ДЕЙНОСТИ </a:t>
            </a:r>
            <a:endParaRPr lang="el-GR" sz="2400" dirty="0"/>
          </a:p>
        </p:txBody>
      </p:sp>
      <p:sp>
        <p:nvSpPr>
          <p:cNvPr id="3" name="2 - Θέση περιεχομένου"/>
          <p:cNvSpPr>
            <a:spLocks noGrp="1"/>
          </p:cNvSpPr>
          <p:nvPr>
            <p:ph idx="1"/>
          </p:nvPr>
        </p:nvSpPr>
        <p:spPr>
          <a:xfrm>
            <a:off x="827584" y="2060848"/>
            <a:ext cx="6345260" cy="3530600"/>
          </a:xfrm>
        </p:spPr>
        <p:txBody>
          <a:bodyPr>
            <a:normAutofit lnSpcReduction="10000"/>
          </a:bodyPr>
          <a:lstStyle/>
          <a:p>
            <a:pPr lvl="0"/>
            <a:endParaRPr lang="en-US" dirty="0"/>
          </a:p>
          <a:p>
            <a:pPr lvl="0"/>
            <a:r>
              <a:rPr lang="ru-RU" dirty="0"/>
              <a:t>Направете график, в който избирате поне четири от тези дейности, за да можете да ги правите всяка седмица. Напишете точно кога ще ги направите.</a:t>
            </a:r>
          </a:p>
          <a:p>
            <a:pPr lvl="0"/>
            <a:r>
              <a:rPr lang="ru-RU" dirty="0"/>
              <a:t>Отбележете бариерите, които могат да възникнат, докато извършвате тези дейности и напишете начините, по които ще ги преодолеете</a:t>
            </a:r>
          </a:p>
          <a:p>
            <a:pPr lvl="0"/>
            <a:r>
              <a:rPr lang="ru-RU" dirty="0"/>
              <a:t>След като извършите дейностите, отбележете дали се чувствате по-добре, веднага след дейността и след цяла седмица приятни занимания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661248"/>
            <a:ext cx="1584176" cy="792088"/>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836712"/>
            <a:ext cx="6343672" cy="709865"/>
          </a:xfrm>
        </p:spPr>
        <p:txBody>
          <a:bodyPr>
            <a:normAutofit fontScale="90000"/>
          </a:bodyPr>
          <a:lstStyle/>
          <a:p>
            <a:r>
              <a:rPr lang="ru-RU" dirty="0"/>
              <a:t>БЪДЕТЕ ДОБРИ КЪМ ТЯЛОТО СИ </a:t>
            </a:r>
            <a:endParaRPr lang="el-GR" dirty="0"/>
          </a:p>
        </p:txBody>
      </p:sp>
      <p:sp>
        <p:nvSpPr>
          <p:cNvPr id="3" name="2 - Θέση περιεχομένου"/>
          <p:cNvSpPr>
            <a:spLocks noGrp="1"/>
          </p:cNvSpPr>
          <p:nvPr>
            <p:ph idx="1"/>
          </p:nvPr>
        </p:nvSpPr>
        <p:spPr>
          <a:xfrm>
            <a:off x="827584" y="2060849"/>
            <a:ext cx="7560651" cy="4176464"/>
          </a:xfrm>
        </p:spPr>
        <p:txBody>
          <a:bodyPr>
            <a:normAutofit fontScale="85000" lnSpcReduction="20000"/>
          </a:bodyPr>
          <a:lstStyle/>
          <a:p>
            <a:pPr>
              <a:buNone/>
            </a:pPr>
            <a:r>
              <a:rPr lang="bg-BG" b="1" dirty="0"/>
              <a:t>Дълбоко </a:t>
            </a:r>
            <a:r>
              <a:rPr lang="bg-BG" b="1" dirty="0" smtClean="0"/>
              <a:t>дишане</a:t>
            </a:r>
            <a:endParaRPr lang="en-GB" b="1" dirty="0"/>
          </a:p>
          <a:p>
            <a:pPr>
              <a:buNone/>
            </a:pPr>
            <a:r>
              <a:rPr lang="en-US" dirty="0">
                <a:hlinkClick r:id="rId3"/>
              </a:rPr>
              <a:t>https://www.youtube.com/watch?v=Wemm-i6XHr8</a:t>
            </a:r>
            <a:endParaRPr lang="el-GR" dirty="0"/>
          </a:p>
          <a:p>
            <a:pPr lvl="0"/>
            <a:r>
              <a:rPr lang="bg-BG" dirty="0"/>
              <a:t>Поемайте бавно, дълбоко </a:t>
            </a:r>
            <a:r>
              <a:rPr lang="bg-BG" dirty="0" smtClean="0"/>
              <a:t>вдишване</a:t>
            </a:r>
            <a:endParaRPr lang="en-US" dirty="0"/>
          </a:p>
          <a:p>
            <a:pPr lvl="0"/>
            <a:r>
              <a:rPr lang="bg-BG" dirty="0"/>
              <a:t>Дъх от диафрагмата </a:t>
            </a:r>
            <a:r>
              <a:rPr lang="en-US" dirty="0" smtClean="0"/>
              <a:t> </a:t>
            </a:r>
            <a:endParaRPr lang="el-GR" dirty="0"/>
          </a:p>
          <a:p>
            <a:pPr lvl="0"/>
            <a:r>
              <a:rPr lang="ru-RU" dirty="0"/>
              <a:t>Забележете свиването на стомаха си и се опитайте да държите гърдите си стабилни </a:t>
            </a:r>
            <a:endParaRPr lang="el-GR" dirty="0"/>
          </a:p>
          <a:p>
            <a:pPr lvl="0"/>
            <a:r>
              <a:rPr lang="ru-RU" dirty="0"/>
              <a:t>Забележете раздуването на стомаха си и се опитайте да държите гърдите си стабилни, докато издишвате </a:t>
            </a:r>
            <a:r>
              <a:rPr lang="en-GB" dirty="0" smtClean="0"/>
              <a:t> </a:t>
            </a:r>
            <a:endParaRPr lang="el-GR" dirty="0"/>
          </a:p>
          <a:p>
            <a:pPr lvl="0"/>
            <a:r>
              <a:rPr lang="ru-RU" dirty="0"/>
              <a:t>Ако желаете, броете 4 секунди по време на вдишването си, задръжте го за 4 секунди, броете 6 секунди по време на издишване и 2 секунди, преди да започнете отново </a:t>
            </a:r>
            <a:endParaRPr lang="el-GR" dirty="0"/>
          </a:p>
          <a:p>
            <a:pPr lvl="0"/>
            <a:r>
              <a:rPr lang="ru-RU" dirty="0"/>
              <a:t>Повтаряйте думата „отпуснете се“ или „мир“, докато издишвате </a:t>
            </a:r>
            <a:endParaRPr lang="el-GR" dirty="0"/>
          </a:p>
          <a:p>
            <a:pPr lvl="0"/>
            <a:r>
              <a:rPr lang="bg-BG" dirty="0" smtClean="0"/>
              <a:t>Повтори</a:t>
            </a:r>
            <a:r>
              <a:rPr lang="en-GB" dirty="0" smtClean="0"/>
              <a:t> 5 </a:t>
            </a:r>
            <a:r>
              <a:rPr lang="en-GB" dirty="0"/>
              <a:t>-10 </a:t>
            </a:r>
            <a:r>
              <a:rPr lang="bg-BG" dirty="0" smtClean="0"/>
              <a:t>секунди</a:t>
            </a:r>
            <a:endParaRPr lang="el-GR" dirty="0"/>
          </a:p>
          <a:p>
            <a:pPr lvl="0"/>
            <a:r>
              <a:rPr lang="ru-RU" dirty="0"/>
              <a:t>Колкото повече практикувате, толкова по-лесно ще бъдете да се отпуснете </a:t>
            </a:r>
            <a:endParaRPr lang="el-GR" dirty="0"/>
          </a:p>
        </p:txBody>
      </p:sp>
      <p:pic>
        <p:nvPicPr>
          <p:cNvPr id="4" name="Picture 1"/>
          <p:cNvPicPr>
            <a:picLocks noChangeAspect="1" noChangeArrowheads="1"/>
          </p:cNvPicPr>
          <p:nvPr/>
        </p:nvPicPr>
        <p:blipFill>
          <a:blip r:embed="rId4" cstate="print"/>
          <a:srcRect/>
          <a:stretch>
            <a:fillRect/>
          </a:stretch>
        </p:blipFill>
        <p:spPr bwMode="auto">
          <a:xfrm>
            <a:off x="755576" y="6237312"/>
            <a:ext cx="2232248" cy="619518"/>
          </a:xfrm>
          <a:prstGeom prst="rect">
            <a:avLst/>
          </a:prstGeom>
          <a:noFill/>
        </p:spPr>
      </p:pic>
      <p:pic>
        <p:nvPicPr>
          <p:cNvPr id="5" name="Picture 15"/>
          <p:cNvPicPr/>
          <p:nvPr/>
        </p:nvPicPr>
        <p:blipFill>
          <a:blip r:embed="rId5" cstate="print">
            <a:extLst>
              <a:ext uri="{28A0092B-C50C-407E-A947-70E740481C1C}">
                <a14:useLocalDpi xmlns:a14="http://schemas.microsoft.com/office/drawing/2010/main" val="0"/>
              </a:ext>
            </a:extLst>
          </a:blip>
          <a:stretch>
            <a:fillRect/>
          </a:stretch>
        </p:blipFill>
        <p:spPr>
          <a:xfrm>
            <a:off x="6012160" y="6237566"/>
            <a:ext cx="1115616" cy="620434"/>
          </a:xfrm>
          <a:prstGeom prst="rect">
            <a:avLst/>
          </a:prstGeom>
        </p:spPr>
      </p:pic>
      <p:pic>
        <p:nvPicPr>
          <p:cNvPr id="6" name="5 - Εικόνα" descr="include logo.jpg"/>
          <p:cNvPicPr>
            <a:picLocks noChangeAspect="1"/>
          </p:cNvPicPr>
          <p:nvPr/>
        </p:nvPicPr>
        <p:blipFill>
          <a:blip r:embed="rId6" cstate="print"/>
          <a:stretch>
            <a:fillRect/>
          </a:stretch>
        </p:blipFill>
        <p:spPr>
          <a:xfrm>
            <a:off x="3707904" y="6237566"/>
            <a:ext cx="1584176" cy="62043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ru-RU" b="1" dirty="0"/>
              <a:t>БЪДЕТЕ ДОБРИ КЪМ ТЯЛОТО СИ </a:t>
            </a:r>
            <a:endParaRPr lang="el-GR" b="1" dirty="0"/>
          </a:p>
        </p:txBody>
      </p:sp>
      <p:sp>
        <p:nvSpPr>
          <p:cNvPr id="3" name="2 - Θέση περιεχομένου"/>
          <p:cNvSpPr>
            <a:spLocks noGrp="1"/>
          </p:cNvSpPr>
          <p:nvPr>
            <p:ph idx="1"/>
          </p:nvPr>
        </p:nvSpPr>
        <p:spPr>
          <a:xfrm>
            <a:off x="755576" y="2132856"/>
            <a:ext cx="6696744" cy="3530600"/>
          </a:xfrm>
        </p:spPr>
        <p:txBody>
          <a:bodyPr>
            <a:normAutofit fontScale="92500" lnSpcReduction="10000"/>
          </a:bodyPr>
          <a:lstStyle/>
          <a:p>
            <a:pPr>
              <a:buNone/>
            </a:pPr>
            <a:r>
              <a:rPr lang="bg-BG" b="1" dirty="0" smtClean="0"/>
              <a:t>Идеален пример</a:t>
            </a:r>
            <a:endParaRPr lang="en-US" b="1" dirty="0"/>
          </a:p>
          <a:p>
            <a:pPr lvl="0"/>
            <a:r>
              <a:rPr lang="bg-BG" dirty="0" smtClean="0"/>
              <a:t>аеробика</a:t>
            </a:r>
            <a:r>
              <a:rPr lang="el-GR" dirty="0" smtClean="0"/>
              <a:t> </a:t>
            </a:r>
            <a:endParaRPr lang="el-GR" dirty="0"/>
          </a:p>
          <a:p>
            <a:pPr lvl="0"/>
            <a:r>
              <a:rPr lang="en-GB" dirty="0"/>
              <a:t>4-5 </a:t>
            </a:r>
            <a:r>
              <a:rPr lang="bg-BG" dirty="0" smtClean="0"/>
              <a:t>пъти на седмица</a:t>
            </a:r>
            <a:endParaRPr lang="el-GR" dirty="0"/>
          </a:p>
          <a:p>
            <a:pPr lvl="0"/>
            <a:r>
              <a:rPr lang="en-GB" dirty="0"/>
              <a:t>20-30 </a:t>
            </a:r>
            <a:r>
              <a:rPr lang="bg-BG" dirty="0" smtClean="0"/>
              <a:t>минути</a:t>
            </a:r>
            <a:endParaRPr lang="en-US" dirty="0"/>
          </a:p>
          <a:p>
            <a:pPr>
              <a:buNone/>
            </a:pPr>
            <a:r>
              <a:rPr lang="bg-BG" b="1" dirty="0"/>
              <a:t>Често срещани оправдания </a:t>
            </a:r>
            <a:endParaRPr lang="el-GR" dirty="0" smtClean="0"/>
          </a:p>
          <a:p>
            <a:pPr lvl="0"/>
            <a:r>
              <a:rPr lang="bg-BG" dirty="0" smtClean="0"/>
              <a:t>Аз нямам достатъчно време</a:t>
            </a:r>
            <a:r>
              <a:rPr lang="en-GB" dirty="0" smtClean="0"/>
              <a:t>(</a:t>
            </a:r>
            <a:r>
              <a:rPr lang="bg-BG" dirty="0" smtClean="0"/>
              <a:t>или не искам да намеря</a:t>
            </a:r>
            <a:r>
              <a:rPr lang="en-GB" dirty="0" smtClean="0"/>
              <a:t>)</a:t>
            </a:r>
          </a:p>
          <a:p>
            <a:pPr lvl="0"/>
            <a:r>
              <a:rPr lang="ru-RU" dirty="0"/>
              <a:t>Чувствам се много уморен (започнете по-рано през деня, за да избегнете умората) </a:t>
            </a:r>
            <a:endParaRPr lang="el-GR" dirty="0"/>
          </a:p>
          <a:p>
            <a:pPr lvl="0"/>
            <a:r>
              <a:rPr lang="bg-BG" dirty="0" smtClean="0"/>
              <a:t>Аз не съм щастлив </a:t>
            </a:r>
            <a:r>
              <a:rPr lang="en-GB" dirty="0" smtClean="0"/>
              <a:t>(</a:t>
            </a:r>
            <a:r>
              <a:rPr lang="bg-BG" dirty="0" smtClean="0"/>
              <a:t>опитай нещо различно</a:t>
            </a:r>
            <a:r>
              <a:rPr lang="en-GB" dirty="0" smtClean="0"/>
              <a:t>)</a:t>
            </a:r>
            <a:endParaRPr lang="el-GR" dirty="0"/>
          </a:p>
          <a:p>
            <a:pPr lvl="0"/>
            <a:r>
              <a:rPr lang="bg-BG" dirty="0"/>
              <a:t>не е удобно </a:t>
            </a:r>
            <a:r>
              <a:rPr lang="en-GB" dirty="0" smtClean="0"/>
              <a:t>(</a:t>
            </a:r>
            <a:r>
              <a:rPr lang="bg-BG" dirty="0" smtClean="0"/>
              <a:t>опитай нещо различно</a:t>
            </a:r>
            <a:r>
              <a:rPr lang="en-GB" dirty="0" smtClean="0"/>
              <a:t>)</a:t>
            </a:r>
            <a:endParaRPr lang="el-GR" dirty="0"/>
          </a:p>
          <a:p>
            <a:pPr lvl="0"/>
            <a:endParaRPr lang="el-GR" dirty="0"/>
          </a:p>
          <a:p>
            <a:pPr>
              <a:buNone/>
            </a:pP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1156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86814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563888" y="5805264"/>
            <a:ext cx="1584176" cy="79208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15616" y="1412776"/>
            <a:ext cx="6912768" cy="2262845"/>
          </a:xfrm>
        </p:spPr>
        <p:txBody>
          <a:bodyPr>
            <a:normAutofit fontScale="90000"/>
          </a:bodyPr>
          <a:lstStyle/>
          <a:p>
            <a:pPr algn="r">
              <a:lnSpc>
                <a:spcPct val="150000"/>
              </a:lnSpc>
              <a:spcAft>
                <a:spcPts val="800"/>
              </a:spcAft>
            </a:pPr>
            <a:r>
              <a:rPr lang="en-US" sz="3100" b="1" dirty="0"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Learning Unit 2</a:t>
            </a:r>
            <a:r>
              <a:rPr lang="en-US" sz="3600" b="1" dirty="0"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
            </a:r>
            <a:br>
              <a:rPr lang="en-US" sz="3600" b="1" dirty="0"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br>
            <a:r>
              <a:rPr lang="bg-BG" sz="4900" b="1" dirty="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Самообслужване и семейни стратегии </a:t>
            </a:r>
            <a:r>
              <a:rPr lang="el-GR" sz="3600" dirty="0">
                <a:solidFill>
                  <a:schemeClr val="tx2">
                    <a:lumMod val="40000"/>
                    <a:lumOff val="60000"/>
                  </a:schemeClr>
                </a:solidFill>
                <a:latin typeface="Calibri" panose="020F0502020204030204" pitchFamily="34" charset="0"/>
                <a:ea typeface="Calibri" panose="020F0502020204030204" pitchFamily="34" charset="0"/>
                <a:cs typeface="Times New Roman" panose="02020603050405020304" pitchFamily="18" charset="0"/>
              </a:rPr>
              <a:t/>
            </a:r>
            <a:br>
              <a:rPr lang="el-GR" sz="3600" dirty="0">
                <a:solidFill>
                  <a:schemeClr val="tx2">
                    <a:lumMod val="40000"/>
                    <a:lumOff val="60000"/>
                  </a:schemeClr>
                </a:solidFill>
                <a:latin typeface="Calibri" panose="020F0502020204030204" pitchFamily="34" charset="0"/>
                <a:ea typeface="Calibri" panose="020F0502020204030204" pitchFamily="34" charset="0"/>
                <a:cs typeface="Times New Roman" panose="02020603050405020304" pitchFamily="18" charset="0"/>
              </a:rPr>
            </a:br>
            <a:endParaRPr lang="el-GR" sz="3600" dirty="0">
              <a:solidFill>
                <a:schemeClr val="tx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2 - Υπότιτλος"/>
          <p:cNvSpPr>
            <a:spLocks noGrp="1"/>
          </p:cNvSpPr>
          <p:nvPr>
            <p:ph type="subTitle" idx="1"/>
          </p:nvPr>
        </p:nvSpPr>
        <p:spPr>
          <a:xfrm>
            <a:off x="0" y="3140968"/>
            <a:ext cx="8062912" cy="2376264"/>
          </a:xfrm>
        </p:spPr>
        <p:txBody>
          <a:bodyPr>
            <a:noAutofit/>
          </a:bodyPr>
          <a:lstStyle/>
          <a:p>
            <a:pPr algn="r"/>
            <a:r>
              <a:rPr lang="en-US" sz="2000" b="1" dirty="0" smtClean="0"/>
              <a:t>ALTA </a:t>
            </a:r>
            <a:r>
              <a:rPr lang="en-US" sz="2000" b="1" dirty="0"/>
              <a:t>PANERA, PSYCHOLOGIST -  </a:t>
            </a:r>
            <a:r>
              <a:rPr lang="en-US" sz="2000" b="1" dirty="0" smtClean="0"/>
              <a:t>PSYCHOTHERAPIST </a:t>
            </a:r>
          </a:p>
          <a:p>
            <a:pPr algn="r"/>
            <a:r>
              <a:rPr lang="en-US" sz="2000" b="1" cap="none" dirty="0" smtClean="0"/>
              <a:t>EliSe </a:t>
            </a:r>
            <a:r>
              <a:rPr lang="en-US" sz="2000" b="1" dirty="0" smtClean="0"/>
              <a:t>Erasmus+ Team Science member</a:t>
            </a:r>
          </a:p>
          <a:p>
            <a:pPr algn="r"/>
            <a:r>
              <a:rPr lang="en-US" sz="2000" b="1" dirty="0" smtClean="0"/>
              <a:t>Include </a:t>
            </a:r>
          </a:p>
          <a:p>
            <a:pPr algn="r"/>
            <a:r>
              <a:rPr lang="en-US" sz="2000" b="1" dirty="0" smtClean="0"/>
              <a:t>Thessaloniki Greece  </a:t>
            </a:r>
            <a:endParaRPr lang="el-GR" sz="2000" b="1" dirty="0"/>
          </a:p>
          <a:p>
            <a:pPr algn="ctr"/>
            <a:endParaRPr lang="el-GR" sz="2000" dirty="0"/>
          </a:p>
          <a:p>
            <a:endParaRPr lang="el-GR" sz="2000" dirty="0"/>
          </a:p>
        </p:txBody>
      </p:sp>
      <p:pic>
        <p:nvPicPr>
          <p:cNvPr id="7" name="Picture 1"/>
          <p:cNvPicPr>
            <a:picLocks noChangeAspect="1" noChangeArrowheads="1"/>
          </p:cNvPicPr>
          <p:nvPr/>
        </p:nvPicPr>
        <p:blipFill>
          <a:blip r:embed="rId3" cstate="print"/>
          <a:srcRect/>
          <a:stretch>
            <a:fillRect/>
          </a:stretch>
        </p:blipFill>
        <p:spPr bwMode="auto">
          <a:xfrm>
            <a:off x="1187624" y="5301208"/>
            <a:ext cx="2232248" cy="950994"/>
          </a:xfrm>
          <a:prstGeom prst="rect">
            <a:avLst/>
          </a:prstGeom>
          <a:noFill/>
        </p:spPr>
      </p:pic>
      <p:pic>
        <p:nvPicPr>
          <p:cNvPr id="8" name="Picture 15"/>
          <p:cNvPicPr/>
          <p:nvPr/>
        </p:nvPicPr>
        <p:blipFill>
          <a:blip r:embed="rId4" cstate="print">
            <a:extLst>
              <a:ext uri="{28A0092B-C50C-407E-A947-70E740481C1C}">
                <a14:useLocalDpi xmlns:a14="http://schemas.microsoft.com/office/drawing/2010/main" val="0"/>
              </a:ext>
            </a:extLst>
          </a:blip>
          <a:stretch>
            <a:fillRect/>
          </a:stretch>
        </p:blipFill>
        <p:spPr>
          <a:xfrm>
            <a:off x="6444208" y="5301208"/>
            <a:ext cx="1224136" cy="936104"/>
          </a:xfrm>
          <a:prstGeom prst="rect">
            <a:avLst/>
          </a:prstGeom>
        </p:spPr>
      </p:pic>
      <p:pic>
        <p:nvPicPr>
          <p:cNvPr id="9" name="8 - Εικόνα" descr="include logo.jpg"/>
          <p:cNvPicPr>
            <a:picLocks noChangeAspect="1"/>
          </p:cNvPicPr>
          <p:nvPr/>
        </p:nvPicPr>
        <p:blipFill>
          <a:blip r:embed="rId5" cstate="print"/>
          <a:stretch>
            <a:fillRect/>
          </a:stretch>
        </p:blipFill>
        <p:spPr>
          <a:xfrm>
            <a:off x="3923928" y="5301208"/>
            <a:ext cx="1845045" cy="93610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927098"/>
            <a:ext cx="7560840" cy="709865"/>
          </a:xfrm>
        </p:spPr>
        <p:txBody>
          <a:bodyPr>
            <a:normAutofit fontScale="90000"/>
          </a:bodyPr>
          <a:lstStyle/>
          <a:p>
            <a:r>
              <a:rPr lang="ru-RU" sz="4000" dirty="0"/>
              <a:t>БЪДЕТЕ ДОБРИ КЪМ ТЯЛОТО СИ </a:t>
            </a:r>
            <a:endParaRPr lang="el-GR" dirty="0"/>
          </a:p>
        </p:txBody>
      </p:sp>
      <p:sp>
        <p:nvSpPr>
          <p:cNvPr id="3" name="2 - Θέση περιεχομένου"/>
          <p:cNvSpPr>
            <a:spLocks noGrp="1"/>
          </p:cNvSpPr>
          <p:nvPr>
            <p:ph idx="1"/>
          </p:nvPr>
        </p:nvSpPr>
        <p:spPr>
          <a:xfrm>
            <a:off x="827584" y="1988840"/>
            <a:ext cx="7427168" cy="4032448"/>
          </a:xfrm>
        </p:spPr>
        <p:txBody>
          <a:bodyPr>
            <a:normAutofit fontScale="47500" lnSpcReduction="20000"/>
          </a:bodyPr>
          <a:lstStyle/>
          <a:p>
            <a:pPr>
              <a:buNone/>
            </a:pPr>
            <a:r>
              <a:rPr lang="bg-BG" sz="3200" b="1" dirty="0" smtClean="0"/>
              <a:t>Хранене</a:t>
            </a:r>
            <a:endParaRPr lang="el-GR" sz="3200" dirty="0" smtClean="0"/>
          </a:p>
          <a:p>
            <a:pPr lvl="0"/>
            <a:r>
              <a:rPr lang="bg-BG" sz="3200" dirty="0"/>
              <a:t>Следното не е полезно: </a:t>
            </a:r>
            <a:endParaRPr lang="bg-BG" sz="3200" dirty="0" smtClean="0"/>
          </a:p>
          <a:p>
            <a:pPr lvl="0"/>
            <a:r>
              <a:rPr lang="ru-RU" sz="2800" dirty="0"/>
              <a:t>Стимуланти: кофеин (кафе, кола, какао - максимум 1 кафе или 2 кола на ден), никотин </a:t>
            </a:r>
            <a:endParaRPr lang="ru-RU" sz="2800" dirty="0" smtClean="0"/>
          </a:p>
          <a:p>
            <a:pPr lvl="1"/>
            <a:r>
              <a:rPr lang="ru-RU" sz="2600" dirty="0"/>
              <a:t>Сол: намалява калия, повишава кръвното </a:t>
            </a:r>
            <a:r>
              <a:rPr lang="ru-RU" sz="2600" dirty="0" smtClean="0"/>
              <a:t>налягане</a:t>
            </a:r>
          </a:p>
          <a:p>
            <a:pPr lvl="1"/>
            <a:r>
              <a:rPr lang="bg-BG" sz="2800" dirty="0"/>
              <a:t>консерванти </a:t>
            </a:r>
            <a:endParaRPr lang="bg-BG" sz="2800" dirty="0" smtClean="0"/>
          </a:p>
          <a:p>
            <a:pPr lvl="1"/>
            <a:r>
              <a:rPr lang="ru-RU" sz="2800" dirty="0"/>
              <a:t>Месни хормони - намалете консумацията на червено месо, свинско и птиче месо - яжте риба и зеленчуци </a:t>
            </a:r>
            <a:endParaRPr lang="el-GR" sz="2800" dirty="0" smtClean="0"/>
          </a:p>
          <a:p>
            <a:pPr lvl="0"/>
            <a:r>
              <a:rPr lang="ru-RU" sz="3200" dirty="0"/>
              <a:t>Стресиращи хранителни навици - ядене твърде бързо, големи порции или изправяне </a:t>
            </a:r>
            <a:endParaRPr lang="ru-RU" sz="3200" dirty="0" smtClean="0"/>
          </a:p>
          <a:p>
            <a:pPr lvl="0"/>
            <a:r>
              <a:rPr lang="ru-RU" sz="3200" dirty="0"/>
              <a:t>Избягвайте захарта, проверете за хранителни алергии </a:t>
            </a:r>
            <a:endParaRPr lang="ru-RU" sz="3200" dirty="0" smtClean="0"/>
          </a:p>
          <a:p>
            <a:pPr lvl="0"/>
            <a:r>
              <a:rPr lang="bg-BG" sz="3200" dirty="0" smtClean="0"/>
              <a:t>Пийте</a:t>
            </a:r>
            <a:r>
              <a:rPr lang="en-GB" sz="3200" dirty="0" smtClean="0"/>
              <a:t> </a:t>
            </a:r>
            <a:r>
              <a:rPr lang="en-GB" sz="3200" dirty="0"/>
              <a:t>6-8 </a:t>
            </a:r>
            <a:r>
              <a:rPr lang="bg-BG" sz="3200" dirty="0" smtClean="0"/>
              <a:t>чаши вода на ден</a:t>
            </a:r>
            <a:endParaRPr lang="el-GR" sz="3200" dirty="0"/>
          </a:p>
          <a:p>
            <a:pPr lvl="0"/>
            <a:r>
              <a:rPr lang="bg-BG" sz="3200" dirty="0" smtClean="0"/>
              <a:t>Включете пресни</a:t>
            </a:r>
            <a:r>
              <a:rPr lang="en-GB" sz="3200" dirty="0" smtClean="0"/>
              <a:t>(</a:t>
            </a:r>
            <a:r>
              <a:rPr lang="bg-BG" sz="3200" dirty="0" smtClean="0"/>
              <a:t>не замразени</a:t>
            </a:r>
            <a:r>
              <a:rPr lang="en-GB" sz="3200" dirty="0" smtClean="0"/>
              <a:t>) </a:t>
            </a:r>
            <a:r>
              <a:rPr lang="bg-BG" sz="3200" dirty="0" smtClean="0"/>
              <a:t>зеленчуци в дневната храна</a:t>
            </a:r>
            <a:r>
              <a:rPr lang="en-GB" sz="3200" dirty="0" smtClean="0"/>
              <a:t> </a:t>
            </a:r>
            <a:endParaRPr lang="en-GB" sz="3200" dirty="0"/>
          </a:p>
          <a:p>
            <a:r>
              <a:rPr lang="bg-BG" sz="3200" dirty="0" smtClean="0"/>
              <a:t>Допълнение</a:t>
            </a:r>
            <a:r>
              <a:rPr lang="el-GR" sz="3200" dirty="0" smtClean="0"/>
              <a:t>:</a:t>
            </a:r>
            <a:r>
              <a:rPr lang="en-GB" sz="3200" dirty="0" smtClean="0"/>
              <a:t> </a:t>
            </a:r>
            <a:r>
              <a:rPr lang="bg-BG" sz="3200" dirty="0" smtClean="0"/>
              <a:t>Витамин</a:t>
            </a:r>
            <a:r>
              <a:rPr lang="en-GB" sz="3200" dirty="0" smtClean="0"/>
              <a:t> </a:t>
            </a:r>
            <a:r>
              <a:rPr lang="en-GB" sz="3200" dirty="0"/>
              <a:t>B complex (50-100mg) </a:t>
            </a:r>
            <a:r>
              <a:rPr lang="bg-BG" sz="3200" dirty="0" smtClean="0"/>
              <a:t>Витамин</a:t>
            </a:r>
            <a:r>
              <a:rPr lang="en-GB" sz="3200" dirty="0" smtClean="0"/>
              <a:t> </a:t>
            </a:r>
            <a:r>
              <a:rPr lang="en-GB" sz="3200" dirty="0"/>
              <a:t>C complex (1000mg) </a:t>
            </a:r>
            <a:r>
              <a:rPr lang="bg-BG" sz="3200" dirty="0" smtClean="0"/>
              <a:t>с храната</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877272"/>
            <a:ext cx="1584176" cy="792088"/>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ru-RU" dirty="0"/>
              <a:t>БЪДЕТЕ ДОБРИ КЪМ ТЯЛОТО СИ </a:t>
            </a:r>
            <a:endParaRPr lang="el-GR" dirty="0"/>
          </a:p>
        </p:txBody>
      </p:sp>
      <p:sp>
        <p:nvSpPr>
          <p:cNvPr id="3" name="2 - Θέση περιεχομένου"/>
          <p:cNvSpPr>
            <a:spLocks noGrp="1"/>
          </p:cNvSpPr>
          <p:nvPr>
            <p:ph idx="1"/>
          </p:nvPr>
        </p:nvSpPr>
        <p:spPr>
          <a:xfrm>
            <a:off x="827584" y="2276872"/>
            <a:ext cx="7056784" cy="3530600"/>
          </a:xfrm>
        </p:spPr>
        <p:txBody>
          <a:bodyPr>
            <a:normAutofit/>
          </a:bodyPr>
          <a:lstStyle/>
          <a:p>
            <a:pPr>
              <a:buNone/>
            </a:pPr>
            <a:r>
              <a:rPr lang="ru-RU" b="1" dirty="0"/>
              <a:t>Редовна ежедневна медитация</a:t>
            </a:r>
          </a:p>
          <a:p>
            <a:pPr>
              <a:buNone/>
            </a:pPr>
            <a:r>
              <a:rPr lang="ru-RU" dirty="0"/>
              <a:t>Ползи: по-нисък пулс, по-ниско кръвно налягане, по-ниско напрежение, по-ниска аналитична мисъл </a:t>
            </a:r>
            <a:endParaRPr lang="el-GR" dirty="0" smtClean="0"/>
          </a:p>
          <a:p>
            <a:pPr lvl="0"/>
            <a:r>
              <a:rPr lang="ru-RU" dirty="0"/>
              <a:t>Какво да правите: редовни упражнения за дълбока медитация за 20-30 минути на ден </a:t>
            </a:r>
            <a:endParaRPr lang="ru-RU" dirty="0" smtClean="0"/>
          </a:p>
          <a:p>
            <a:pPr lvl="0"/>
            <a:r>
              <a:rPr lang="ru-RU" dirty="0"/>
              <a:t>Това ще има ефект върху останалата част от деня ви и в резултат на това: ще намали тревожността ви, ще предотврати стреса, ще повиши нивата на енергия, ще повиши концентрацията и паметта, ще намали безсънието и умората, ще предотврати главоболие и мускулни болки, ще повиши самочувствието </a:t>
            </a:r>
            <a:endParaRPr lang="el-GR" dirty="0"/>
          </a:p>
        </p:txBody>
      </p:sp>
      <p:pic>
        <p:nvPicPr>
          <p:cNvPr id="4" name="Picture 1"/>
          <p:cNvPicPr>
            <a:picLocks noChangeAspect="1" noChangeArrowheads="1"/>
          </p:cNvPicPr>
          <p:nvPr/>
        </p:nvPicPr>
        <p:blipFill>
          <a:blip r:embed="rId3" cstate="print"/>
          <a:srcRect/>
          <a:stretch>
            <a:fillRect/>
          </a:stretch>
        </p:blipFill>
        <p:spPr bwMode="auto">
          <a:xfrm>
            <a:off x="899592" y="606591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606591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6065912"/>
            <a:ext cx="1584176" cy="792088"/>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65970" y="927098"/>
            <a:ext cx="6658358" cy="709865"/>
          </a:xfrm>
        </p:spPr>
        <p:txBody>
          <a:bodyPr>
            <a:noAutofit/>
          </a:bodyPr>
          <a:lstStyle/>
          <a:p>
            <a:r>
              <a:rPr lang="ru-RU" dirty="0"/>
              <a:t>БЪДЕТЕ ДОБРИ КЪМ ТЯЛОТО СИ </a:t>
            </a:r>
            <a:endParaRPr lang="el-GR" dirty="0"/>
          </a:p>
        </p:txBody>
      </p:sp>
      <p:sp>
        <p:nvSpPr>
          <p:cNvPr id="3" name="2 - Θέση περιεχομένου"/>
          <p:cNvSpPr>
            <a:spLocks noGrp="1"/>
          </p:cNvSpPr>
          <p:nvPr>
            <p:ph idx="1"/>
          </p:nvPr>
        </p:nvSpPr>
        <p:spPr>
          <a:xfrm>
            <a:off x="683568" y="2204864"/>
            <a:ext cx="7704667" cy="3786336"/>
          </a:xfrm>
        </p:spPr>
        <p:txBody>
          <a:bodyPr>
            <a:normAutofit fontScale="92500" lnSpcReduction="20000"/>
          </a:bodyPr>
          <a:lstStyle/>
          <a:p>
            <a:pPr>
              <a:buNone/>
            </a:pPr>
            <a:r>
              <a:rPr lang="bg-BG" b="1" dirty="0"/>
              <a:t>Прогресивна мускулна релаксация </a:t>
            </a:r>
            <a:r>
              <a:rPr lang="en-US" dirty="0" smtClean="0">
                <a:hlinkClick r:id="rId3"/>
              </a:rPr>
              <a:t>https</a:t>
            </a:r>
            <a:r>
              <a:rPr lang="en-US" dirty="0">
                <a:hlinkClick r:id="rId3"/>
              </a:rPr>
              <a:t>://www.youtube.com/watch?v=p54jmkW0RN0</a:t>
            </a:r>
            <a:endParaRPr lang="en-US" dirty="0"/>
          </a:p>
          <a:p>
            <a:pPr lvl="0"/>
            <a:r>
              <a:rPr lang="ru-RU" dirty="0" smtClean="0"/>
              <a:t>Напрегнете </a:t>
            </a:r>
            <a:r>
              <a:rPr lang="ru-RU" dirty="0"/>
              <a:t>и отпуснете всяка мускулна група в тялото си. Първо напрегнете мускулната група за 5 секунди. След това го отпуснете и забележете разликата </a:t>
            </a:r>
            <a:endParaRPr lang="ru-RU" dirty="0" smtClean="0"/>
          </a:p>
          <a:p>
            <a:pPr lvl="0"/>
            <a:r>
              <a:rPr lang="ru-RU" dirty="0"/>
              <a:t>Започнете с пръстите на краката си и се придвижете нагоре или с главата си и се придвижете </a:t>
            </a:r>
            <a:r>
              <a:rPr lang="ru-RU" dirty="0" smtClean="0"/>
              <a:t>надолу</a:t>
            </a:r>
          </a:p>
          <a:p>
            <a:pPr lvl="0"/>
            <a:r>
              <a:rPr lang="ru-RU" dirty="0"/>
              <a:t>Обичайните мускулни групи включват: пръсти на краката, глезени, прасци, бедра, седалище, корем, рамене, ръце, пръсти, лице </a:t>
            </a:r>
            <a:endParaRPr lang="ru-RU" dirty="0" smtClean="0"/>
          </a:p>
          <a:p>
            <a:pPr lvl="0"/>
            <a:r>
              <a:rPr lang="bg-BG" dirty="0"/>
              <a:t>Когато приключите, забележете </a:t>
            </a:r>
            <a:r>
              <a:rPr lang="bg-BG" dirty="0" smtClean="0"/>
              <a:t>релаксацията</a:t>
            </a:r>
          </a:p>
          <a:p>
            <a:pPr lvl="0"/>
            <a:r>
              <a:rPr lang="ru-RU" dirty="0"/>
              <a:t>Следвайте процеса два пъти подред </a:t>
            </a:r>
            <a:endParaRPr lang="ru-RU" dirty="0" smtClean="0"/>
          </a:p>
          <a:p>
            <a:pPr lvl="0"/>
            <a:r>
              <a:rPr lang="ru-RU" dirty="0"/>
              <a:t>Помислете кои области бихте могли да правите, без хората да ви забележат </a:t>
            </a:r>
            <a:endParaRPr lang="el-GR" dirty="0"/>
          </a:p>
        </p:txBody>
      </p:sp>
      <p:pic>
        <p:nvPicPr>
          <p:cNvPr id="4" name="Picture 1"/>
          <p:cNvPicPr>
            <a:picLocks noChangeAspect="1" noChangeArrowheads="1"/>
          </p:cNvPicPr>
          <p:nvPr/>
        </p:nvPicPr>
        <p:blipFill>
          <a:blip r:embed="rId4" cstate="print"/>
          <a:srcRect/>
          <a:stretch>
            <a:fillRect/>
          </a:stretch>
        </p:blipFill>
        <p:spPr bwMode="auto">
          <a:xfrm>
            <a:off x="755576" y="6065912"/>
            <a:ext cx="2232248" cy="790918"/>
          </a:xfrm>
          <a:prstGeom prst="rect">
            <a:avLst/>
          </a:prstGeom>
          <a:noFill/>
        </p:spPr>
      </p:pic>
      <p:pic>
        <p:nvPicPr>
          <p:cNvPr id="5" name="Picture 15"/>
          <p:cNvPicPr/>
          <p:nvPr/>
        </p:nvPicPr>
        <p:blipFill>
          <a:blip r:embed="rId5" cstate="print">
            <a:extLst>
              <a:ext uri="{28A0092B-C50C-407E-A947-70E740481C1C}">
                <a14:useLocalDpi xmlns:a14="http://schemas.microsoft.com/office/drawing/2010/main" val="0"/>
              </a:ext>
            </a:extLst>
          </a:blip>
          <a:stretch>
            <a:fillRect/>
          </a:stretch>
        </p:blipFill>
        <p:spPr>
          <a:xfrm>
            <a:off x="6012160" y="6065912"/>
            <a:ext cx="1115616" cy="792088"/>
          </a:xfrm>
          <a:prstGeom prst="rect">
            <a:avLst/>
          </a:prstGeom>
        </p:spPr>
      </p:pic>
      <p:pic>
        <p:nvPicPr>
          <p:cNvPr id="6" name="5 - Εικόνα" descr="include logo.jpg"/>
          <p:cNvPicPr>
            <a:picLocks noChangeAspect="1"/>
          </p:cNvPicPr>
          <p:nvPr/>
        </p:nvPicPr>
        <p:blipFill>
          <a:blip r:embed="rId6" cstate="print"/>
          <a:stretch>
            <a:fillRect/>
          </a:stretch>
        </p:blipFill>
        <p:spPr>
          <a:xfrm>
            <a:off x="3707904" y="6065912"/>
            <a:ext cx="1584176" cy="792088"/>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ru-RU" dirty="0"/>
              <a:t>БЪДЕТЕ ДОБРИ С ТЯЛОТО СИ </a:t>
            </a:r>
            <a:endParaRPr lang="el-GR" dirty="0"/>
          </a:p>
        </p:txBody>
      </p:sp>
      <p:sp>
        <p:nvSpPr>
          <p:cNvPr id="3" name="2 - Θέση περιεχομένου"/>
          <p:cNvSpPr>
            <a:spLocks noGrp="1"/>
          </p:cNvSpPr>
          <p:nvPr>
            <p:ph idx="1"/>
          </p:nvPr>
        </p:nvSpPr>
        <p:spPr>
          <a:xfrm>
            <a:off x="1115616" y="2204864"/>
            <a:ext cx="7488643" cy="3744416"/>
          </a:xfrm>
        </p:spPr>
        <p:txBody>
          <a:bodyPr>
            <a:normAutofit fontScale="70000" lnSpcReduction="20000"/>
          </a:bodyPr>
          <a:lstStyle/>
          <a:p>
            <a:pPr>
              <a:buNone/>
            </a:pPr>
            <a:r>
              <a:rPr lang="ru-RU" b="1" dirty="0"/>
              <a:t>Често срещани препятствия</a:t>
            </a:r>
          </a:p>
          <a:p>
            <a:pPr>
              <a:buNone/>
            </a:pPr>
            <a:r>
              <a:rPr lang="ru-RU" b="1" dirty="0"/>
              <a:t>Нямам време (така какво е приоритет?)</a:t>
            </a:r>
          </a:p>
          <a:p>
            <a:pPr>
              <a:buNone/>
            </a:pPr>
            <a:r>
              <a:rPr lang="ru-RU" b="1" dirty="0"/>
              <a:t>Нямам място за почивка (след това създайте такова)</a:t>
            </a:r>
          </a:p>
          <a:p>
            <a:pPr>
              <a:buNone/>
            </a:pPr>
            <a:r>
              <a:rPr lang="ru-RU" b="1" dirty="0"/>
              <a:t>Тези упражнения са твърде бавни (тогава вървите твърде бързо)</a:t>
            </a:r>
          </a:p>
          <a:p>
            <a:pPr>
              <a:buNone/>
            </a:pPr>
            <a:r>
              <a:rPr lang="ru-RU" b="1" dirty="0"/>
              <a:t>Чувствам се по-стресиран, когато се отпускам (използвайте по-кратка релаксация или прогресивна мускулна релаксация</a:t>
            </a:r>
          </a:p>
          <a:p>
            <a:pPr>
              <a:buNone/>
            </a:pPr>
            <a:r>
              <a:rPr lang="ru-RU" b="1" dirty="0"/>
              <a:t>Време за престой и управление на времето</a:t>
            </a:r>
          </a:p>
          <a:p>
            <a:pPr>
              <a:buNone/>
            </a:pPr>
            <a:r>
              <a:rPr lang="ru-RU" b="1" dirty="0"/>
              <a:t>Време за релакс или свободно време: поне 1 час на ден, 1 ден в седмицата, I седмица на всеки 4 месеца</a:t>
            </a:r>
          </a:p>
          <a:p>
            <a:pPr>
              <a:buNone/>
            </a:pPr>
            <a:r>
              <a:rPr lang="ru-RU" b="1" dirty="0"/>
              <a:t>Време за релаксация, свободно време, време за връзка</a:t>
            </a:r>
          </a:p>
          <a:p>
            <a:pPr>
              <a:buNone/>
            </a:pPr>
            <a:r>
              <a:rPr lang="ru-RU" b="1" dirty="0"/>
              <a:t>Дайте приоритет</a:t>
            </a:r>
          </a:p>
          <a:p>
            <a:pPr>
              <a:buNone/>
            </a:pPr>
            <a:r>
              <a:rPr lang="ru-RU" b="1" dirty="0"/>
              <a:t>Делегирайте</a:t>
            </a:r>
          </a:p>
          <a:p>
            <a:pPr>
              <a:buNone/>
            </a:pPr>
            <a:r>
              <a:rPr lang="ru-RU" b="1" dirty="0"/>
              <a:t>Оставете допълнително време</a:t>
            </a:r>
          </a:p>
          <a:p>
            <a:pPr>
              <a:buNone/>
            </a:pPr>
            <a:r>
              <a:rPr lang="ru-RU" b="1" dirty="0"/>
              <a:t>Преодолейте отлагането </a:t>
            </a: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1187624" y="606591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444208" y="606591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4139952" y="6065912"/>
            <a:ext cx="1584176" cy="792088"/>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bg-BG" dirty="0"/>
              <a:t>Когнитивни изкривявания</a:t>
            </a:r>
            <a:endParaRPr lang="en-US" dirty="0"/>
          </a:p>
        </p:txBody>
      </p:sp>
      <p:sp>
        <p:nvSpPr>
          <p:cNvPr id="3" name="Θέση περιεχομένου 2"/>
          <p:cNvSpPr>
            <a:spLocks noGrp="1"/>
          </p:cNvSpPr>
          <p:nvPr>
            <p:ph idx="1"/>
          </p:nvPr>
        </p:nvSpPr>
        <p:spPr/>
        <p:txBody>
          <a:bodyPr/>
          <a:lstStyle/>
          <a:p>
            <a:r>
              <a:rPr lang="en-US" dirty="0">
                <a:hlinkClick r:id="rId2"/>
              </a:rPr>
              <a:t>https://www.youtube.com/watch?v=_XLY_XXBQWE</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115616" y="5733256"/>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372200" y="5733256"/>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4067944" y="5733256"/>
            <a:ext cx="1584176" cy="792088"/>
          </a:xfrm>
          <a:prstGeom prst="rect">
            <a:avLst/>
          </a:prstGeom>
        </p:spPr>
      </p:pic>
    </p:spTree>
    <p:extLst>
      <p:ext uri="{BB962C8B-B14F-4D97-AF65-F5344CB8AC3E}">
        <p14:creationId xmlns:p14="http://schemas.microsoft.com/office/powerpoint/2010/main" val="1590133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229600" cy="1008112"/>
          </a:xfrm>
        </p:spPr>
        <p:txBody>
          <a:bodyPr>
            <a:normAutofit fontScale="90000"/>
          </a:bodyPr>
          <a:lstStyle/>
          <a:p>
            <a:r>
              <a:rPr lang="en-US" sz="3100" b="1" dirty="0"/>
              <a:t/>
            </a:r>
            <a:br>
              <a:rPr lang="en-US" sz="3100" b="1" dirty="0"/>
            </a:br>
            <a:r>
              <a:rPr lang="ru-RU" sz="3100" b="1" dirty="0"/>
              <a:t>НАМАЛЕТЕ ТРЕВОЖНОСТТА И НИСКОТО НАСТРОЕНИЕ, КАТО ПРОМЕНЯТЕ МИСЛИТЕ СИ</a:t>
            </a:r>
            <a:endParaRPr lang="el-GR" dirty="0"/>
          </a:p>
        </p:txBody>
      </p:sp>
      <p:sp>
        <p:nvSpPr>
          <p:cNvPr id="3" name="2 - Θέση περιεχομένου"/>
          <p:cNvSpPr>
            <a:spLocks noGrp="1"/>
          </p:cNvSpPr>
          <p:nvPr>
            <p:ph idx="1"/>
          </p:nvPr>
        </p:nvSpPr>
        <p:spPr>
          <a:xfrm>
            <a:off x="457200" y="2276872"/>
            <a:ext cx="8229600" cy="4177936"/>
          </a:xfrm>
        </p:spPr>
        <p:txBody>
          <a:bodyPr>
            <a:normAutofit/>
          </a:bodyPr>
          <a:lstStyle/>
          <a:p>
            <a:pPr>
              <a:buNone/>
            </a:pPr>
            <a:r>
              <a:rPr lang="ru-RU" b="1" dirty="0"/>
              <a:t>Когнитивният модел:</a:t>
            </a:r>
          </a:p>
          <a:p>
            <a:pPr>
              <a:buNone/>
            </a:pPr>
            <a:r>
              <a:rPr lang="ru-RU" b="1" dirty="0"/>
              <a:t>Първо, важно е да осъзнаете, че настроението ви зависи от вашите мисли. Може да преживеем същото събитие, но начинът, по който мислим за него, ще определи как се чувстваме към него. </a:t>
            </a:r>
            <a:endParaRPr lang="el-GR" dirty="0"/>
          </a:p>
        </p:txBody>
      </p:sp>
      <p:pic>
        <p:nvPicPr>
          <p:cNvPr id="4" name="Picture 1"/>
          <p:cNvPicPr>
            <a:picLocks noChangeAspect="1" noChangeArrowheads="1"/>
          </p:cNvPicPr>
          <p:nvPr/>
        </p:nvPicPr>
        <p:blipFill>
          <a:blip r:embed="rId3" cstate="print"/>
          <a:srcRect/>
          <a:stretch>
            <a:fillRect/>
          </a:stretch>
        </p:blipFill>
        <p:spPr bwMode="auto">
          <a:xfrm>
            <a:off x="971600" y="5589240"/>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228184" y="5589240"/>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23928" y="5589240"/>
            <a:ext cx="1584176" cy="792088"/>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505322"/>
          </a:xfrm>
        </p:spPr>
        <p:txBody>
          <a:bodyPr>
            <a:normAutofit fontScale="90000"/>
          </a:bodyPr>
          <a:lstStyle/>
          <a:p>
            <a:r>
              <a:rPr lang="ru-RU" sz="3100" b="1" dirty="0"/>
              <a:t>НАМАЛЕТЕ ТРЕВОЖНОСТТА И НИСКОТО НАСТРОЕНИЕ, КАТО ПРОМЕНЯТЕ МИСЛИТЕ СИ </a:t>
            </a:r>
            <a:endParaRPr lang="el-GR" dirty="0"/>
          </a:p>
        </p:txBody>
      </p:sp>
      <p:sp>
        <p:nvSpPr>
          <p:cNvPr id="3" name="2 - Θέση περιεχομένου"/>
          <p:cNvSpPr>
            <a:spLocks noGrp="1"/>
          </p:cNvSpPr>
          <p:nvPr>
            <p:ph idx="1"/>
          </p:nvPr>
        </p:nvSpPr>
        <p:spPr>
          <a:xfrm>
            <a:off x="457200" y="2204864"/>
            <a:ext cx="8229600" cy="4249944"/>
          </a:xfrm>
        </p:spPr>
        <p:txBody>
          <a:bodyPr/>
          <a:lstStyle/>
          <a:p>
            <a:pPr>
              <a:buNone/>
            </a:pPr>
            <a:r>
              <a:rPr lang="ru-RU" b="1" dirty="0"/>
              <a:t>Техниката:</a:t>
            </a:r>
          </a:p>
          <a:p>
            <a:pPr>
              <a:buNone/>
            </a:pPr>
            <a:r>
              <a:rPr lang="ru-RU" b="1" dirty="0"/>
              <a:t>Има три стъпки за промяна на мислите си.</a:t>
            </a:r>
          </a:p>
          <a:p>
            <a:pPr>
              <a:buNone/>
            </a:pPr>
            <a:r>
              <a:rPr lang="ru-RU" b="1" dirty="0"/>
              <a:t>Идентифицирайте</a:t>
            </a:r>
          </a:p>
          <a:p>
            <a:pPr>
              <a:buNone/>
            </a:pPr>
            <a:r>
              <a:rPr lang="ru-RU" b="1" dirty="0"/>
              <a:t>оценете</a:t>
            </a:r>
          </a:p>
          <a:p>
            <a:pPr>
              <a:buNone/>
            </a:pPr>
            <a:r>
              <a:rPr lang="ru-RU" b="1" dirty="0"/>
              <a:t>Отговорете </a:t>
            </a:r>
            <a:endParaRPr lang="el-GR" dirty="0"/>
          </a:p>
          <a:p>
            <a:endParaRPr lang="el-GR" dirty="0"/>
          </a:p>
        </p:txBody>
      </p:sp>
      <p:pic>
        <p:nvPicPr>
          <p:cNvPr id="4" name="Picture 1"/>
          <p:cNvPicPr>
            <a:picLocks noChangeAspect="1" noChangeArrowheads="1"/>
          </p:cNvPicPr>
          <p:nvPr/>
        </p:nvPicPr>
        <p:blipFill>
          <a:blip r:embed="rId3" cstate="print"/>
          <a:srcRect/>
          <a:stretch>
            <a:fillRect/>
          </a:stretch>
        </p:blipFill>
        <p:spPr bwMode="auto">
          <a:xfrm>
            <a:off x="971600" y="5661248"/>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228184" y="5661248"/>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23928" y="5661248"/>
            <a:ext cx="1584176" cy="79208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bg-BG" dirty="0"/>
              <a:t>Идентификация </a:t>
            </a:r>
            <a:r>
              <a:rPr lang="en-US" dirty="0" smtClean="0"/>
              <a:t> </a:t>
            </a:r>
            <a:endParaRPr lang="el-GR" dirty="0"/>
          </a:p>
        </p:txBody>
      </p:sp>
      <p:sp>
        <p:nvSpPr>
          <p:cNvPr id="3" name="2 - Θέση περιεχομένου"/>
          <p:cNvSpPr>
            <a:spLocks noGrp="1"/>
          </p:cNvSpPr>
          <p:nvPr>
            <p:ph idx="1"/>
          </p:nvPr>
        </p:nvSpPr>
        <p:spPr/>
        <p:txBody>
          <a:bodyPr>
            <a:normAutofit/>
          </a:bodyPr>
          <a:lstStyle/>
          <a:p>
            <a:pPr lvl="0"/>
            <a:r>
              <a:rPr lang="ru-RU" dirty="0"/>
              <a:t>Първо трябва да идентифицирате мислите, които минават през ума ви преди негативните ви чувства. Така че, когато се почувствате зле, запитайте се „какво току-що ми хрумна?“ Запишете негативните си мисли – особено мислите, които имате за себе си. Например "аз съм много глупав" </a:t>
            </a: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89240"/>
            <a:ext cx="1584176" cy="792088"/>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bg-BG" dirty="0"/>
              <a:t>Оценяване</a:t>
            </a:r>
            <a:r>
              <a:rPr lang="en-US" dirty="0" smtClean="0"/>
              <a:t> </a:t>
            </a:r>
            <a:endParaRPr lang="el-GR" dirty="0"/>
          </a:p>
        </p:txBody>
      </p:sp>
      <p:sp>
        <p:nvSpPr>
          <p:cNvPr id="3" name="2 - Θέση περιεχομένου"/>
          <p:cNvSpPr>
            <a:spLocks noGrp="1"/>
          </p:cNvSpPr>
          <p:nvPr>
            <p:ph idx="1"/>
          </p:nvPr>
        </p:nvSpPr>
        <p:spPr>
          <a:xfrm>
            <a:off x="899592" y="2276872"/>
            <a:ext cx="6345260" cy="3530600"/>
          </a:xfrm>
        </p:spPr>
        <p:txBody>
          <a:bodyPr>
            <a:normAutofit/>
          </a:bodyPr>
          <a:lstStyle/>
          <a:p>
            <a:r>
              <a:rPr lang="ru-RU" dirty="0"/>
              <a:t>Сега вижте дали мисълта е правилна. Ние не сме перфектни и често сме склонни да мислим негативно, особено когато сме тревожни или тъжни. Преценете дали мисълта е правилна, като я сравните с някои когнитивни изкривявания, изброени на следващата страница. Освен това се запитайте „има ли доказателство, че това не е вярно?“ Може дори да помислите какво бихте казали на приятел как е имало същата мисъл. Всъщност вие „атакувате“ негативната мисъл и обсъждате със себе си защо е изкривена. </a:t>
            </a:r>
            <a:endParaRPr lang="en-US" dirty="0"/>
          </a:p>
        </p:txBody>
      </p:sp>
      <p:pic>
        <p:nvPicPr>
          <p:cNvPr id="4" name="Picture 1"/>
          <p:cNvPicPr>
            <a:picLocks noChangeAspect="1" noChangeArrowheads="1"/>
          </p:cNvPicPr>
          <p:nvPr/>
        </p:nvPicPr>
        <p:blipFill>
          <a:blip r:embed="rId2" cstate="print"/>
          <a:srcRect/>
          <a:stretch>
            <a:fillRect/>
          </a:stretch>
        </p:blipFill>
        <p:spPr bwMode="auto">
          <a:xfrm>
            <a:off x="611560"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868144"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563888" y="5661248"/>
            <a:ext cx="1584176" cy="792088"/>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bg-BG" dirty="0"/>
              <a:t>Отговор</a:t>
            </a:r>
            <a:endParaRPr lang="el-GR" dirty="0"/>
          </a:p>
        </p:txBody>
      </p:sp>
      <p:sp>
        <p:nvSpPr>
          <p:cNvPr id="3" name="2 - Θέση περιεχομένου"/>
          <p:cNvSpPr>
            <a:spLocks noGrp="1"/>
          </p:cNvSpPr>
          <p:nvPr>
            <p:ph idx="1"/>
          </p:nvPr>
        </p:nvSpPr>
        <p:spPr/>
        <p:txBody>
          <a:bodyPr/>
          <a:lstStyle/>
          <a:p>
            <a:r>
              <a:rPr lang="ru-RU" dirty="0"/>
              <a:t>И накрая, когато установите как мисълта е изкривена, неправилна, не е подкрепена от факти или просто не е полезна - отговорете на мисълта с по-добра мисъл - такава, която не е изкривена, реална, базирана на доказателства или е повече полезно.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1723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1723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17232"/>
            <a:ext cx="1584176" cy="79208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22FDD7-0B7D-452B-B939-60AD742B0A88}"/>
              </a:ext>
            </a:extLst>
          </p:cNvPr>
          <p:cNvSpPr>
            <a:spLocks noGrp="1"/>
          </p:cNvSpPr>
          <p:nvPr>
            <p:ph type="title"/>
          </p:nvPr>
        </p:nvSpPr>
        <p:spPr/>
        <p:txBody>
          <a:bodyPr/>
          <a:lstStyle/>
          <a:p>
            <a:r>
              <a:rPr lang="ru-RU" dirty="0"/>
              <a:t>Стресори на родители с деца със специални нужди </a:t>
            </a:r>
            <a:endParaRPr lang="el-GR" dirty="0"/>
          </a:p>
        </p:txBody>
      </p:sp>
      <p:sp>
        <p:nvSpPr>
          <p:cNvPr id="3" name="Θέση περιεχομένου 2">
            <a:extLst>
              <a:ext uri="{FF2B5EF4-FFF2-40B4-BE49-F238E27FC236}">
                <a16:creationId xmlns:a16="http://schemas.microsoft.com/office/drawing/2014/main" id="{58FCE0BD-30BE-4596-B920-6822EB78E5D0}"/>
              </a:ext>
            </a:extLst>
          </p:cNvPr>
          <p:cNvSpPr>
            <a:spLocks noGrp="1"/>
          </p:cNvSpPr>
          <p:nvPr>
            <p:ph idx="1"/>
          </p:nvPr>
        </p:nvSpPr>
        <p:spPr/>
        <p:txBody>
          <a:bodyPr/>
          <a:lstStyle/>
          <a:p>
            <a:r>
              <a:rPr lang="ru-RU" dirty="0">
                <a:solidFill>
                  <a:srgbClr val="333333"/>
                </a:solidFill>
                <a:latin typeface="Chronicle SSm A"/>
              </a:rPr>
              <a:t>Ново проучване установява, че майките на юноши и възрастни с аутизъм изпитват хроничен стрес, сравним с бойните войници, и се борят с честа умора и прекъсвания на работата. Тези майки също прекарват значително повече време в грижи, отколкото майките на тези без увреждания.</a:t>
            </a:r>
          </a:p>
          <a:p>
            <a:r>
              <a:rPr lang="ru-RU" dirty="0">
                <a:solidFill>
                  <a:srgbClr val="333333"/>
                </a:solidFill>
                <a:latin typeface="Chronicle SSm A"/>
              </a:rPr>
              <a:t>Финансите често са източник на стрес. Често единият родител, обикновено майката, жертва кариерата си, за да се погрижи за нуждите на детето, което води до загуба на доходи за семейството. </a:t>
            </a:r>
            <a:endParaRPr lang="en-GB" b="0" i="0" dirty="0">
              <a:solidFill>
                <a:srgbClr val="555555"/>
              </a:solidFill>
              <a:effectLst/>
              <a:latin typeface="Capita"/>
            </a:endParaRPr>
          </a:p>
        </p:txBody>
      </p:sp>
      <p:pic>
        <p:nvPicPr>
          <p:cNvPr id="4" name="Picture 1"/>
          <p:cNvPicPr>
            <a:picLocks noChangeAspect="1" noChangeArrowheads="1"/>
          </p:cNvPicPr>
          <p:nvPr/>
        </p:nvPicPr>
        <p:blipFill>
          <a:blip r:embed="rId2" cstate="print"/>
          <a:srcRect/>
          <a:stretch>
            <a:fillRect/>
          </a:stretch>
        </p:blipFill>
        <p:spPr bwMode="auto">
          <a:xfrm>
            <a:off x="1115616" y="573325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372200" y="573325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4067944" y="5733256"/>
            <a:ext cx="1584176" cy="792088"/>
          </a:xfrm>
          <a:prstGeom prst="rect">
            <a:avLst/>
          </a:prstGeom>
        </p:spPr>
      </p:pic>
    </p:spTree>
    <p:extLst>
      <p:ext uri="{BB962C8B-B14F-4D97-AF65-F5344CB8AC3E}">
        <p14:creationId xmlns:p14="http://schemas.microsoft.com/office/powerpoint/2010/main" val="1989269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3192"/>
            <a:ext cx="8229600" cy="1225608"/>
          </a:xfrm>
        </p:spPr>
        <p:txBody>
          <a:bodyPr>
            <a:normAutofit/>
          </a:bodyPr>
          <a:lstStyle/>
          <a:p>
            <a:r>
              <a:rPr lang="bg-BG" b="1" dirty="0"/>
              <a:t>КОГА И КАК </a:t>
            </a:r>
            <a:endParaRPr lang="el-GR" dirty="0"/>
          </a:p>
        </p:txBody>
      </p:sp>
      <p:sp>
        <p:nvSpPr>
          <p:cNvPr id="3" name="2 - Θέση περιεχομένου"/>
          <p:cNvSpPr>
            <a:spLocks noGrp="1"/>
          </p:cNvSpPr>
          <p:nvPr>
            <p:ph idx="1"/>
          </p:nvPr>
        </p:nvSpPr>
        <p:spPr>
          <a:xfrm>
            <a:off x="539552" y="2492896"/>
            <a:ext cx="8229600" cy="3745888"/>
          </a:xfrm>
        </p:spPr>
        <p:txBody>
          <a:bodyPr>
            <a:normAutofit/>
          </a:bodyPr>
          <a:lstStyle/>
          <a:p>
            <a:r>
              <a:rPr lang="ru-RU" dirty="0"/>
              <a:t>Тази техника се усвоява най-добре, ако първоначално пишете всичко – вашите безполезни мисли, вашата оценка (включително изкривявания) и отговорите. Писането може да се направи на място, ако е възможно, или по-късно през деня или седмицата. Колкото по-рано го напишете, толкова по-ясно ще запомните мислите си и толкова по-бързо ще се почувствате по-добре. След като направите това достатъчно пъти в писмен вид, ще започнете да го правите наум. С времето това ще се превърне в автоматичен процес и мислите ви вече няма да ви водят до тъга или безпокойство. </a:t>
            </a: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589240"/>
            <a:ext cx="1584176" cy="792088"/>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bg-BG" dirty="0"/>
              <a:t>КОГНИТИВНИ НАРУШЕНИЯ </a:t>
            </a:r>
            <a:endParaRPr lang="en-US" dirty="0"/>
          </a:p>
        </p:txBody>
      </p:sp>
      <p:sp>
        <p:nvSpPr>
          <p:cNvPr id="3" name="Θέση περιεχομένου 2"/>
          <p:cNvSpPr>
            <a:spLocks noGrp="1"/>
          </p:cNvSpPr>
          <p:nvPr>
            <p:ph idx="1"/>
          </p:nvPr>
        </p:nvSpPr>
        <p:spPr/>
        <p:txBody>
          <a:bodyPr/>
          <a:lstStyle/>
          <a:p>
            <a:r>
              <a:rPr lang="en-US" dirty="0">
                <a:hlinkClick r:id="rId2"/>
              </a:rPr>
              <a:t>https://www.youtube.com/watch?v=VI3DgbZc7_o</a:t>
            </a:r>
            <a:endParaRPr lang="en-US" dirty="0"/>
          </a:p>
          <a:p>
            <a:endParaRPr lang="en-US" dirty="0"/>
          </a:p>
          <a:p>
            <a:r>
              <a:rPr lang="en-US" dirty="0"/>
              <a:t>https://www.healthline.com/health/cognitive-distortions</a:t>
            </a:r>
          </a:p>
          <a:p>
            <a:endParaRPr lang="en-US" dirty="0"/>
          </a:p>
          <a:p>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043608" y="5589240"/>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300192" y="5589240"/>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95936" y="5589240"/>
            <a:ext cx="1584176" cy="792088"/>
          </a:xfrm>
          <a:prstGeom prst="rect">
            <a:avLst/>
          </a:prstGeom>
        </p:spPr>
      </p:pic>
    </p:spTree>
    <p:extLst>
      <p:ext uri="{BB962C8B-B14F-4D97-AF65-F5344CB8AC3E}">
        <p14:creationId xmlns:p14="http://schemas.microsoft.com/office/powerpoint/2010/main" val="3205634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60648"/>
            <a:ext cx="8229600" cy="1143000"/>
          </a:xfrm>
        </p:spPr>
        <p:txBody>
          <a:bodyPr/>
          <a:lstStyle/>
          <a:p>
            <a:r>
              <a:rPr lang="bg-BG" dirty="0"/>
              <a:t>КОГНИТИВНО РЕФРАММИРАНЕ </a:t>
            </a:r>
            <a:endParaRPr lang="el-GR" dirty="0"/>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1679002495"/>
              </p:ext>
            </p:extLst>
          </p:nvPr>
        </p:nvGraphicFramePr>
        <p:xfrm>
          <a:off x="395536" y="1340768"/>
          <a:ext cx="8229600" cy="576072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68524">
                <a:tc>
                  <a:txBody>
                    <a:bodyPr/>
                    <a:lstStyle/>
                    <a:p>
                      <a:pPr algn="ctr">
                        <a:spcAft>
                          <a:spcPts val="0"/>
                        </a:spcAft>
                        <a:tabLst>
                          <a:tab pos="3420745" algn="l"/>
                        </a:tabLst>
                      </a:pPr>
                      <a:r>
                        <a:rPr lang="bg-BG" sz="2000" b="1" dirty="0" smtClean="0">
                          <a:latin typeface="Calibri"/>
                          <a:ea typeface="Times New Roman"/>
                          <a:cs typeface="Calibri"/>
                        </a:rPr>
                        <a:t>АВТОМАТИЧНИ МИСЛИ</a:t>
                      </a:r>
                      <a:endParaRPr lang="el-GR" sz="2000" dirty="0">
                        <a:latin typeface="Times New Roman"/>
                        <a:ea typeface="Times New Roman"/>
                        <a:cs typeface="Times New Roman"/>
                      </a:endParaRPr>
                    </a:p>
                  </a:txBody>
                  <a:tcPr marL="68580" marR="68580" marT="0" marB="0"/>
                </a:tc>
                <a:tc>
                  <a:txBody>
                    <a:bodyPr/>
                    <a:lstStyle/>
                    <a:p>
                      <a:pPr algn="ctr">
                        <a:spcAft>
                          <a:spcPts val="0"/>
                        </a:spcAft>
                        <a:tabLst>
                          <a:tab pos="3420745" algn="l"/>
                        </a:tabLst>
                      </a:pPr>
                      <a:r>
                        <a:rPr lang="bg-BG" sz="2000" b="1" dirty="0" smtClean="0">
                          <a:latin typeface="Calibri"/>
                          <a:ea typeface="Times New Roman"/>
                          <a:cs typeface="Calibri"/>
                        </a:rPr>
                        <a:t>ИЗВЪРШЕНИЯ</a:t>
                      </a:r>
                      <a:endParaRPr lang="el-GR" sz="2000" dirty="0">
                        <a:latin typeface="Times New Roman"/>
                        <a:ea typeface="Times New Roman"/>
                        <a:cs typeface="Times New Roman"/>
                      </a:endParaRPr>
                    </a:p>
                  </a:txBody>
                  <a:tcPr marL="68580" marR="68580" marT="0" marB="0"/>
                </a:tc>
                <a:tc>
                  <a:txBody>
                    <a:bodyPr/>
                    <a:lstStyle/>
                    <a:p>
                      <a:pPr algn="ctr">
                        <a:spcAft>
                          <a:spcPts val="0"/>
                        </a:spcAft>
                        <a:tabLst>
                          <a:tab pos="3420745" algn="l"/>
                        </a:tabLst>
                      </a:pPr>
                      <a:r>
                        <a:rPr lang="bg-BG" sz="2000" b="1" dirty="0" smtClean="0">
                          <a:latin typeface="Calibri"/>
                          <a:ea typeface="Times New Roman"/>
                          <a:cs typeface="Calibri"/>
                        </a:rPr>
                        <a:t>РАЗУМНИ ОТГОВОРИ </a:t>
                      </a:r>
                      <a:endParaRPr lang="el-GR" sz="2000" dirty="0">
                        <a:latin typeface="Times New Roman"/>
                        <a:ea typeface="Times New Roman"/>
                        <a:cs typeface="Times New Roman"/>
                      </a:endParaRPr>
                    </a:p>
                  </a:txBody>
                  <a:tcPr marL="68580" marR="68580" marT="0" marB="0"/>
                </a:tc>
                <a:extLst>
                  <a:ext uri="{0D108BD9-81ED-4DB2-BD59-A6C34878D82A}">
                    <a16:rowId xmlns:a16="http://schemas.microsoft.com/office/drawing/2014/main" val="10000"/>
                  </a:ext>
                </a:extLst>
              </a:tr>
              <a:tr h="908689">
                <a:tc>
                  <a:txBody>
                    <a:bodyPr/>
                    <a:lstStyle/>
                    <a:p>
                      <a:pPr>
                        <a:spcAft>
                          <a:spcPts val="0"/>
                        </a:spcAft>
                        <a:tabLst>
                          <a:tab pos="3420745" algn="l"/>
                        </a:tabLst>
                      </a:pPr>
                      <a:r>
                        <a:rPr lang="ru-RU" sz="2000" dirty="0" smtClean="0">
                          <a:latin typeface="Calibri"/>
                          <a:ea typeface="Times New Roman"/>
                          <a:cs typeface="Calibri"/>
                        </a:rPr>
                        <a:t>Напишете всичките си негативни мисли</a:t>
                      </a:r>
                      <a:endParaRPr lang="el-GR" sz="2000" dirty="0">
                        <a:latin typeface="Times New Roman"/>
                        <a:ea typeface="Times New Roman"/>
                        <a:cs typeface="Times New Roman"/>
                      </a:endParaRPr>
                    </a:p>
                  </a:txBody>
                  <a:tcPr marL="68580" marR="68580" marT="0" marB="0"/>
                </a:tc>
                <a:tc>
                  <a:txBody>
                    <a:bodyPr/>
                    <a:lstStyle/>
                    <a:p>
                      <a:pPr>
                        <a:spcAft>
                          <a:spcPts val="0"/>
                        </a:spcAft>
                        <a:tabLst>
                          <a:tab pos="3420745" algn="l"/>
                        </a:tabLst>
                      </a:pPr>
                      <a:r>
                        <a:rPr lang="ru-RU" sz="2000" dirty="0" smtClean="0">
                          <a:latin typeface="Calibri"/>
                          <a:ea typeface="Times New Roman"/>
                          <a:cs typeface="Calibri"/>
                        </a:rPr>
                        <a:t>Разпознайте изкривяванията във всяка автоматична мисъл</a:t>
                      </a:r>
                      <a:endParaRPr lang="el-GR" sz="2000" dirty="0">
                        <a:latin typeface="Times New Roman"/>
                        <a:ea typeface="Times New Roman"/>
                        <a:cs typeface="Times New Roman"/>
                      </a:endParaRPr>
                    </a:p>
                  </a:txBody>
                  <a:tcPr marL="68580" marR="68580" marT="0" marB="0"/>
                </a:tc>
                <a:tc>
                  <a:txBody>
                    <a:bodyPr/>
                    <a:lstStyle/>
                    <a:p>
                      <a:pPr>
                        <a:spcAft>
                          <a:spcPts val="0"/>
                        </a:spcAft>
                        <a:tabLst>
                          <a:tab pos="3420745" algn="l"/>
                        </a:tabLst>
                      </a:pPr>
                      <a:r>
                        <a:rPr lang="ru-RU" sz="2000" dirty="0" smtClean="0">
                          <a:latin typeface="Calibri"/>
                          <a:ea typeface="Times New Roman"/>
                          <a:cs typeface="Calibri"/>
                        </a:rPr>
                        <a:t>Заменете всяка мисъл с по-позитивна и реалистична мисъл </a:t>
                      </a:r>
                      <a:endParaRPr lang="el-GR" sz="2000" dirty="0">
                        <a:latin typeface="Times New Roman"/>
                        <a:ea typeface="Times New Roman"/>
                        <a:cs typeface="Times New Roman"/>
                      </a:endParaRPr>
                    </a:p>
                  </a:txBody>
                  <a:tcPr marL="68580" marR="68580" marT="0" marB="0"/>
                </a:tc>
                <a:extLst>
                  <a:ext uri="{0D108BD9-81ED-4DB2-BD59-A6C34878D82A}">
                    <a16:rowId xmlns:a16="http://schemas.microsoft.com/office/drawing/2014/main" val="10001"/>
                  </a:ext>
                </a:extLst>
              </a:tr>
              <a:tr h="3907363">
                <a:tc>
                  <a:txBody>
                    <a:bodyPr/>
                    <a:lstStyle/>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txBody>
                  <a:tcPr/>
                </a:tc>
                <a:tc>
                  <a:txBody>
                    <a:bodyPr/>
                    <a:lstStyle/>
                    <a:p>
                      <a:endParaRPr lang="el-GR" dirty="0"/>
                    </a:p>
                  </a:txBody>
                  <a:tcPr/>
                </a:tc>
                <a:tc>
                  <a:txBody>
                    <a:bodyPr/>
                    <a:lstStyle/>
                    <a:p>
                      <a:endParaRPr lang="el-GR" dirty="0"/>
                    </a:p>
                  </a:txBody>
                  <a:tcPr/>
                </a:tc>
                <a:extLst>
                  <a:ext uri="{0D108BD9-81ED-4DB2-BD59-A6C34878D82A}">
                    <a16:rowId xmlns:a16="http://schemas.microsoft.com/office/drawing/2014/main" val="10002"/>
                  </a:ext>
                </a:extLst>
              </a:tr>
            </a:tbl>
          </a:graphicData>
        </a:graphic>
      </p:graphicFrame>
      <p:pic>
        <p:nvPicPr>
          <p:cNvPr id="5" name="Picture 1"/>
          <p:cNvPicPr>
            <a:picLocks noChangeAspect="1" noChangeArrowheads="1"/>
          </p:cNvPicPr>
          <p:nvPr/>
        </p:nvPicPr>
        <p:blipFill>
          <a:blip r:embed="rId2" cstate="print"/>
          <a:srcRect/>
          <a:stretch>
            <a:fillRect/>
          </a:stretch>
        </p:blipFill>
        <p:spPr bwMode="auto">
          <a:xfrm>
            <a:off x="971600" y="5589240"/>
            <a:ext cx="2232248" cy="790918"/>
          </a:xfrm>
          <a:prstGeom prst="rect">
            <a:avLst/>
          </a:prstGeom>
          <a:noFill/>
        </p:spPr>
      </p:pic>
      <p:pic>
        <p:nvPicPr>
          <p:cNvPr id="6"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589240"/>
            <a:ext cx="1115616" cy="792088"/>
          </a:xfrm>
          <a:prstGeom prst="rect">
            <a:avLst/>
          </a:prstGeom>
        </p:spPr>
      </p:pic>
      <p:pic>
        <p:nvPicPr>
          <p:cNvPr id="7" name="6 - Εικόνα" descr="include logo.jpg"/>
          <p:cNvPicPr>
            <a:picLocks noChangeAspect="1"/>
          </p:cNvPicPr>
          <p:nvPr/>
        </p:nvPicPr>
        <p:blipFill>
          <a:blip r:embed="rId4" cstate="print"/>
          <a:stretch>
            <a:fillRect/>
          </a:stretch>
        </p:blipFill>
        <p:spPr>
          <a:xfrm>
            <a:off x="3923928" y="5589240"/>
            <a:ext cx="1584176" cy="792088"/>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82133" y="457201"/>
            <a:ext cx="7704667" cy="1027583"/>
          </a:xfrm>
        </p:spPr>
        <p:txBody>
          <a:bodyPr>
            <a:normAutofit fontScale="90000"/>
          </a:bodyPr>
          <a:lstStyle/>
          <a:p>
            <a:r>
              <a:rPr lang="bg-BG" dirty="0" smtClean="0"/>
              <a:t>ПРЕДИЗВИКАЙТЕ </a:t>
            </a:r>
            <a:r>
              <a:rPr lang="bg-BG" dirty="0"/>
              <a:t>ВАШИТЕ ТРЕВОЖНИ МИСЛИ</a:t>
            </a:r>
            <a:endParaRPr lang="el-GR" dirty="0"/>
          </a:p>
        </p:txBody>
      </p:sp>
      <p:sp>
        <p:nvSpPr>
          <p:cNvPr id="3" name="2 - Θέση περιεχομένου"/>
          <p:cNvSpPr>
            <a:spLocks noGrp="1"/>
          </p:cNvSpPr>
          <p:nvPr>
            <p:ph idx="1"/>
          </p:nvPr>
        </p:nvSpPr>
        <p:spPr>
          <a:xfrm>
            <a:off x="539552" y="2132856"/>
            <a:ext cx="8229600" cy="3673622"/>
          </a:xfrm>
        </p:spPr>
        <p:txBody>
          <a:bodyPr>
            <a:normAutofit fontScale="85000" lnSpcReduction="10000"/>
          </a:bodyPr>
          <a:lstStyle/>
          <a:p>
            <a:pPr lvl="0"/>
            <a:r>
              <a:rPr lang="ru-RU" dirty="0"/>
              <a:t>Има ли причини да имате тази тревожна мисъл?</a:t>
            </a:r>
          </a:p>
          <a:p>
            <a:pPr lvl="0"/>
            <a:r>
              <a:rPr lang="ru-RU" dirty="0"/>
              <a:t>Оценете фактите и доказателствата, на които се основава вашата мисъл</a:t>
            </a:r>
          </a:p>
          <a:p>
            <a:pPr lvl="0"/>
            <a:r>
              <a:rPr lang="ru-RU" dirty="0"/>
              <a:t>Проверете чувствата и мислите си с други хора, които са в подобни обстоятелства</a:t>
            </a:r>
          </a:p>
          <a:p>
            <a:pPr lvl="0"/>
            <a:r>
              <a:rPr lang="ru-RU" dirty="0"/>
              <a:t>Какво е по-лошото, което може да се случи? Има ли факти, които противоречат на тази мисъл? Предизвикайте това, което мислите или се страхувате, че ще се случи</a:t>
            </a:r>
          </a:p>
          <a:p>
            <a:pPr lvl="0"/>
            <a:r>
              <a:rPr lang="ru-RU" dirty="0"/>
              <a:t>Търсете други начини за интерпретиране на ситуацията</a:t>
            </a:r>
          </a:p>
          <a:p>
            <a:pPr lvl="0"/>
            <a:r>
              <a:rPr lang="ru-RU" dirty="0"/>
              <a:t>Как мога да подходя и да се справя с тази ситуация?</a:t>
            </a:r>
          </a:p>
          <a:p>
            <a:pPr lvl="0"/>
            <a:r>
              <a:rPr lang="ru-RU" dirty="0"/>
              <a:t>Реалистични ли са очакванията ви?</a:t>
            </a:r>
          </a:p>
          <a:p>
            <a:pPr lvl="0"/>
            <a:r>
              <a:rPr lang="ru-RU" dirty="0"/>
              <a:t>Οι προσδοκίες σου είναι ρεαλιστικές;</a:t>
            </a:r>
          </a:p>
          <a:p>
            <a:pPr lvl="0"/>
            <a:r>
              <a:rPr lang="ru-RU" dirty="0"/>
              <a:t>Запишете реалистичните си мисли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539552"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796136"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491880" y="5877272"/>
            <a:ext cx="1584176" cy="792088"/>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bg-BG" dirty="0"/>
              <a:t>Внимателност </a:t>
            </a:r>
            <a:r>
              <a:rPr lang="en-GB" dirty="0" smtClean="0"/>
              <a:t> </a:t>
            </a:r>
            <a:endParaRPr lang="en-US" dirty="0"/>
          </a:p>
        </p:txBody>
      </p:sp>
      <p:sp>
        <p:nvSpPr>
          <p:cNvPr id="3" name="Θέση περιεχομένου 2"/>
          <p:cNvSpPr>
            <a:spLocks noGrp="1"/>
          </p:cNvSpPr>
          <p:nvPr>
            <p:ph idx="1"/>
          </p:nvPr>
        </p:nvSpPr>
        <p:spPr/>
        <p:txBody>
          <a:bodyPr/>
          <a:lstStyle/>
          <a:p>
            <a:r>
              <a:rPr lang="en-US" dirty="0">
                <a:hlinkClick r:id="rId2"/>
              </a:rPr>
              <a:t>https://www.youtube.com/watch?v=1kntcC9nICo&amp;t=3s&amp;has_verified=1</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51723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51723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517232"/>
            <a:ext cx="1584176" cy="792088"/>
          </a:xfrm>
          <a:prstGeom prst="rect">
            <a:avLst/>
          </a:prstGeom>
        </p:spPr>
      </p:pic>
    </p:spTree>
    <p:extLst>
      <p:ext uri="{BB962C8B-B14F-4D97-AF65-F5344CB8AC3E}">
        <p14:creationId xmlns:p14="http://schemas.microsoft.com/office/powerpoint/2010/main" val="19365197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08C789-6061-44A9-90C8-E9C73EC77631}"/>
              </a:ext>
            </a:extLst>
          </p:cNvPr>
          <p:cNvSpPr>
            <a:spLocks noGrp="1"/>
          </p:cNvSpPr>
          <p:nvPr>
            <p:ph type="title"/>
          </p:nvPr>
        </p:nvSpPr>
        <p:spPr>
          <a:xfrm>
            <a:off x="865970" y="476672"/>
            <a:ext cx="6874382" cy="1160291"/>
          </a:xfrm>
        </p:spPr>
        <p:txBody>
          <a:bodyPr/>
          <a:lstStyle/>
          <a:p>
            <a:r>
              <a:rPr lang="el-GR" sz="3200" dirty="0">
                <a:solidFill>
                  <a:schemeClr val="bg2"/>
                </a:solidFill>
                <a:effectLst/>
                <a:latin typeface="Times New Roman" panose="02020603050405020304" pitchFamily="18" charset="0"/>
                <a:ea typeface="Times New Roman" panose="02020603050405020304" pitchFamily="18" charset="0"/>
              </a:rPr>
              <a:t/>
            </a:r>
            <a:br>
              <a:rPr lang="el-GR" sz="3200" dirty="0">
                <a:solidFill>
                  <a:schemeClr val="bg2"/>
                </a:solidFill>
                <a:effectLst/>
                <a:latin typeface="Times New Roman" panose="02020603050405020304" pitchFamily="18" charset="0"/>
                <a:ea typeface="Times New Roman" panose="02020603050405020304" pitchFamily="18" charset="0"/>
              </a:rPr>
            </a:br>
            <a:r>
              <a:rPr lang="ru-RU" dirty="0">
                <a:solidFill>
                  <a:schemeClr val="bg2"/>
                </a:solidFill>
                <a:latin typeface="Times New Roman" panose="02020603050405020304" pitchFamily="18" charset="0"/>
                <a:ea typeface="Times New Roman" panose="02020603050405020304" pitchFamily="18" charset="0"/>
              </a:rPr>
              <a:t>Какво чувстват братята и сестрите на децата със специални нужди? </a:t>
            </a:r>
            <a:endParaRPr lang="el-GR" dirty="0">
              <a:solidFill>
                <a:schemeClr val="bg2"/>
              </a:solidFill>
            </a:endParaRPr>
          </a:p>
        </p:txBody>
      </p:sp>
      <p:sp>
        <p:nvSpPr>
          <p:cNvPr id="3" name="Θέση περιεχομένου 2">
            <a:extLst>
              <a:ext uri="{FF2B5EF4-FFF2-40B4-BE49-F238E27FC236}">
                <a16:creationId xmlns:a16="http://schemas.microsoft.com/office/drawing/2014/main" id="{DB96B7DC-DBA8-49C1-9AD9-9BB0A0D1875E}"/>
              </a:ext>
            </a:extLst>
          </p:cNvPr>
          <p:cNvSpPr>
            <a:spLocks noGrp="1"/>
          </p:cNvSpPr>
          <p:nvPr>
            <p:ph idx="1"/>
          </p:nvPr>
        </p:nvSpPr>
        <p:spPr>
          <a:xfrm>
            <a:off x="899592" y="2132856"/>
            <a:ext cx="6345260" cy="3530600"/>
          </a:xfrm>
        </p:spPr>
        <p:txBody>
          <a:bodyPr>
            <a:normAutofit fontScale="62500" lnSpcReduction="20000"/>
          </a:bodyPr>
          <a:lstStyle/>
          <a:p>
            <a:r>
              <a:rPr lang="ru-RU" dirty="0">
                <a:solidFill>
                  <a:srgbClr val="000000"/>
                </a:solidFill>
                <a:latin typeface="Helvetica Neue"/>
              </a:rPr>
              <a:t>Вашето дете може понякога да има проблеми да се справи с това да бъде брат или сестра на дете със специални нужди. Те могат да имат много различни и дори противоречиви чувства. Например, те могат да почувстват:</a:t>
            </a:r>
          </a:p>
          <a:p>
            <a:r>
              <a:rPr lang="ru-RU" dirty="0">
                <a:solidFill>
                  <a:srgbClr val="000000"/>
                </a:solidFill>
                <a:latin typeface="Helvetica Neue"/>
              </a:rPr>
              <a:t>притеснени за брат си</a:t>
            </a:r>
          </a:p>
          <a:p>
            <a:r>
              <a:rPr lang="ru-RU" dirty="0">
                <a:solidFill>
                  <a:srgbClr val="000000"/>
                </a:solidFill>
                <a:latin typeface="Helvetica Neue"/>
              </a:rPr>
              <a:t>ревнуват от вниманието, което получават брат/сестра им</a:t>
            </a:r>
          </a:p>
          <a:p>
            <a:r>
              <a:rPr lang="ru-RU" dirty="0">
                <a:solidFill>
                  <a:srgbClr val="000000"/>
                </a:solidFill>
                <a:latin typeface="Helvetica Neue"/>
              </a:rPr>
              <a:t>уплашени, че ще загубят брат си и сестра си</a:t>
            </a:r>
          </a:p>
          <a:p>
            <a:r>
              <a:rPr lang="ru-RU" dirty="0">
                <a:solidFill>
                  <a:srgbClr val="000000"/>
                </a:solidFill>
                <a:latin typeface="Helvetica Neue"/>
              </a:rPr>
              <a:t>ядосани, че никой не им обръща внимание</a:t>
            </a:r>
          </a:p>
          <a:p>
            <a:r>
              <a:rPr lang="ru-RU" dirty="0">
                <a:solidFill>
                  <a:srgbClr val="000000"/>
                </a:solidFill>
                <a:latin typeface="Helvetica Neue"/>
              </a:rPr>
              <a:t>негодуват, че трябва да обясняват, подкрепят и/или се грижат за брат/сестра си</a:t>
            </a:r>
          </a:p>
          <a:p>
            <a:r>
              <a:rPr lang="ru-RU" dirty="0">
                <a:solidFill>
                  <a:srgbClr val="000000"/>
                </a:solidFill>
                <a:latin typeface="Helvetica Neue"/>
              </a:rPr>
              <a:t>негодуващи, че не могат да правят неща или да ходят на места заради брат си и сестра си</a:t>
            </a:r>
          </a:p>
          <a:p>
            <a:r>
              <a:rPr lang="ru-RU" dirty="0">
                <a:solidFill>
                  <a:srgbClr val="000000"/>
                </a:solidFill>
                <a:latin typeface="Helvetica Neue"/>
              </a:rPr>
              <a:t>засрамени от различията между брат и сестра си</a:t>
            </a:r>
          </a:p>
          <a:p>
            <a:r>
              <a:rPr lang="ru-RU" dirty="0">
                <a:solidFill>
                  <a:srgbClr val="000000"/>
                </a:solidFill>
                <a:latin typeface="Helvetica Neue"/>
              </a:rPr>
              <a:t>натиск да бъдат или правят това, което техният брат/сестра не може</a:t>
            </a:r>
          </a:p>
          <a:p>
            <a:r>
              <a:rPr lang="ru-RU" dirty="0">
                <a:solidFill>
                  <a:srgbClr val="000000"/>
                </a:solidFill>
                <a:latin typeface="Helvetica Neue"/>
              </a:rPr>
              <a:t>виновни за негативните чувства, които имат към брат си или сестри, или виновни, че нямат същия проблем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89240"/>
            <a:ext cx="1584176" cy="792088"/>
          </a:xfrm>
          <a:prstGeom prst="rect">
            <a:avLst/>
          </a:prstGeom>
        </p:spPr>
      </p:pic>
    </p:spTree>
    <p:extLst>
      <p:ext uri="{BB962C8B-B14F-4D97-AF65-F5344CB8AC3E}">
        <p14:creationId xmlns:p14="http://schemas.microsoft.com/office/powerpoint/2010/main" val="3329826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A02799-C81B-47ED-B513-07FE188B99A8}"/>
              </a:ext>
            </a:extLst>
          </p:cNvPr>
          <p:cNvSpPr>
            <a:spLocks noGrp="1"/>
          </p:cNvSpPr>
          <p:nvPr>
            <p:ph type="title"/>
          </p:nvPr>
        </p:nvSpPr>
        <p:spPr>
          <a:xfrm>
            <a:off x="869768" y="838200"/>
            <a:ext cx="6343672" cy="798763"/>
          </a:xfrm>
        </p:spPr>
        <p:txBody>
          <a:bodyPr/>
          <a:lstStyle/>
          <a:p>
            <a:r>
              <a:rPr lang="ru-RU" dirty="0">
                <a:solidFill>
                  <a:schemeClr val="bg2"/>
                </a:solidFill>
                <a:latin typeface="Calibri" panose="020F0502020204030204" pitchFamily="34" charset="0"/>
                <a:ea typeface="Times New Roman" panose="02020603050405020304" pitchFamily="18" charset="0"/>
              </a:rPr>
              <a:t>От какво се нуждаят братята и сестрите на децата с увреждания </a:t>
            </a:r>
            <a:endParaRPr lang="el-GR" dirty="0">
              <a:solidFill>
                <a:schemeClr val="bg2"/>
              </a:solidFill>
            </a:endParaRPr>
          </a:p>
        </p:txBody>
      </p:sp>
      <p:sp>
        <p:nvSpPr>
          <p:cNvPr id="3" name="Θέση περιεχομένου 2">
            <a:extLst>
              <a:ext uri="{FF2B5EF4-FFF2-40B4-BE49-F238E27FC236}">
                <a16:creationId xmlns:a16="http://schemas.microsoft.com/office/drawing/2014/main" id="{DD784325-0B01-450D-8E3B-94C9D21B8185}"/>
              </a:ext>
            </a:extLst>
          </p:cNvPr>
          <p:cNvSpPr>
            <a:spLocks noGrp="1"/>
          </p:cNvSpPr>
          <p:nvPr>
            <p:ph idx="1"/>
          </p:nvPr>
        </p:nvSpPr>
        <p:spPr/>
        <p:txBody>
          <a:bodyPr/>
          <a:lstStyle/>
          <a:p>
            <a:r>
              <a:rPr lang="ru-RU" dirty="0">
                <a:solidFill>
                  <a:srgbClr val="403152"/>
                </a:solidFill>
                <a:latin typeface="Calibri" panose="020F0502020204030204" pitchFamily="34" charset="0"/>
                <a:ea typeface="Times New Roman" panose="02020603050405020304" pitchFamily="18" charset="0"/>
              </a:rPr>
              <a:t>Грижата за нуждите на едно типично развиващо се дете заедно с тези на дете със специални нужди определено е предизвикателство. Наличието на известна информация, която да помогне за справяне с тази ситуация, и необходимата чувствителност може да помогне за намаляване на трудностите в семейството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37321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37321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373216"/>
            <a:ext cx="1584176" cy="792088"/>
          </a:xfrm>
          <a:prstGeom prst="rect">
            <a:avLst/>
          </a:prstGeom>
        </p:spPr>
      </p:pic>
    </p:spTree>
    <p:extLst>
      <p:ext uri="{BB962C8B-B14F-4D97-AF65-F5344CB8AC3E}">
        <p14:creationId xmlns:p14="http://schemas.microsoft.com/office/powerpoint/2010/main" val="13979561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A02799-C81B-47ED-B513-07FE188B99A8}"/>
              </a:ext>
            </a:extLst>
          </p:cNvPr>
          <p:cNvSpPr>
            <a:spLocks noGrp="1"/>
          </p:cNvSpPr>
          <p:nvPr>
            <p:ph type="title"/>
          </p:nvPr>
        </p:nvSpPr>
        <p:spPr>
          <a:xfrm>
            <a:off x="865970" y="1340768"/>
            <a:ext cx="6343672" cy="296195"/>
          </a:xfrm>
        </p:spPr>
        <p:txBody>
          <a:bodyPr/>
          <a:lstStyle/>
          <a:p>
            <a:r>
              <a:rPr lang="ru-RU" dirty="0">
                <a:solidFill>
                  <a:schemeClr val="bg2"/>
                </a:solidFill>
                <a:latin typeface="Calibri" panose="020F0502020204030204" pitchFamily="34" charset="0"/>
                <a:ea typeface="Times New Roman" panose="02020603050405020304" pitchFamily="18" charset="0"/>
              </a:rPr>
              <a:t>От какво се нуждаят братята и сестрите на децата с увреждания </a:t>
            </a:r>
            <a:endParaRPr lang="el-GR" dirty="0">
              <a:solidFill>
                <a:schemeClr val="bg2"/>
              </a:solidFill>
            </a:endParaRPr>
          </a:p>
        </p:txBody>
      </p:sp>
      <p:sp>
        <p:nvSpPr>
          <p:cNvPr id="3" name="Θέση περιεχομένου 2">
            <a:extLst>
              <a:ext uri="{FF2B5EF4-FFF2-40B4-BE49-F238E27FC236}">
                <a16:creationId xmlns:a16="http://schemas.microsoft.com/office/drawing/2014/main" id="{DD784325-0B01-450D-8E3B-94C9D21B8185}"/>
              </a:ext>
            </a:extLst>
          </p:cNvPr>
          <p:cNvSpPr>
            <a:spLocks noGrp="1"/>
          </p:cNvSpPr>
          <p:nvPr>
            <p:ph idx="1"/>
          </p:nvPr>
        </p:nvSpPr>
        <p:spPr>
          <a:xfrm>
            <a:off x="683568" y="2132856"/>
            <a:ext cx="6345260" cy="3530600"/>
          </a:xfrm>
        </p:spPr>
        <p:txBody>
          <a:bodyPr>
            <a:normAutofit fontScale="85000" lnSpcReduction="20000"/>
          </a:bodyPr>
          <a:lstStyle/>
          <a:p>
            <a:r>
              <a:rPr lang="ru-RU" b="1" dirty="0">
                <a:solidFill>
                  <a:srgbClr val="403152"/>
                </a:solidFill>
                <a:latin typeface="Calibri" panose="020F0502020204030204" pitchFamily="34" charset="0"/>
                <a:ea typeface="Times New Roman" panose="02020603050405020304" pitchFamily="18" charset="0"/>
              </a:rPr>
              <a:t>Правото на собствения им живот</a:t>
            </a:r>
          </a:p>
          <a:p>
            <a:r>
              <a:rPr lang="ru-RU" b="1" dirty="0">
                <a:solidFill>
                  <a:srgbClr val="403152"/>
                </a:solidFill>
                <a:latin typeface="Calibri" panose="020F0502020204030204" pitchFamily="34" charset="0"/>
                <a:ea typeface="Times New Roman" panose="02020603050405020304" pitchFamily="18" charset="0"/>
              </a:rPr>
              <a:t>През целия си живот типичните братя и сестри играят различни роли в живота на своите братя и сестри със специални нужди. Въпреки подкрепата си, родителите винаги трябва да помнят, че имат право на своя спечелен живот. Родителите никога не трябва да решават какви отговорности ще поемат типичните братя и сестри, без да обсъдят това с тях открито и честно.</a:t>
            </a:r>
          </a:p>
          <a:p>
            <a:r>
              <a:rPr lang="ru-RU" b="1" dirty="0">
                <a:solidFill>
                  <a:srgbClr val="403152"/>
                </a:solidFill>
                <a:latin typeface="Calibri" panose="020F0502020204030204" pitchFamily="34" charset="0"/>
                <a:ea typeface="Times New Roman" panose="02020603050405020304" pitchFamily="18" charset="0"/>
              </a:rPr>
              <a:t>Признавайки типичните детски опасения</a:t>
            </a:r>
          </a:p>
          <a:p>
            <a:r>
              <a:rPr lang="ru-RU" b="1" dirty="0">
                <a:solidFill>
                  <a:srgbClr val="403152"/>
                </a:solidFill>
                <a:latin typeface="Calibri" panose="020F0502020204030204" pitchFamily="34" charset="0"/>
                <a:ea typeface="Times New Roman" panose="02020603050405020304" pitchFamily="18" charset="0"/>
              </a:rPr>
              <a:t>Точно като родителите, децата също изпитват редица често противоречиви чувства относно въздействието, което семейството им със специални нужди оказва върху тях и цялото семейство. Тези чувства са очаквани и трябва да бъдат потвърдени от детската среда. Тъй като повечето братя и сестри ще имат най-дългата връзка с детето с увреждания, техните притеснения ще се променят с времето. Важно е родителите да са наясно с тези проблеми, за да могат да ги управляват по най-добрия възможен начин.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77272"/>
            <a:ext cx="1584176" cy="792088"/>
          </a:xfrm>
          <a:prstGeom prst="rect">
            <a:avLst/>
          </a:prstGeom>
        </p:spPr>
      </p:pic>
    </p:spTree>
    <p:extLst>
      <p:ext uri="{BB962C8B-B14F-4D97-AF65-F5344CB8AC3E}">
        <p14:creationId xmlns:p14="http://schemas.microsoft.com/office/powerpoint/2010/main" val="20464443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AC3A5B-6388-4F30-846F-D1B0F1AC99EF}"/>
              </a:ext>
            </a:extLst>
          </p:cNvPr>
          <p:cNvSpPr>
            <a:spLocks noGrp="1"/>
          </p:cNvSpPr>
          <p:nvPr>
            <p:ph type="title"/>
          </p:nvPr>
        </p:nvSpPr>
        <p:spPr/>
        <p:txBody>
          <a:bodyPr/>
          <a:lstStyle/>
          <a:p>
            <a:r>
              <a:rPr lang="ru-RU" dirty="0">
                <a:solidFill>
                  <a:schemeClr val="bg2"/>
                </a:solidFill>
                <a:latin typeface="Calibri" panose="020F0502020204030204" pitchFamily="34" charset="0"/>
                <a:ea typeface="Times New Roman" panose="02020603050405020304" pitchFamily="18" charset="0"/>
              </a:rPr>
              <a:t>От какво се нуждаят братята и сестрите на децата с увреждания </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B12EC396-618B-4F67-9064-5D46158408FB}"/>
              </a:ext>
            </a:extLst>
          </p:cNvPr>
          <p:cNvSpPr>
            <a:spLocks noGrp="1"/>
          </p:cNvSpPr>
          <p:nvPr>
            <p:ph idx="1"/>
          </p:nvPr>
        </p:nvSpPr>
        <p:spPr>
          <a:xfrm>
            <a:off x="899592" y="2204864"/>
            <a:ext cx="6345260" cy="3530600"/>
          </a:xfrm>
        </p:spPr>
        <p:txBody>
          <a:bodyPr>
            <a:normAutofit fontScale="85000" lnSpcReduction="20000"/>
          </a:bodyPr>
          <a:lstStyle/>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Очаквания от типичните братя и сестри</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Семействата трябва да имат големи очаквания към всичките си деца. Някои типични деца реагират на уврежданията на своите братя и сестри и имат нереалистично високи стандарти за себе си. Някои смятат, че трябва да компенсират своите специални нужди, братя и сестри. Родителите могат да помогнат на обикновено развиващите се деца, като изразяват ясни очаквания и предоставят безусловна подкрепа и приемане.</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Очаквайте типично поведение за типичните братя и сестри</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Въпреки че е трудно за родител да гледа как децата им се дразнят, бият или се конфронтират помежду си, това са чести и нормални поведения, дори когато някой от братята и сестрите има специални нужди. Въпреки че родителите често са шокирани от грубостта, която един брат или сестра може да покаже друг, това напрежение може да бъде полезен и нормален етап от социалното развитие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606591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606591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6065912"/>
            <a:ext cx="1584176" cy="792088"/>
          </a:xfrm>
          <a:prstGeom prst="rect">
            <a:avLst/>
          </a:prstGeom>
        </p:spPr>
      </p:pic>
    </p:spTree>
    <p:extLst>
      <p:ext uri="{BB962C8B-B14F-4D97-AF65-F5344CB8AC3E}">
        <p14:creationId xmlns:p14="http://schemas.microsoft.com/office/powerpoint/2010/main" val="2807537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CC3AF2-0A6F-4F84-A783-19931DAB1B54}"/>
              </a:ext>
            </a:extLst>
          </p:cNvPr>
          <p:cNvSpPr>
            <a:spLocks noGrp="1"/>
          </p:cNvSpPr>
          <p:nvPr>
            <p:ph type="title"/>
          </p:nvPr>
        </p:nvSpPr>
        <p:spPr/>
        <p:txBody>
          <a:bodyPr/>
          <a:lstStyle/>
          <a:p>
            <a:r>
              <a:rPr lang="ru-RU" dirty="0">
                <a:solidFill>
                  <a:schemeClr val="bg2"/>
                </a:solidFill>
                <a:latin typeface="Calibri" panose="020F0502020204030204" pitchFamily="34" charset="0"/>
                <a:ea typeface="Times New Roman" panose="02020603050405020304" pitchFamily="18" charset="0"/>
              </a:rPr>
              <a:t>От какво се нуждаят братята и сестрите на децата с увреждания </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FA9AC760-67DD-49E6-9964-212530195FE8}"/>
              </a:ext>
            </a:extLst>
          </p:cNvPr>
          <p:cNvSpPr>
            <a:spLocks noGrp="1"/>
          </p:cNvSpPr>
          <p:nvPr>
            <p:ph idx="1"/>
          </p:nvPr>
        </p:nvSpPr>
        <p:spPr>
          <a:xfrm>
            <a:off x="971600" y="2060848"/>
            <a:ext cx="6345260" cy="3886944"/>
          </a:xfrm>
        </p:spPr>
        <p:txBody>
          <a:bodyPr>
            <a:normAutofit fontScale="77500" lnSpcReduction="20000"/>
          </a:bodyPr>
          <a:lstStyle/>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Очаквания от членовете на семейството</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Когато семействата имат големи очаквания към децата си със специални нужди, всички печелят. Като възрастни типичните братя и сестри играят важна роля в живота на своите братя и сестри. Родителите могат да помогнат на типичните братя и сестри, като помагат на децата им със специални нужди да развият умения, които ще им позволят да бъдат възможно най-автономни като възрастни. Доколкото е възможно, родителите трябва да имат същите очаквания към своето дете със специални нужди, както към техните типични деца. По този начин не само тяхното развитие се насърчава от недоволството, изразено от братя и сестри, когато има други правила за различни деца в къщата, намалява</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Правото на безопасна среда</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Някои деца живеят с братя и сестри, които имат трудно поведение. Други поемат отговорности, които са над възрастта им и това ги поставя в уязвимо състояние. Братята и сестрите заслужават да се отделя еднакво внимание на техните сейфове, както и на децата със специални нужди. Важно е да се гарантира безопасността на всички членове на семейството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6021074"/>
            <a:ext cx="2232248" cy="647115"/>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6021288"/>
            <a:ext cx="1115616" cy="648072"/>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6021288"/>
            <a:ext cx="1584176" cy="648072"/>
          </a:xfrm>
          <a:prstGeom prst="rect">
            <a:avLst/>
          </a:prstGeom>
        </p:spPr>
      </p:pic>
    </p:spTree>
    <p:extLst>
      <p:ext uri="{BB962C8B-B14F-4D97-AF65-F5344CB8AC3E}">
        <p14:creationId xmlns:p14="http://schemas.microsoft.com/office/powerpoint/2010/main" val="72051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5970" y="838200"/>
            <a:ext cx="6343672" cy="798763"/>
          </a:xfrm>
        </p:spPr>
        <p:txBody>
          <a:bodyPr/>
          <a:lstStyle/>
          <a:p>
            <a:r>
              <a:rPr lang="en-US" dirty="0"/>
              <a:t/>
            </a:r>
            <a:br>
              <a:rPr lang="en-US" dirty="0"/>
            </a:br>
            <a:r>
              <a:rPr lang="ru-RU" dirty="0"/>
              <a:t>Ден от живота на майка и нейния син с увреждания</a:t>
            </a:r>
            <a:r>
              <a:rPr lang="el-GR" dirty="0"/>
              <a:t/>
            </a:r>
            <a:br>
              <a:rPr lang="el-GR" dirty="0"/>
            </a:br>
            <a:endParaRPr lang="en-US" dirty="0"/>
          </a:p>
        </p:txBody>
      </p:sp>
      <p:sp>
        <p:nvSpPr>
          <p:cNvPr id="3" name="Θέση περιεχομένου 2"/>
          <p:cNvSpPr>
            <a:spLocks noGrp="1"/>
          </p:cNvSpPr>
          <p:nvPr>
            <p:ph idx="1"/>
          </p:nvPr>
        </p:nvSpPr>
        <p:spPr/>
        <p:txBody>
          <a:bodyPr/>
          <a:lstStyle/>
          <a:p>
            <a:pPr lvl="0">
              <a:buNone/>
            </a:pPr>
            <a:r>
              <a:rPr lang="en-US" dirty="0">
                <a:hlinkClick r:id="rId2"/>
              </a:rPr>
              <a:t>https://www.youtube.com/watch?v=YWrSn-fnRtc</a:t>
            </a:r>
            <a:endParaRPr lang="el-GR" dirty="0"/>
          </a:p>
          <a:p>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259632" y="515719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516216" y="515719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4211960" y="5157192"/>
            <a:ext cx="1584176" cy="792088"/>
          </a:xfrm>
          <a:prstGeom prst="rect">
            <a:avLst/>
          </a:prstGeom>
        </p:spPr>
      </p:pic>
    </p:spTree>
    <p:extLst>
      <p:ext uri="{BB962C8B-B14F-4D97-AF65-F5344CB8AC3E}">
        <p14:creationId xmlns:p14="http://schemas.microsoft.com/office/powerpoint/2010/main" val="38440793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5E0C60-4E75-4615-BD29-B0403B4296E4}"/>
              </a:ext>
            </a:extLst>
          </p:cNvPr>
          <p:cNvSpPr>
            <a:spLocks noGrp="1"/>
          </p:cNvSpPr>
          <p:nvPr>
            <p:ph type="title"/>
          </p:nvPr>
        </p:nvSpPr>
        <p:spPr/>
        <p:txBody>
          <a:bodyPr/>
          <a:lstStyle/>
          <a:p>
            <a:r>
              <a:rPr lang="ru-RU" dirty="0">
                <a:solidFill>
                  <a:schemeClr val="bg2"/>
                </a:solidFill>
                <a:latin typeface="Calibri" panose="020F0502020204030204" pitchFamily="34" charset="0"/>
                <a:ea typeface="Times New Roman" panose="02020603050405020304" pitchFamily="18" charset="0"/>
              </a:rPr>
              <a:t>От какво се нуждаят братята и сестрите на децата с увреждания </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3FF5F29E-4C96-40CA-90EA-89353E37C0ED}"/>
              </a:ext>
            </a:extLst>
          </p:cNvPr>
          <p:cNvSpPr>
            <a:spLocks noGrp="1"/>
          </p:cNvSpPr>
          <p:nvPr>
            <p:ph idx="1"/>
          </p:nvPr>
        </p:nvSpPr>
        <p:spPr>
          <a:xfrm>
            <a:off x="864382" y="2132856"/>
            <a:ext cx="6345260" cy="3886944"/>
          </a:xfrm>
        </p:spPr>
        <p:txBody>
          <a:bodyPr>
            <a:normAutofit fontScale="85000" lnSpcReduction="10000"/>
          </a:bodyPr>
          <a:lstStyle/>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Възможност за среща с връстници в подобни ситуации</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Тъй като е важно родителите да се срещат и да общуват с други родители, изправени пред подобни проблеми, така децата могат да се възползват от срещата с други типични деца, които имат братя и сестри със специални нужди. За децата, както и за възрастните, е важно да знаят, че не са единствените с тези специални радости и грижи.</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Достъп до информация</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По време на живота си братята и сестрите се нуждаят от информация за уврежданията на своите братя и сестри, лечението и резултатите. Родителите трябва активно да предоставят полезна информация на децата. Разговорите трябва да се повтарят, тъй като способността за разбиране и запомняне на информация се увеличава и родителите са тези, които трябва да започнат тези разговори. Често децата не изразяват своите притеснения или оплаквания, страхувайки се, че ще разстроят родителите си или защото изпитват срам за емоциите си.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6165156"/>
            <a:ext cx="2232248" cy="691673"/>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6165304"/>
            <a:ext cx="1115616" cy="692696"/>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6165304"/>
            <a:ext cx="1584176" cy="692696"/>
          </a:xfrm>
          <a:prstGeom prst="rect">
            <a:avLst/>
          </a:prstGeom>
        </p:spPr>
      </p:pic>
    </p:spTree>
    <p:extLst>
      <p:ext uri="{BB962C8B-B14F-4D97-AF65-F5344CB8AC3E}">
        <p14:creationId xmlns:p14="http://schemas.microsoft.com/office/powerpoint/2010/main" val="2040709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A43BE6-7CC3-4C11-B5D2-FE98CFE6A4DC}"/>
              </a:ext>
            </a:extLst>
          </p:cNvPr>
          <p:cNvSpPr>
            <a:spLocks noGrp="1"/>
          </p:cNvSpPr>
          <p:nvPr>
            <p:ph type="title"/>
          </p:nvPr>
        </p:nvSpPr>
        <p:spPr/>
        <p:txBody>
          <a:bodyPr/>
          <a:lstStyle/>
          <a:p>
            <a:r>
              <a:rPr lang="ru-RU" dirty="0">
                <a:solidFill>
                  <a:schemeClr val="bg2"/>
                </a:solidFill>
                <a:latin typeface="Calibri" panose="020F0502020204030204" pitchFamily="34" charset="0"/>
                <a:ea typeface="Times New Roman" panose="02020603050405020304" pitchFamily="18" charset="0"/>
              </a:rPr>
              <a:t>От какво се нуждаят братята и сестрите на децата с увреждания </a:t>
            </a:r>
            <a:endParaRPr lang="el-GR" dirty="0"/>
          </a:p>
        </p:txBody>
      </p:sp>
      <p:sp>
        <p:nvSpPr>
          <p:cNvPr id="3" name="Θέση περιεχομένου 2">
            <a:extLst>
              <a:ext uri="{FF2B5EF4-FFF2-40B4-BE49-F238E27FC236}">
                <a16:creationId xmlns:a16="http://schemas.microsoft.com/office/drawing/2014/main" id="{65333C26-EA60-4637-A0A4-85D96626E745}"/>
              </a:ext>
            </a:extLst>
          </p:cNvPr>
          <p:cNvSpPr>
            <a:spLocks noGrp="1"/>
          </p:cNvSpPr>
          <p:nvPr>
            <p:ph idx="1"/>
          </p:nvPr>
        </p:nvSpPr>
        <p:spPr>
          <a:xfrm>
            <a:off x="827584" y="2204864"/>
            <a:ext cx="6345260" cy="3530600"/>
          </a:xfrm>
        </p:spPr>
        <p:txBody>
          <a:bodyPr>
            <a:normAutofit fontScale="92500" lnSpcReduction="20000"/>
          </a:bodyPr>
          <a:lstStyle/>
          <a:p>
            <a:pPr marL="457200"/>
            <a:r>
              <a:rPr lang="ru-RU" dirty="0">
                <a:solidFill>
                  <a:srgbClr val="403152"/>
                </a:solidFill>
                <a:latin typeface="Calibri" panose="020F0502020204030204" pitchFamily="34" charset="0"/>
                <a:ea typeface="Times New Roman" panose="02020603050405020304" pitchFamily="18" charset="0"/>
              </a:rPr>
              <a:t>От най-ранна възраст братята и сестрите се тревожат за отговорностите, които ще имат към своите братя и сестри с увреждания в бъдеще. Родителите могат да успокоят типичните си деца, които правят планове за бъдещето на своето дете с увреждания, да слушат техните предложения, докато правят тези планове, да мислят за алтернативни планове и да осъзнаят, че наличността на децата им може да се промени в различни фази от живота им.</a:t>
            </a:r>
          </a:p>
          <a:p>
            <a:pPr marL="457200"/>
            <a:r>
              <a:rPr lang="ru-RU" dirty="0">
                <a:solidFill>
                  <a:srgbClr val="403152"/>
                </a:solidFill>
                <a:latin typeface="Calibri" panose="020F0502020204030204" pitchFamily="34" charset="0"/>
                <a:ea typeface="Times New Roman" panose="02020603050405020304" pitchFamily="18" charset="0"/>
              </a:rPr>
              <a:t>Дъщерите обикновено са членовете на семейството, които се грижат за възрастните си родители. По същия начин възрастните дъщери обикновено се грижат за брат или сестра с увреждания, когато родителите вече не могат да го правят. Важно е да се проучи равното споделяне на отговорностите между братята и сестрите, независимо от техния пол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77272"/>
            <a:ext cx="1584176" cy="792088"/>
          </a:xfrm>
          <a:prstGeom prst="rect">
            <a:avLst/>
          </a:prstGeom>
        </p:spPr>
      </p:pic>
    </p:spTree>
    <p:extLst>
      <p:ext uri="{BB962C8B-B14F-4D97-AF65-F5344CB8AC3E}">
        <p14:creationId xmlns:p14="http://schemas.microsoft.com/office/powerpoint/2010/main" val="37845802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380262-6851-4A86-AA2F-81ECF49C2072}"/>
              </a:ext>
            </a:extLst>
          </p:cNvPr>
          <p:cNvSpPr>
            <a:spLocks noGrp="1"/>
          </p:cNvSpPr>
          <p:nvPr>
            <p:ph type="title"/>
          </p:nvPr>
        </p:nvSpPr>
        <p:spPr/>
        <p:txBody>
          <a:bodyPr/>
          <a:lstStyle/>
          <a:p>
            <a:r>
              <a:rPr lang="ru-RU" dirty="0">
                <a:solidFill>
                  <a:schemeClr val="bg2"/>
                </a:solidFill>
                <a:latin typeface="Calibri" panose="020F0502020204030204" pitchFamily="34" charset="0"/>
                <a:ea typeface="Times New Roman" panose="02020603050405020304" pitchFamily="18" charset="0"/>
              </a:rPr>
              <a:t>От какво се нуждаят братята и сестрите на децата с увреждания </a:t>
            </a:r>
            <a:endParaRPr lang="el-GR" dirty="0"/>
          </a:p>
        </p:txBody>
      </p:sp>
      <p:sp>
        <p:nvSpPr>
          <p:cNvPr id="3" name="Θέση περιεχομένου 2">
            <a:extLst>
              <a:ext uri="{FF2B5EF4-FFF2-40B4-BE49-F238E27FC236}">
                <a16:creationId xmlns:a16="http://schemas.microsoft.com/office/drawing/2014/main" id="{077CEE20-CD73-474B-B8D3-01AF68674960}"/>
              </a:ext>
            </a:extLst>
          </p:cNvPr>
          <p:cNvSpPr>
            <a:spLocks noGrp="1"/>
          </p:cNvSpPr>
          <p:nvPr>
            <p:ph idx="1"/>
          </p:nvPr>
        </p:nvSpPr>
        <p:spPr>
          <a:xfrm>
            <a:off x="755576" y="2060848"/>
            <a:ext cx="6345260" cy="3530600"/>
          </a:xfrm>
        </p:spPr>
        <p:txBody>
          <a:bodyPr>
            <a:normAutofit fontScale="92500" lnSpcReduction="20000"/>
          </a:bodyPr>
          <a:lstStyle/>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Един по един за типични деца</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Важно е децата да разберат от думите и действията на родителите си, че ги е грижа за тях като личности. Когато родителите намерят малко време от натоварения си график, за да се разходят или да се занимават с малки дейности с типичните си братя и сестри, те предават посланието, че ще бъдат до тях и създават много добра възможност за общуване по различни въпроси, които може да засяга детето.</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Празнувайте успехите на всяко дете</a:t>
            </a:r>
          </a:p>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Нуждите на детето с увреждания не трябва да засенчват тези на типичните деца. Важно е да имате необходимото планиране, за да може цялото семейство да участва и да празнува успехите на своите членове </a:t>
            </a:r>
            <a:endParaRPr lang="el-GR" sz="1800" dirty="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05264"/>
            <a:ext cx="2032318" cy="720080"/>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05264"/>
            <a:ext cx="935678" cy="721145"/>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05264"/>
            <a:ext cx="1442290" cy="721145"/>
          </a:xfrm>
          <a:prstGeom prst="rect">
            <a:avLst/>
          </a:prstGeom>
        </p:spPr>
      </p:pic>
    </p:spTree>
    <p:extLst>
      <p:ext uri="{BB962C8B-B14F-4D97-AF65-F5344CB8AC3E}">
        <p14:creationId xmlns:p14="http://schemas.microsoft.com/office/powerpoint/2010/main" val="14900201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08BF16-C152-473B-B43C-77F1A51F2D3A}"/>
              </a:ext>
            </a:extLst>
          </p:cNvPr>
          <p:cNvSpPr>
            <a:spLocks noGrp="1"/>
          </p:cNvSpPr>
          <p:nvPr>
            <p:ph type="title"/>
          </p:nvPr>
        </p:nvSpPr>
        <p:spPr/>
        <p:txBody>
          <a:bodyPr/>
          <a:lstStyle/>
          <a:p>
            <a:r>
              <a:rPr lang="ru-RU" dirty="0">
                <a:solidFill>
                  <a:schemeClr val="bg2"/>
                </a:solidFill>
                <a:latin typeface="Calibri" panose="020F0502020204030204" pitchFamily="34" charset="0"/>
                <a:ea typeface="Times New Roman" panose="02020603050405020304" pitchFamily="18" charset="0"/>
              </a:rPr>
              <a:t>От какво се нуждаят братята и сестрите на децата с увреждания </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926FD2CB-893F-4CE4-AFC1-B1A6DDB69775}"/>
              </a:ext>
            </a:extLst>
          </p:cNvPr>
          <p:cNvSpPr>
            <a:spLocks noGrp="1"/>
          </p:cNvSpPr>
          <p:nvPr>
            <p:ph idx="1"/>
          </p:nvPr>
        </p:nvSpPr>
        <p:spPr>
          <a:xfrm>
            <a:off x="971600" y="2348880"/>
            <a:ext cx="6345260" cy="3240360"/>
          </a:xfrm>
        </p:spPr>
        <p:txBody>
          <a:bodyPr>
            <a:normAutofit/>
          </a:bodyPr>
          <a:lstStyle/>
          <a:p>
            <a:pPr lvl="0">
              <a:buFont typeface="Symbol" panose="05050102010706020507" pitchFamily="18" charset="2"/>
              <a:buChar char=""/>
            </a:pPr>
            <a:r>
              <a:rPr lang="ru-RU" b="1" dirty="0">
                <a:solidFill>
                  <a:srgbClr val="403152"/>
                </a:solidFill>
                <a:latin typeface="Calibri" panose="020F0502020204030204" pitchFamily="34" charset="0"/>
                <a:ea typeface="Times New Roman" panose="02020603050405020304" pitchFamily="18" charset="0"/>
              </a:rPr>
              <a:t>Възприятието на родителите често е също толкова важно, колкото и самото увреждане</a:t>
            </a:r>
          </a:p>
          <a:p>
            <a:pPr lvl="0">
              <a:buFont typeface="Symbol" panose="05050102010706020507" pitchFamily="18" charset="2"/>
              <a:buChar char=""/>
            </a:pPr>
            <a:r>
              <a:rPr lang="ru-RU" dirty="0">
                <a:solidFill>
                  <a:srgbClr val="403152"/>
                </a:solidFill>
                <a:latin typeface="Calibri" panose="020F0502020204030204" pitchFamily="34" charset="0"/>
                <a:ea typeface="Times New Roman" panose="02020603050405020304" pitchFamily="18" charset="0"/>
              </a:rPr>
              <a:t>Важно е родителите да помнят, че тълкуването, което дават на увреждането на детето, има по-голямо влияние върху приспособяването на типичните братя и сестри, отколкото самото увреждане. Когато родителите търсят подкрепа, информация и почивки за себе си, те дават добър пример на децата си за издръжливост и здравословно отношение и поведение към типичните им деца, като косвено подпомагат връзката между децата и техните братя и сестри </a:t>
            </a:r>
            <a:endParaRPr lang="el-GR" sz="1800" dirty="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805264"/>
            <a:ext cx="1584176" cy="792088"/>
          </a:xfrm>
          <a:prstGeom prst="rect">
            <a:avLst/>
          </a:prstGeom>
        </p:spPr>
      </p:pic>
    </p:spTree>
    <p:extLst>
      <p:ext uri="{BB962C8B-B14F-4D97-AF65-F5344CB8AC3E}">
        <p14:creationId xmlns:p14="http://schemas.microsoft.com/office/powerpoint/2010/main" val="16783690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271553-78F0-4AA4-9000-B3189F08A18B}"/>
              </a:ext>
            </a:extLst>
          </p:cNvPr>
          <p:cNvSpPr>
            <a:spLocks noGrp="1"/>
          </p:cNvSpPr>
          <p:nvPr>
            <p:ph type="title"/>
          </p:nvPr>
        </p:nvSpPr>
        <p:spPr>
          <a:xfrm>
            <a:off x="865970" y="838200"/>
            <a:ext cx="6343672" cy="1078632"/>
          </a:xfrm>
        </p:spPr>
        <p:txBody>
          <a:bodyPr/>
          <a:lstStyle/>
          <a:p>
            <a:r>
              <a:rPr lang="ru-RU" dirty="0">
                <a:solidFill>
                  <a:schemeClr val="bg2"/>
                </a:solidFill>
                <a:latin typeface="Calibri" panose="020F0502020204030204" pitchFamily="34" charset="0"/>
                <a:ea typeface="Times New Roman" panose="02020603050405020304" pitchFamily="18" charset="0"/>
              </a:rPr>
              <a:t>Какво печелят братята и сестрите на децата с увреждания </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2C93B238-296D-489D-B4C3-27F6326D4720}"/>
              </a:ext>
            </a:extLst>
          </p:cNvPr>
          <p:cNvSpPr>
            <a:spLocks noGrp="1"/>
          </p:cNvSpPr>
          <p:nvPr>
            <p:ph idx="1"/>
          </p:nvPr>
        </p:nvSpPr>
        <p:spPr>
          <a:xfrm>
            <a:off x="899592" y="2132856"/>
            <a:ext cx="6345260" cy="3530600"/>
          </a:xfrm>
        </p:spPr>
        <p:txBody>
          <a:bodyPr>
            <a:normAutofit fontScale="77500" lnSpcReduction="20000"/>
          </a:bodyPr>
          <a:lstStyle/>
          <a:p>
            <a:r>
              <a:rPr lang="ru-RU" dirty="0">
                <a:solidFill>
                  <a:srgbClr val="000000"/>
                </a:solidFill>
                <a:latin typeface="Helvetica Neue"/>
              </a:rPr>
              <a:t>Братята и сестрите на деца със специални нужди сами имат специални нужди. Техните сестра или брат със специални нужди ще получат по-голям дял от внимание. Въпреки че наличието на брат със специални нужди представлява предизвикателства, то също идва с възможности. Децата, които растат с брат или сестра със специални нужди за здраве или развитие, може да имат повече шанс да развият много добри качества, включително:</a:t>
            </a:r>
          </a:p>
          <a:p>
            <a:r>
              <a:rPr lang="ru-RU" dirty="0">
                <a:solidFill>
                  <a:srgbClr val="000000"/>
                </a:solidFill>
                <a:latin typeface="Helvetica Neue"/>
              </a:rPr>
              <a:t>търпение</a:t>
            </a:r>
          </a:p>
          <a:p>
            <a:r>
              <a:rPr lang="ru-RU" dirty="0">
                <a:solidFill>
                  <a:srgbClr val="000000"/>
                </a:solidFill>
                <a:latin typeface="Helvetica Neue"/>
              </a:rPr>
              <a:t>доброта и подкрепа</a:t>
            </a:r>
          </a:p>
          <a:p>
            <a:r>
              <a:rPr lang="ru-RU" dirty="0">
                <a:solidFill>
                  <a:srgbClr val="000000"/>
                </a:solidFill>
                <a:latin typeface="Helvetica Neue"/>
              </a:rPr>
              <a:t>приемане на различията</a:t>
            </a:r>
          </a:p>
          <a:p>
            <a:r>
              <a:rPr lang="ru-RU" dirty="0">
                <a:solidFill>
                  <a:srgbClr val="000000"/>
                </a:solidFill>
                <a:latin typeface="Helvetica Neue"/>
              </a:rPr>
              <a:t>състрадание и услужливост</a:t>
            </a:r>
          </a:p>
          <a:p>
            <a:r>
              <a:rPr lang="ru-RU" dirty="0">
                <a:solidFill>
                  <a:srgbClr val="000000"/>
                </a:solidFill>
                <a:latin typeface="Helvetica Neue"/>
              </a:rPr>
              <a:t>съпричастност към другите и прозрение за справяне с предизвикателствата</a:t>
            </a:r>
          </a:p>
          <a:p>
            <a:r>
              <a:rPr lang="ru-RU" dirty="0">
                <a:solidFill>
                  <a:srgbClr val="000000"/>
                </a:solidFill>
                <a:latin typeface="Helvetica Neue"/>
              </a:rPr>
              <a:t>надеждност и лоялност, които могат да дойдат от отстояването на своя брат или сестра.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877272"/>
            <a:ext cx="1584176" cy="792088"/>
          </a:xfrm>
          <a:prstGeom prst="rect">
            <a:avLst/>
          </a:prstGeom>
        </p:spPr>
      </p:pic>
    </p:spTree>
    <p:extLst>
      <p:ext uri="{BB962C8B-B14F-4D97-AF65-F5344CB8AC3E}">
        <p14:creationId xmlns:p14="http://schemas.microsoft.com/office/powerpoint/2010/main" val="14173499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260648"/>
            <a:ext cx="6552728" cy="2882179"/>
          </a:xfrm>
        </p:spPr>
        <p:txBody>
          <a:bodyPr>
            <a:noAutofit/>
          </a:bodyPr>
          <a:lstStyle/>
          <a:p>
            <a:pPr lvl="0" algn="r"/>
            <a:r>
              <a:rPr lang="en-US" b="1" dirty="0" smtClean="0">
                <a:solidFill>
                  <a:schemeClr val="accent2">
                    <a:lumMod val="20000"/>
                    <a:lumOff val="80000"/>
                  </a:schemeClr>
                </a:solidFill>
                <a:ea typeface="Times New Roman" pitchFamily="18" charset="0"/>
                <a:cs typeface="Arial" pitchFamily="34" charset="0"/>
              </a:rPr>
              <a:t/>
            </a:r>
            <a:br>
              <a:rPr lang="en-US" b="1" dirty="0" smtClean="0">
                <a:solidFill>
                  <a:schemeClr val="accent2">
                    <a:lumMod val="20000"/>
                    <a:lumOff val="80000"/>
                  </a:schemeClr>
                </a:solidFill>
                <a:ea typeface="Times New Roman" pitchFamily="18" charset="0"/>
                <a:cs typeface="Arial" pitchFamily="34" charset="0"/>
              </a:rPr>
            </a:br>
            <a:r>
              <a:rPr lang="bg-BG" b="1" dirty="0">
                <a:solidFill>
                  <a:schemeClr val="accent2">
                    <a:lumMod val="20000"/>
                    <a:lumOff val="80000"/>
                  </a:schemeClr>
                </a:solidFill>
                <a:ea typeface="Times New Roman" pitchFamily="18" charset="0"/>
                <a:cs typeface="Arial" pitchFamily="34" charset="0"/>
              </a:rPr>
              <a:t>Премахване на социалното изключване</a:t>
            </a:r>
            <a:r>
              <a:rPr lang="en-US" b="1" dirty="0" smtClean="0">
                <a:solidFill>
                  <a:schemeClr val="accent2">
                    <a:lumMod val="20000"/>
                    <a:lumOff val="80000"/>
                  </a:schemeClr>
                </a:solidFill>
                <a:ea typeface="Times New Roman" pitchFamily="18" charset="0"/>
                <a:cs typeface="Arial" pitchFamily="34" charset="0"/>
              </a:rPr>
              <a:t/>
            </a:r>
            <a:br>
              <a:rPr lang="en-US" b="1" dirty="0" smtClean="0">
                <a:solidFill>
                  <a:schemeClr val="accent2">
                    <a:lumMod val="20000"/>
                    <a:lumOff val="80000"/>
                  </a:schemeClr>
                </a:solidFill>
                <a:ea typeface="Times New Roman" pitchFamily="18" charset="0"/>
                <a:cs typeface="Arial" pitchFamily="34" charset="0"/>
              </a:rPr>
            </a:br>
            <a:r>
              <a:rPr lang="pl-PL" b="1" dirty="0" smtClean="0">
                <a:solidFill>
                  <a:schemeClr val="accent2">
                    <a:lumMod val="20000"/>
                    <a:lumOff val="80000"/>
                  </a:schemeClr>
                </a:solidFill>
                <a:ea typeface="Times New Roman" pitchFamily="18" charset="0"/>
                <a:cs typeface="Arial" pitchFamily="34" charset="0"/>
              </a:rPr>
              <a:t>EliSE</a:t>
            </a:r>
            <a:r>
              <a:rPr lang="en-US" b="1" dirty="0" smtClean="0">
                <a:solidFill>
                  <a:schemeClr val="accent2">
                    <a:lumMod val="20000"/>
                    <a:lumOff val="80000"/>
                  </a:schemeClr>
                </a:solidFill>
                <a:ea typeface="Times New Roman" pitchFamily="18" charset="0"/>
                <a:cs typeface="Arial" pitchFamily="34" charset="0"/>
              </a:rPr>
              <a:t> Erasmus+</a:t>
            </a:r>
            <a:br>
              <a:rPr lang="en-US" b="1" dirty="0" smtClean="0">
                <a:solidFill>
                  <a:schemeClr val="accent2">
                    <a:lumMod val="20000"/>
                    <a:lumOff val="80000"/>
                  </a:schemeClr>
                </a:solidFill>
                <a:ea typeface="Times New Roman" pitchFamily="18" charset="0"/>
                <a:cs typeface="Arial" pitchFamily="34" charset="0"/>
              </a:rPr>
            </a:br>
            <a:endParaRPr lang="el-GR" dirty="0">
              <a:latin typeface="Bookman Old Style" pitchFamily="18" charset="0"/>
              <a:cs typeface="Khmer UI" pitchFamily="34" charset="0"/>
            </a:endParaRPr>
          </a:p>
        </p:txBody>
      </p:sp>
      <p:sp>
        <p:nvSpPr>
          <p:cNvPr id="3" name="2 - Υπότιτλος"/>
          <p:cNvSpPr>
            <a:spLocks noGrp="1"/>
          </p:cNvSpPr>
          <p:nvPr>
            <p:ph type="body" sz="half" idx="2"/>
          </p:nvPr>
        </p:nvSpPr>
        <p:spPr>
          <a:xfrm>
            <a:off x="-468560" y="4941168"/>
            <a:ext cx="9145016" cy="1010619"/>
          </a:xfrm>
        </p:spPr>
        <p:txBody>
          <a:bodyPr>
            <a:noAutofit/>
          </a:bodyPr>
          <a:lstStyle/>
          <a:p>
            <a:pPr algn="r"/>
            <a:endParaRPr lang="el-GR" sz="1600" dirty="0" smtClean="0"/>
          </a:p>
          <a:p>
            <a:pPr algn="r"/>
            <a:endParaRPr lang="en-US" sz="1600" dirty="0" smtClean="0"/>
          </a:p>
          <a:p>
            <a:pPr algn="r"/>
            <a:r>
              <a:rPr lang="en-US" sz="1600" b="1" dirty="0" smtClean="0"/>
              <a:t>Scientist responsible for EliSe</a:t>
            </a:r>
            <a:r>
              <a:rPr lang="el-GR" sz="1600" b="1" dirty="0" smtClean="0"/>
              <a:t> </a:t>
            </a:r>
            <a:r>
              <a:rPr lang="en-US" sz="1600" b="1" dirty="0" smtClean="0"/>
              <a:t>Erasmus+ in Greece</a:t>
            </a:r>
          </a:p>
          <a:p>
            <a:pPr algn="r"/>
            <a:r>
              <a:rPr lang="en-US" sz="1600" b="1" dirty="0" smtClean="0"/>
              <a:t>Andromachi  Nanou, PhD</a:t>
            </a:r>
            <a:endParaRPr lang="el-GR" sz="1600" b="1" dirty="0" smtClean="0"/>
          </a:p>
          <a:p>
            <a:pPr algn="r"/>
            <a:r>
              <a:rPr lang="en-US" sz="1600" b="1" dirty="0" smtClean="0"/>
              <a:t>Chairwoman of Include</a:t>
            </a:r>
            <a:endParaRPr lang="el-GR" sz="1600" b="1" dirty="0" smtClean="0"/>
          </a:p>
          <a:p>
            <a:pPr algn="r"/>
            <a:endParaRPr lang="en-US" sz="1600" dirty="0" smtClean="0"/>
          </a:p>
          <a:p>
            <a:pPr algn="r"/>
            <a:r>
              <a:rPr lang="en-US" sz="1600" dirty="0" smtClean="0"/>
              <a:t> </a:t>
            </a:r>
            <a:r>
              <a:rPr lang="el-GR" sz="1600" dirty="0" smtClean="0"/>
              <a:t> </a:t>
            </a:r>
          </a:p>
          <a:p>
            <a:pPr algn="r"/>
            <a:endParaRPr lang="en-US" sz="1600" dirty="0" smtClean="0"/>
          </a:p>
        </p:txBody>
      </p:sp>
      <p:pic>
        <p:nvPicPr>
          <p:cNvPr id="8" name="Picture 1"/>
          <p:cNvPicPr>
            <a:picLocks noChangeAspect="1" noChangeArrowheads="1"/>
          </p:cNvPicPr>
          <p:nvPr/>
        </p:nvPicPr>
        <p:blipFill>
          <a:blip r:embed="rId2" cstate="print"/>
          <a:srcRect/>
          <a:stretch>
            <a:fillRect/>
          </a:stretch>
        </p:blipFill>
        <p:spPr bwMode="auto">
          <a:xfrm>
            <a:off x="539552" y="6067082"/>
            <a:ext cx="2232248" cy="790918"/>
          </a:xfrm>
          <a:prstGeom prst="rect">
            <a:avLst/>
          </a:prstGeom>
          <a:noFill/>
        </p:spPr>
      </p:pic>
      <p:pic>
        <p:nvPicPr>
          <p:cNvPr id="9" name="Picture 15"/>
          <p:cNvPicPr/>
          <p:nvPr/>
        </p:nvPicPr>
        <p:blipFill>
          <a:blip r:embed="rId3" cstate="print">
            <a:extLst>
              <a:ext uri="{28A0092B-C50C-407E-A947-70E740481C1C}">
                <a14:useLocalDpi xmlns:a14="http://schemas.microsoft.com/office/drawing/2010/main" val="0"/>
              </a:ext>
            </a:extLst>
          </a:blip>
          <a:stretch>
            <a:fillRect/>
          </a:stretch>
        </p:blipFill>
        <p:spPr>
          <a:xfrm>
            <a:off x="6804248" y="6065912"/>
            <a:ext cx="1115616" cy="792088"/>
          </a:xfrm>
          <a:prstGeom prst="rect">
            <a:avLst/>
          </a:prstGeom>
        </p:spPr>
      </p:pic>
      <p:pic>
        <p:nvPicPr>
          <p:cNvPr id="10" name="9 - Εικόνα" descr="include logo.jpg"/>
          <p:cNvPicPr>
            <a:picLocks noChangeAspect="1"/>
          </p:cNvPicPr>
          <p:nvPr/>
        </p:nvPicPr>
        <p:blipFill>
          <a:blip r:embed="rId4" cstate="print"/>
          <a:stretch>
            <a:fillRect/>
          </a:stretch>
        </p:blipFill>
        <p:spPr>
          <a:xfrm>
            <a:off x="3995936" y="6065912"/>
            <a:ext cx="1584176" cy="792088"/>
          </a:xfrm>
          <a:prstGeom prst="rect">
            <a:avLst/>
          </a:prstGeom>
        </p:spPr>
      </p:pic>
      <p:sp>
        <p:nvSpPr>
          <p:cNvPr id="15" name="14 - Ορθογώνιο"/>
          <p:cNvSpPr/>
          <p:nvPr/>
        </p:nvSpPr>
        <p:spPr>
          <a:xfrm>
            <a:off x="2195736" y="3068960"/>
            <a:ext cx="4968552" cy="369332"/>
          </a:xfrm>
          <a:prstGeom prst="rect">
            <a:avLst/>
          </a:prstGeom>
        </p:spPr>
        <p:txBody>
          <a:bodyPr wrap="square">
            <a:spAutoFit/>
          </a:bodyPr>
          <a:lstStyle/>
          <a:p>
            <a:pPr algn="r"/>
            <a:r>
              <a:rPr lang="pl-PL" dirty="0" smtClean="0">
                <a:solidFill>
                  <a:schemeClr val="accent3">
                    <a:lumMod val="20000"/>
                    <a:lumOff val="80000"/>
                  </a:schemeClr>
                </a:solidFill>
                <a:latin typeface="Arial" pitchFamily="34" charset="0"/>
                <a:ea typeface="Times New Roman" pitchFamily="18" charset="0"/>
                <a:cs typeface="Arial" pitchFamily="34" charset="0"/>
              </a:rPr>
              <a:t>Nr.</a:t>
            </a:r>
            <a:r>
              <a:rPr lang="fr-FR" dirty="0" smtClean="0">
                <a:solidFill>
                  <a:schemeClr val="accent3">
                    <a:lumMod val="20000"/>
                    <a:lumOff val="80000"/>
                  </a:schemeClr>
                </a:solidFill>
                <a:latin typeface="Arial" pitchFamily="34" charset="0"/>
                <a:ea typeface="Times New Roman" pitchFamily="18" charset="0"/>
                <a:cs typeface="Arial" pitchFamily="34" charset="0"/>
              </a:rPr>
              <a:t> 2019-1-LV01-KA204-060427</a:t>
            </a:r>
            <a:endParaRPr lang="en-US" dirty="0" smtClean="0">
              <a:solidFill>
                <a:schemeClr val="accent3">
                  <a:lumMod val="20000"/>
                  <a:lumOff val="8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lstStyle/>
          <a:p>
            <a:pPr algn="ctr"/>
            <a:r>
              <a:rPr lang="ru-RU" altLang="en-US" dirty="0"/>
              <a:t>Трудности в семейства с деца с увреждания </a:t>
            </a:r>
            <a:endParaRPr lang="el-GR" altLang="en-US" dirty="0"/>
          </a:p>
        </p:txBody>
      </p:sp>
      <p:sp>
        <p:nvSpPr>
          <p:cNvPr id="3" name="2 - Θέση περιεχομένου"/>
          <p:cNvSpPr>
            <a:spLocks noGrp="1"/>
          </p:cNvSpPr>
          <p:nvPr>
            <p:ph idx="1"/>
          </p:nvPr>
        </p:nvSpPr>
        <p:spPr>
          <a:xfrm>
            <a:off x="755576" y="2348880"/>
            <a:ext cx="6345260" cy="3530600"/>
          </a:xfrm>
        </p:spPr>
        <p:txBody>
          <a:bodyPr rtlCol="0">
            <a:normAutofit fontScale="92500" lnSpcReduction="20000"/>
          </a:bodyPr>
          <a:lstStyle/>
          <a:p>
            <a:pPr marL="274320" indent="-274320" defTabSz="457207">
              <a:buClr>
                <a:schemeClr val="bg2">
                  <a:lumMod val="40000"/>
                  <a:lumOff val="60000"/>
                </a:schemeClr>
              </a:buClr>
              <a:buFont typeface="Wingdings 2"/>
              <a:buChar char=""/>
              <a:defRPr/>
            </a:pPr>
            <a:r>
              <a:rPr lang="ru-RU" dirty="0"/>
              <a:t>Проблемите, пред които се сблъскват семействата с дете с увреждане, са от широк спектър и тези, които се сблъскват с тях, също могат да се сблъскат с трудности в социалната си интеграция</a:t>
            </a:r>
          </a:p>
          <a:p>
            <a:pPr marL="274320" indent="-274320" defTabSz="457207">
              <a:buClr>
                <a:schemeClr val="bg2">
                  <a:lumMod val="40000"/>
                  <a:lumOff val="60000"/>
                </a:schemeClr>
              </a:buClr>
              <a:buFont typeface="Wingdings 2"/>
              <a:buChar char=""/>
              <a:defRPr/>
            </a:pPr>
            <a:r>
              <a:rPr lang="ru-RU" dirty="0"/>
              <a:t>Наличието на проблеми и тяхното въздействие върху психичното здраве на членовете на семейството може да бъде разбрано погрешно като вътрешни проблеми, без да се вземат предвид натиска, пред който са изправени</a:t>
            </a:r>
          </a:p>
          <a:p>
            <a:pPr marL="274320" indent="-274320" defTabSz="457207">
              <a:buClr>
                <a:schemeClr val="bg2">
                  <a:lumMod val="40000"/>
                  <a:lumOff val="60000"/>
                </a:schemeClr>
              </a:buClr>
              <a:buFont typeface="Wingdings 2"/>
              <a:buChar char=""/>
              <a:defRPr/>
            </a:pPr>
            <a:r>
              <a:rPr lang="ru-RU" dirty="0"/>
              <a:t>За да се разбере какво изпитва член на семейството, не е необходимо да се разбере диагнозата или симптомите, които детето с увреждания има, а пречките, които могат да възникнат от това за останалите членове на семейството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805264"/>
            <a:ext cx="1584176" cy="79208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
            </a:r>
            <a:br>
              <a:rPr lang="en-US" dirty="0"/>
            </a:br>
            <a:r>
              <a:rPr lang="ru-RU" dirty="0"/>
              <a:t>Мама на дете с аутизъм прекарва един ден със сина си </a:t>
            </a:r>
            <a:endParaRPr lang="en-US" dirty="0"/>
          </a:p>
        </p:txBody>
      </p:sp>
      <p:sp>
        <p:nvSpPr>
          <p:cNvPr id="3" name="Θέση περιεχομένου 2"/>
          <p:cNvSpPr>
            <a:spLocks noGrp="1"/>
          </p:cNvSpPr>
          <p:nvPr>
            <p:ph idx="1"/>
          </p:nvPr>
        </p:nvSpPr>
        <p:spPr/>
        <p:txBody>
          <a:bodyPr/>
          <a:lstStyle/>
          <a:p>
            <a:pPr>
              <a:buNone/>
            </a:pPr>
            <a:r>
              <a:rPr lang="en-US" dirty="0">
                <a:hlinkClick r:id="rId2"/>
              </a:rPr>
              <a:t>https://www.youtube.com/watch?v=JGhgcaQ2Tvs</a:t>
            </a:r>
            <a:endParaRPr lang="el-GR" dirty="0"/>
          </a:p>
          <a:p>
            <a:pPr marL="0" indent="0">
              <a:buNone/>
            </a:pP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373216"/>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373216"/>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373216"/>
            <a:ext cx="1584176" cy="792088"/>
          </a:xfrm>
          <a:prstGeom prst="rect">
            <a:avLst/>
          </a:prstGeom>
        </p:spPr>
      </p:pic>
    </p:spTree>
    <p:extLst>
      <p:ext uri="{BB962C8B-B14F-4D97-AF65-F5344CB8AC3E}">
        <p14:creationId xmlns:p14="http://schemas.microsoft.com/office/powerpoint/2010/main" val="1378389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5CA2D1-485B-4835-B5FD-8EF7A0280D9E}"/>
              </a:ext>
            </a:extLst>
          </p:cNvPr>
          <p:cNvSpPr>
            <a:spLocks noGrp="1"/>
          </p:cNvSpPr>
          <p:nvPr>
            <p:ph type="title"/>
          </p:nvPr>
        </p:nvSpPr>
        <p:spPr/>
        <p:txBody>
          <a:bodyPr/>
          <a:lstStyle/>
          <a:p>
            <a:r>
              <a:rPr lang="ru-RU" dirty="0"/>
              <a:t>Стресори на родители с деца със специални нужди. Емоционално въздействие </a:t>
            </a:r>
            <a:endParaRPr lang="el-GR" dirty="0"/>
          </a:p>
        </p:txBody>
      </p:sp>
      <p:sp>
        <p:nvSpPr>
          <p:cNvPr id="3" name="Θέση περιεχομένου 2">
            <a:extLst>
              <a:ext uri="{FF2B5EF4-FFF2-40B4-BE49-F238E27FC236}">
                <a16:creationId xmlns:a16="http://schemas.microsoft.com/office/drawing/2014/main" id="{10B18742-D40A-4DA9-A5B6-761F1C769DDB}"/>
              </a:ext>
            </a:extLst>
          </p:cNvPr>
          <p:cNvSpPr>
            <a:spLocks noGrp="1"/>
          </p:cNvSpPr>
          <p:nvPr>
            <p:ph idx="1"/>
          </p:nvPr>
        </p:nvSpPr>
        <p:spPr>
          <a:xfrm>
            <a:off x="864382" y="2348880"/>
            <a:ext cx="6345260" cy="3670920"/>
          </a:xfrm>
        </p:spPr>
        <p:txBody>
          <a:bodyPr>
            <a:normAutofit fontScale="92500" lnSpcReduction="20000"/>
          </a:bodyPr>
          <a:lstStyle/>
          <a:p>
            <a:pPr>
              <a:buFont typeface="Arial" panose="020B0604020202020204" pitchFamily="34" charset="0"/>
              <a:buChar char="•"/>
            </a:pPr>
            <a:r>
              <a:rPr lang="bg-BG" dirty="0">
                <a:solidFill>
                  <a:srgbClr val="555555"/>
                </a:solidFill>
                <a:latin typeface="Capita"/>
              </a:rPr>
              <a:t>Страх и тревога за </a:t>
            </a:r>
            <a:r>
              <a:rPr lang="en-GB" b="0" i="0" dirty="0" smtClean="0">
                <a:solidFill>
                  <a:srgbClr val="555555"/>
                </a:solidFill>
                <a:effectLst/>
                <a:latin typeface="Capita"/>
              </a:rPr>
              <a:t>:</a:t>
            </a:r>
            <a:endParaRPr lang="en-GB" b="0" i="0" dirty="0">
              <a:solidFill>
                <a:srgbClr val="555555"/>
              </a:solidFill>
              <a:effectLst/>
              <a:latin typeface="Capita"/>
            </a:endParaRPr>
          </a:p>
          <a:p>
            <a:pPr marL="742950" lvl="1" indent="-285750">
              <a:buFont typeface="Arial" panose="020B0604020202020204" pitchFamily="34" charset="0"/>
              <a:buChar char="•"/>
            </a:pPr>
            <a:r>
              <a:rPr lang="ru-RU" dirty="0">
                <a:solidFill>
                  <a:srgbClr val="555555"/>
                </a:solidFill>
                <a:latin typeface="Capita"/>
              </a:rPr>
              <a:t>Болката и страданието на детето </a:t>
            </a:r>
            <a:endParaRPr lang="en-GB" b="0" i="0" dirty="0">
              <a:solidFill>
                <a:srgbClr val="555555"/>
              </a:solidFill>
              <a:effectLst/>
              <a:latin typeface="Capita"/>
            </a:endParaRPr>
          </a:p>
          <a:p>
            <a:pPr marL="742950" lvl="1" indent="-285750">
              <a:buFont typeface="Arial" panose="020B0604020202020204" pitchFamily="34" charset="0"/>
              <a:buChar char="•"/>
            </a:pPr>
            <a:r>
              <a:rPr lang="bg-BG" dirty="0">
                <a:solidFill>
                  <a:srgbClr val="555555"/>
                </a:solidFill>
                <a:latin typeface="Capita"/>
              </a:rPr>
              <a:t>Бъдещето на </a:t>
            </a:r>
            <a:r>
              <a:rPr lang="bg-BG" dirty="0" smtClean="0">
                <a:solidFill>
                  <a:srgbClr val="555555"/>
                </a:solidFill>
                <a:latin typeface="Capita"/>
              </a:rPr>
              <a:t>детето</a:t>
            </a:r>
            <a:endParaRPr lang="en-GB" b="0" i="0" dirty="0">
              <a:solidFill>
                <a:srgbClr val="555555"/>
              </a:solidFill>
              <a:effectLst/>
              <a:latin typeface="Capita"/>
            </a:endParaRPr>
          </a:p>
          <a:p>
            <a:pPr marL="742950" lvl="1" indent="-285750">
              <a:buFont typeface="Arial" panose="020B0604020202020204" pitchFamily="34" charset="0"/>
              <a:buChar char="•"/>
            </a:pPr>
            <a:r>
              <a:rPr lang="ru-RU" dirty="0">
                <a:solidFill>
                  <a:srgbClr val="555555"/>
                </a:solidFill>
                <a:latin typeface="Capita"/>
              </a:rPr>
              <a:t>Въпросът дали правите достатъчно или правите правилните неща, за да помогнете на детето </a:t>
            </a:r>
            <a:endParaRPr lang="en-GB" b="0" i="0" dirty="0">
              <a:solidFill>
                <a:srgbClr val="555555"/>
              </a:solidFill>
              <a:effectLst/>
              <a:latin typeface="Capita"/>
            </a:endParaRPr>
          </a:p>
          <a:p>
            <a:pPr>
              <a:buFont typeface="Arial" panose="020B0604020202020204" pitchFamily="34" charset="0"/>
              <a:buChar char="•"/>
            </a:pPr>
            <a:r>
              <a:rPr lang="bg-BG" dirty="0">
                <a:solidFill>
                  <a:srgbClr val="555555"/>
                </a:solidFill>
                <a:latin typeface="Capita"/>
              </a:rPr>
              <a:t>Вината свърши </a:t>
            </a:r>
            <a:r>
              <a:rPr lang="en-GB" b="0" i="0" dirty="0" smtClean="0">
                <a:solidFill>
                  <a:srgbClr val="555555"/>
                </a:solidFill>
                <a:effectLst/>
                <a:latin typeface="Capita"/>
              </a:rPr>
              <a:t>:</a:t>
            </a:r>
            <a:endParaRPr lang="en-GB" b="0" i="0" dirty="0">
              <a:solidFill>
                <a:srgbClr val="555555"/>
              </a:solidFill>
              <a:effectLst/>
              <a:latin typeface="Capita"/>
            </a:endParaRPr>
          </a:p>
          <a:p>
            <a:pPr marL="742950" lvl="1" indent="-285750">
              <a:buFont typeface="Arial" panose="020B0604020202020204" pitchFamily="34" charset="0"/>
              <a:buChar char="•"/>
            </a:pPr>
            <a:r>
              <a:rPr lang="ru-RU" dirty="0">
                <a:solidFill>
                  <a:srgbClr val="555555"/>
                </a:solidFill>
                <a:latin typeface="Capita"/>
              </a:rPr>
              <a:t>Границите на вашата способност да защитите </a:t>
            </a:r>
            <a:r>
              <a:rPr lang="ru-RU" dirty="0" smtClean="0">
                <a:solidFill>
                  <a:srgbClr val="555555"/>
                </a:solidFill>
                <a:latin typeface="Capita"/>
              </a:rPr>
              <a:t>детето</a:t>
            </a:r>
            <a:endParaRPr lang="en-GB" b="0" i="0" dirty="0">
              <a:solidFill>
                <a:srgbClr val="555555"/>
              </a:solidFill>
              <a:effectLst/>
              <a:latin typeface="Capita"/>
            </a:endParaRPr>
          </a:p>
          <a:p>
            <a:pPr marL="742950" lvl="1" indent="-285750">
              <a:buFont typeface="Arial" panose="020B0604020202020204" pitchFamily="34" charset="0"/>
              <a:buChar char="•"/>
            </a:pPr>
            <a:r>
              <a:rPr lang="ru-RU" dirty="0">
                <a:solidFill>
                  <a:srgbClr val="555555"/>
                </a:solidFill>
                <a:latin typeface="Capita"/>
              </a:rPr>
              <a:t>Загубата на внимание към други деца, вашия съпруг и застаряващи родители </a:t>
            </a:r>
            <a:endParaRPr lang="en-GB" b="0" i="0" dirty="0">
              <a:solidFill>
                <a:srgbClr val="555555"/>
              </a:solidFill>
              <a:effectLst/>
              <a:latin typeface="Capita"/>
            </a:endParaRPr>
          </a:p>
          <a:p>
            <a:pPr marL="742950" lvl="1" indent="-285750">
              <a:buFont typeface="Arial" panose="020B0604020202020204" pitchFamily="34" charset="0"/>
              <a:buChar char="•"/>
            </a:pPr>
            <a:r>
              <a:rPr lang="ru-RU" dirty="0">
                <a:solidFill>
                  <a:srgbClr val="555555"/>
                </a:solidFill>
                <a:latin typeface="Capita"/>
              </a:rPr>
              <a:t>Вашата ревност и негодувание от тези с „нормални“ </a:t>
            </a:r>
            <a:r>
              <a:rPr lang="ru-RU" dirty="0" smtClean="0">
                <a:solidFill>
                  <a:srgbClr val="555555"/>
                </a:solidFill>
                <a:latin typeface="Capita"/>
              </a:rPr>
              <a:t>деца</a:t>
            </a:r>
            <a:endParaRPr lang="en-GB" b="0" i="0" dirty="0">
              <a:solidFill>
                <a:srgbClr val="555555"/>
              </a:solidFill>
              <a:effectLst/>
              <a:latin typeface="Capita"/>
            </a:endParaRPr>
          </a:p>
          <a:p>
            <a:pPr marL="0" indent="0">
              <a:buNone/>
            </a:pPr>
            <a:r>
              <a:rPr lang="en-GB" dirty="0"/>
              <a:t/>
            </a:r>
            <a:br>
              <a:rPr lang="en-GB" dirty="0"/>
            </a:b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73325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73325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733256"/>
            <a:ext cx="1584176" cy="792088"/>
          </a:xfrm>
          <a:prstGeom prst="rect">
            <a:avLst/>
          </a:prstGeom>
        </p:spPr>
      </p:pic>
    </p:spTree>
    <p:extLst>
      <p:ext uri="{BB962C8B-B14F-4D97-AF65-F5344CB8AC3E}">
        <p14:creationId xmlns:p14="http://schemas.microsoft.com/office/powerpoint/2010/main" val="517419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555FF6-7FDC-4317-9B8C-2A17D2F66D3A}"/>
              </a:ext>
            </a:extLst>
          </p:cNvPr>
          <p:cNvSpPr>
            <a:spLocks noGrp="1"/>
          </p:cNvSpPr>
          <p:nvPr>
            <p:ph type="title"/>
          </p:nvPr>
        </p:nvSpPr>
        <p:spPr/>
        <p:txBody>
          <a:bodyPr/>
          <a:lstStyle/>
          <a:p>
            <a:r>
              <a:rPr lang="ru-RU" dirty="0"/>
              <a:t>Стресори на родители с деца със специални нужди </a:t>
            </a:r>
            <a:endParaRPr lang="el-GR" dirty="0"/>
          </a:p>
        </p:txBody>
      </p:sp>
      <p:sp>
        <p:nvSpPr>
          <p:cNvPr id="3" name="Θέση περιεχομένου 2">
            <a:extLst>
              <a:ext uri="{FF2B5EF4-FFF2-40B4-BE49-F238E27FC236}">
                <a16:creationId xmlns:a16="http://schemas.microsoft.com/office/drawing/2014/main" id="{EDDF827C-3570-4B40-A285-0861CB1403BB}"/>
              </a:ext>
            </a:extLst>
          </p:cNvPr>
          <p:cNvSpPr>
            <a:spLocks noGrp="1"/>
          </p:cNvSpPr>
          <p:nvPr>
            <p:ph idx="1"/>
          </p:nvPr>
        </p:nvSpPr>
        <p:spPr/>
        <p:txBody>
          <a:bodyPr>
            <a:normAutofit fontScale="77500" lnSpcReduction="20000"/>
          </a:bodyPr>
          <a:lstStyle/>
          <a:p>
            <a:pPr>
              <a:buFont typeface="Arial" panose="020B0604020202020204" pitchFamily="34" charset="0"/>
              <a:buChar char="•"/>
            </a:pPr>
            <a:r>
              <a:rPr lang="ru-RU" dirty="0">
                <a:solidFill>
                  <a:srgbClr val="555555"/>
                </a:solidFill>
                <a:latin typeface="Capita"/>
              </a:rPr>
              <a:t>Чувство на изолация, защото вие</a:t>
            </a:r>
            <a:r>
              <a:rPr lang="en-GB" b="0" i="0" dirty="0" smtClean="0">
                <a:solidFill>
                  <a:srgbClr val="555555"/>
                </a:solidFill>
                <a:effectLst/>
                <a:latin typeface="Capita"/>
              </a:rPr>
              <a:t>:</a:t>
            </a:r>
            <a:endParaRPr lang="en-GB" b="0" i="0" dirty="0">
              <a:solidFill>
                <a:srgbClr val="555555"/>
              </a:solidFill>
              <a:effectLst/>
              <a:latin typeface="Capita"/>
            </a:endParaRPr>
          </a:p>
          <a:p>
            <a:pPr marL="742950" lvl="1" indent="-285750">
              <a:buFont typeface="Arial" panose="020B0604020202020204" pitchFamily="34" charset="0"/>
              <a:buChar char="•"/>
            </a:pPr>
            <a:r>
              <a:rPr lang="ru-RU" dirty="0">
                <a:solidFill>
                  <a:srgbClr val="555555"/>
                </a:solidFill>
                <a:latin typeface="Capita"/>
              </a:rPr>
              <a:t>Пропуснете много дейности, ориентирани към семейството, защото  увреждането на детето ви пречи на него/го да участва успешно </a:t>
            </a:r>
            <a:endParaRPr lang="ru-RU" dirty="0" smtClean="0">
              <a:solidFill>
                <a:srgbClr val="555555"/>
              </a:solidFill>
              <a:latin typeface="Capita"/>
            </a:endParaRPr>
          </a:p>
          <a:p>
            <a:pPr marL="742950" lvl="1" indent="-285750">
              <a:buFont typeface="Arial" panose="020B0604020202020204" pitchFamily="34" charset="0"/>
              <a:buChar char="•"/>
            </a:pPr>
            <a:r>
              <a:rPr lang="ru-RU" dirty="0">
                <a:solidFill>
                  <a:srgbClr val="555555"/>
                </a:solidFill>
                <a:latin typeface="Capita"/>
              </a:rPr>
              <a:t>Сблъсквайте се с критика и преценка за вашето родителство от други, които не разбират увреждането на вашето </a:t>
            </a:r>
            <a:r>
              <a:rPr lang="ru-RU" dirty="0" smtClean="0">
                <a:solidFill>
                  <a:srgbClr val="555555"/>
                </a:solidFill>
                <a:latin typeface="Capita"/>
              </a:rPr>
              <a:t>дете</a:t>
            </a:r>
          </a:p>
          <a:p>
            <a:pPr marL="742950" lvl="1" indent="-285750">
              <a:buFont typeface="Arial" panose="020B0604020202020204" pitchFamily="34" charset="0"/>
              <a:buChar char="•"/>
            </a:pPr>
            <a:r>
              <a:rPr lang="ru-RU" dirty="0">
                <a:solidFill>
                  <a:srgbClr val="555555"/>
                </a:solidFill>
                <a:latin typeface="Capita"/>
              </a:rPr>
              <a:t>Чувствайте се като аутсайдер около родителите на обикновено развиващи се деца </a:t>
            </a:r>
            <a:endParaRPr lang="en-GB" b="0" i="0" dirty="0" smtClean="0">
              <a:solidFill>
                <a:srgbClr val="555555"/>
              </a:solidFill>
              <a:effectLst/>
              <a:latin typeface="Capita"/>
            </a:endParaRPr>
          </a:p>
          <a:p>
            <a:pPr>
              <a:buFont typeface="Arial" panose="020B0604020202020204" pitchFamily="34" charset="0"/>
              <a:buChar char="•"/>
            </a:pPr>
            <a:r>
              <a:rPr lang="bg-BG" dirty="0">
                <a:solidFill>
                  <a:srgbClr val="555555"/>
                </a:solidFill>
                <a:latin typeface="Capita"/>
              </a:rPr>
              <a:t>Скръбта свърши </a:t>
            </a:r>
            <a:r>
              <a:rPr lang="en-GB" b="0" i="0" dirty="0" smtClean="0">
                <a:solidFill>
                  <a:srgbClr val="555555"/>
                </a:solidFill>
                <a:effectLst/>
                <a:latin typeface="Capita"/>
              </a:rPr>
              <a:t>:</a:t>
            </a:r>
          </a:p>
          <a:p>
            <a:pPr marL="742950" lvl="1" indent="-285750">
              <a:buFont typeface="Arial" panose="020B0604020202020204" pitchFamily="34" charset="0"/>
              <a:buChar char="•"/>
            </a:pPr>
            <a:r>
              <a:rPr lang="ru-RU" dirty="0">
                <a:solidFill>
                  <a:srgbClr val="555555"/>
                </a:solidFill>
                <a:latin typeface="Capita"/>
              </a:rPr>
              <a:t>Загубата на надежди и мечти, които сте имали за детето </a:t>
            </a:r>
            <a:endParaRPr lang="en-GB" b="0" i="0" dirty="0">
              <a:solidFill>
                <a:srgbClr val="555555"/>
              </a:solidFill>
              <a:effectLst/>
              <a:latin typeface="Capita"/>
            </a:endParaRPr>
          </a:p>
          <a:p>
            <a:pPr marL="742950" lvl="1" indent="-285750">
              <a:buFont typeface="Arial" panose="020B0604020202020204" pitchFamily="34" charset="0"/>
              <a:buChar char="•"/>
            </a:pPr>
            <a:r>
              <a:rPr lang="ru-RU" dirty="0">
                <a:solidFill>
                  <a:srgbClr val="555555"/>
                </a:solidFill>
                <a:latin typeface="Capita"/>
              </a:rPr>
              <a:t>Нямате родителския опит, който сте си </a:t>
            </a:r>
            <a:r>
              <a:rPr lang="ru-RU" dirty="0" smtClean="0">
                <a:solidFill>
                  <a:srgbClr val="555555"/>
                </a:solidFill>
                <a:latin typeface="Capita"/>
              </a:rPr>
              <a:t>представяли</a:t>
            </a:r>
            <a:endParaRPr lang="en-GB" b="0" i="0" dirty="0">
              <a:solidFill>
                <a:srgbClr val="555555"/>
              </a:solidFill>
              <a:effectLst/>
              <a:latin typeface="Capita"/>
            </a:endParaRPr>
          </a:p>
          <a:p>
            <a:pPr marL="742950" lvl="1" indent="-285750">
              <a:buFont typeface="Arial" panose="020B0604020202020204" pitchFamily="34" charset="0"/>
              <a:buChar char="•"/>
            </a:pPr>
            <a:r>
              <a:rPr lang="ru-RU" dirty="0">
                <a:solidFill>
                  <a:srgbClr val="555555"/>
                </a:solidFill>
                <a:latin typeface="Capita"/>
              </a:rPr>
              <a:t>Повтарящи се напомняния за това, което детето ви пропуска, което води до хронична скръб </a:t>
            </a:r>
            <a:endParaRPr lang="en-GB" b="0" i="0" dirty="0">
              <a:solidFill>
                <a:srgbClr val="555555"/>
              </a:solidFill>
              <a:effectLst/>
              <a:latin typeface="Capita"/>
            </a:endParaRPr>
          </a:p>
          <a:p>
            <a:pPr marL="0" indent="0">
              <a:buNone/>
            </a:pPr>
            <a:r>
              <a:rPr lang="en-GB" dirty="0"/>
              <a:t/>
            </a:r>
            <a:br>
              <a:rPr lang="en-GB" dirty="0"/>
            </a:b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805264"/>
            <a:ext cx="1584176" cy="792088"/>
          </a:xfrm>
          <a:prstGeom prst="rect">
            <a:avLst/>
          </a:prstGeom>
        </p:spPr>
      </p:pic>
    </p:spTree>
    <p:extLst>
      <p:ext uri="{BB962C8B-B14F-4D97-AF65-F5344CB8AC3E}">
        <p14:creationId xmlns:p14="http://schemas.microsoft.com/office/powerpoint/2010/main" val="2351425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527E0F-C9B9-4C4E-9048-76C27D9D4A2F}"/>
              </a:ext>
            </a:extLst>
          </p:cNvPr>
          <p:cNvSpPr>
            <a:spLocks noGrp="1"/>
          </p:cNvSpPr>
          <p:nvPr>
            <p:ph type="title"/>
          </p:nvPr>
        </p:nvSpPr>
        <p:spPr/>
        <p:txBody>
          <a:bodyPr/>
          <a:lstStyle/>
          <a:p>
            <a:r>
              <a:rPr lang="ru-RU" dirty="0"/>
              <a:t>Психично здраве на децата със специални нужди </a:t>
            </a:r>
            <a:endParaRPr lang="el-GR" dirty="0"/>
          </a:p>
        </p:txBody>
      </p:sp>
      <p:sp>
        <p:nvSpPr>
          <p:cNvPr id="3" name="Θέση περιεχομένου 2">
            <a:extLst>
              <a:ext uri="{FF2B5EF4-FFF2-40B4-BE49-F238E27FC236}">
                <a16:creationId xmlns:a16="http://schemas.microsoft.com/office/drawing/2014/main" id="{79722574-5BA4-4025-A185-7573C0BCB381}"/>
              </a:ext>
            </a:extLst>
          </p:cNvPr>
          <p:cNvSpPr>
            <a:spLocks noGrp="1"/>
          </p:cNvSpPr>
          <p:nvPr>
            <p:ph idx="1"/>
          </p:nvPr>
        </p:nvSpPr>
        <p:spPr/>
        <p:txBody>
          <a:bodyPr/>
          <a:lstStyle/>
          <a:p>
            <a:r>
              <a:rPr lang="ru-RU" dirty="0"/>
              <a:t>Родителите на деца с физически увреждания са изложени на риск от лошо психическо здраве.</a:t>
            </a:r>
          </a:p>
          <a:p>
            <a:r>
              <a:rPr lang="ru-RU" dirty="0"/>
              <a:t>Родителите на деца с увреждания в развитието изпитват по-високи шансове за депресия или други диагнози за психично здраве в сравнение с родителите на деца, които нямат увреждания в развитието.</a:t>
            </a:r>
          </a:p>
          <a:p>
            <a:r>
              <a:rPr lang="ru-RU" dirty="0"/>
              <a:t>Възприеманият родителски дистрес е най-важният фактор, засягащ психичното здраве на родителите.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661248"/>
            <a:ext cx="1584176" cy="792088"/>
          </a:xfrm>
          <a:prstGeom prst="rect">
            <a:avLst/>
          </a:prstGeom>
        </p:spPr>
      </p:pic>
    </p:spTree>
    <p:extLst>
      <p:ext uri="{BB962C8B-B14F-4D97-AF65-F5344CB8AC3E}">
        <p14:creationId xmlns:p14="http://schemas.microsoft.com/office/powerpoint/2010/main" val="19368068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Αίθουσα συσκέψεων &quot;Ιόν&quot;">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3852</TotalTime>
  <Words>3464</Words>
  <Application>Microsoft Office PowerPoint</Application>
  <PresentationFormat>On-screen Show (4:3)</PresentationFormat>
  <Paragraphs>264</Paragraphs>
  <Slides>45</Slides>
  <Notes>7</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45</vt:i4>
      </vt:variant>
    </vt:vector>
  </HeadingPairs>
  <TitlesOfParts>
    <vt:vector size="59" baseType="lpstr">
      <vt:lpstr>arial</vt:lpstr>
      <vt:lpstr>Bookman Old Style</vt:lpstr>
      <vt:lpstr>Calibri</vt:lpstr>
      <vt:lpstr>Calibri Light</vt:lpstr>
      <vt:lpstr>Capita</vt:lpstr>
      <vt:lpstr>Century Gothic</vt:lpstr>
      <vt:lpstr>Chronicle SSm A</vt:lpstr>
      <vt:lpstr>Helvetica Neue</vt:lpstr>
      <vt:lpstr>Khmer UI</vt:lpstr>
      <vt:lpstr>Symbol</vt:lpstr>
      <vt:lpstr>Times New Roman</vt:lpstr>
      <vt:lpstr>Wingdings 2</vt:lpstr>
      <vt:lpstr>Wingdings 3</vt:lpstr>
      <vt:lpstr>Αίθουσα συσκέψεων "Ιόν"</vt:lpstr>
      <vt:lpstr>Eliminating Social Exclusion  EliSE  Erasmus+ </vt:lpstr>
      <vt:lpstr>Learning Unit 2 Самообслужване и семейни стратегии  </vt:lpstr>
      <vt:lpstr>Стресори на родители с деца със специални нужди </vt:lpstr>
      <vt:lpstr> Ден от живота на майка и нейния син с увреждания </vt:lpstr>
      <vt:lpstr>Трудности в семейства с деца с увреждания </vt:lpstr>
      <vt:lpstr> Мама на дете с аутизъм прекарва един ден със сина си </vt:lpstr>
      <vt:lpstr>Стресори на родители с деца със специални нужди. Емоционално въздействие </vt:lpstr>
      <vt:lpstr>Стресори на родители с деца със специални нужди </vt:lpstr>
      <vt:lpstr>Психично здраве на децата със специални нужди </vt:lpstr>
      <vt:lpstr>Стресори на родители с деца със специални нужди </vt:lpstr>
      <vt:lpstr>Диагнозата</vt:lpstr>
      <vt:lpstr>Размишлявайки върху опита си </vt:lpstr>
      <vt:lpstr>Как да намалите негативното си настроение с положителни преживявания? </vt:lpstr>
      <vt:lpstr>СЕДМИЧНА ТАБЛИЦА ЗА ПРОМЕНИ НА ПОВЕДЕНИЕТО </vt:lpstr>
      <vt:lpstr>КАК ДА НАМАЛИМ НЕГАТИВНОТО НАСТРОЕНИЕ С ПРИЯТНИ ДЕЙНОСТИ </vt:lpstr>
      <vt:lpstr>Идеи за приятни занимания </vt:lpstr>
      <vt:lpstr>КАК ДА НАМАЛИМ НЕГАТИВНОТО НАСТРОЕНИЕ С ПРИЯТНИ ДЕЙНОСТИ </vt:lpstr>
      <vt:lpstr>БЪДЕТЕ ДОБРИ КЪМ ТЯЛОТО СИ </vt:lpstr>
      <vt:lpstr>БЪДЕТЕ ДОБРИ КЪМ ТЯЛОТО СИ </vt:lpstr>
      <vt:lpstr>БЪДЕТЕ ДОБРИ КЪМ ТЯЛОТО СИ </vt:lpstr>
      <vt:lpstr>БЪДЕТЕ ДОБРИ КЪМ ТЯЛОТО СИ </vt:lpstr>
      <vt:lpstr>БЪДЕТЕ ДОБРИ КЪМ ТЯЛОТО СИ </vt:lpstr>
      <vt:lpstr>БЪДЕТЕ ДОБРИ С ТЯЛОТО СИ </vt:lpstr>
      <vt:lpstr>Когнитивни изкривявания</vt:lpstr>
      <vt:lpstr> НАМАЛЕТЕ ТРЕВОЖНОСТТА И НИСКОТО НАСТРОЕНИЕ, КАТО ПРОМЕНЯТЕ МИСЛИТЕ СИ</vt:lpstr>
      <vt:lpstr>НАМАЛЕТЕ ТРЕВОЖНОСТТА И НИСКОТО НАСТРОЕНИЕ, КАТО ПРОМЕНЯТЕ МИСЛИТЕ СИ </vt:lpstr>
      <vt:lpstr>Идентификация  </vt:lpstr>
      <vt:lpstr>Оценяване </vt:lpstr>
      <vt:lpstr>Отговор</vt:lpstr>
      <vt:lpstr>КОГА И КАК </vt:lpstr>
      <vt:lpstr>КОГНИТИВНИ НАРУШЕНИЯ </vt:lpstr>
      <vt:lpstr>КОГНИТИВНО РЕФРАММИРАНЕ </vt:lpstr>
      <vt:lpstr>ПРЕДИЗВИКАЙТЕ ВАШИТЕ ТРЕВОЖНИ МИСЛИ</vt:lpstr>
      <vt:lpstr>Внимателност  </vt:lpstr>
      <vt:lpstr> Какво чувстват братята и сестрите на децата със специални нужди? </vt:lpstr>
      <vt:lpstr>От какво се нуждаят братята и сестрите на децата с увреждания </vt:lpstr>
      <vt:lpstr>От какво се нуждаят братята и сестрите на децата с увреждания </vt:lpstr>
      <vt:lpstr>От какво се нуждаят братята и сестрите на децата с увреждания  </vt:lpstr>
      <vt:lpstr>От какво се нуждаят братята и сестрите на децата с увреждания  </vt:lpstr>
      <vt:lpstr>От какво се нуждаят братята и сестрите на децата с увреждания  </vt:lpstr>
      <vt:lpstr>От какво се нуждаят братята и сестрите на децата с увреждания </vt:lpstr>
      <vt:lpstr>От какво се нуждаят братята и сестрите на децата с увреждания </vt:lpstr>
      <vt:lpstr>От какво се нуждаят братята и сестрите на децата с увреждания  </vt:lpstr>
      <vt:lpstr>Какво печелят братята и сестрите на децата с увреждания  </vt:lpstr>
      <vt:lpstr> Премахване на социалното изключване EliSE Erasmus+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βιωματικό εργαστήρι συναισθηματικής ευεξίας</dc:title>
  <dc:creator>Alta Paneras</dc:creator>
  <cp:lastModifiedBy>Owner</cp:lastModifiedBy>
  <cp:revision>220</cp:revision>
  <dcterms:created xsi:type="dcterms:W3CDTF">2015-02-05T11:41:14Z</dcterms:created>
  <dcterms:modified xsi:type="dcterms:W3CDTF">2022-03-12T08:05:34Z</dcterms:modified>
</cp:coreProperties>
</file>